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slideLayouts/slideLayout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slideLayouts/slideLayout9.xml" ContentType="application/vnd.openxmlformats-officedocument.presentationml.slideLayout+xml"/>
  <Override PartName="/ppt/theme/theme1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18.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9.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88" r:id="rId2"/>
    <p:sldMasterId id="2147483699" r:id="rId3"/>
    <p:sldMasterId id="2147483728" r:id="rId4"/>
    <p:sldMasterId id="2147483772" r:id="rId5"/>
    <p:sldMasterId id="2147483805" r:id="rId6"/>
    <p:sldMasterId id="2147483840" r:id="rId7"/>
    <p:sldMasterId id="2147483866" r:id="rId8"/>
    <p:sldMasterId id="2147483890" r:id="rId9"/>
    <p:sldMasterId id="2147483928" r:id="rId10"/>
    <p:sldMasterId id="2147483952" r:id="rId11"/>
    <p:sldMasterId id="2147484008" r:id="rId12"/>
    <p:sldMasterId id="2147484052" r:id="rId13"/>
    <p:sldMasterId id="2147484076" r:id="rId14"/>
    <p:sldMasterId id="2147484122" r:id="rId15"/>
    <p:sldMasterId id="2147484145" r:id="rId16"/>
    <p:sldMasterId id="2147484177" r:id="rId17"/>
    <p:sldMasterId id="2147484193" r:id="rId18"/>
    <p:sldMasterId id="2147484221" r:id="rId19"/>
    <p:sldMasterId id="2147484254" r:id="rId20"/>
  </p:sldMasterIdLst>
  <p:notesMasterIdLst>
    <p:notesMasterId r:id="rId114"/>
  </p:notesMasterIdLst>
  <p:sldIdLst>
    <p:sldId id="543" r:id="rId21"/>
    <p:sldId id="544" r:id="rId22"/>
    <p:sldId id="423" r:id="rId23"/>
    <p:sldId id="459" r:id="rId24"/>
    <p:sldId id="460" r:id="rId25"/>
    <p:sldId id="461" r:id="rId26"/>
    <p:sldId id="462" r:id="rId27"/>
    <p:sldId id="463" r:id="rId28"/>
    <p:sldId id="464" r:id="rId29"/>
    <p:sldId id="465" r:id="rId30"/>
    <p:sldId id="466" r:id="rId31"/>
    <p:sldId id="467" r:id="rId32"/>
    <p:sldId id="468" r:id="rId33"/>
    <p:sldId id="469" r:id="rId34"/>
    <p:sldId id="470" r:id="rId35"/>
    <p:sldId id="471" r:id="rId36"/>
    <p:sldId id="472" r:id="rId37"/>
    <p:sldId id="473" r:id="rId38"/>
    <p:sldId id="474" r:id="rId39"/>
    <p:sldId id="485" r:id="rId40"/>
    <p:sldId id="486" r:id="rId41"/>
    <p:sldId id="487" r:id="rId42"/>
    <p:sldId id="488" r:id="rId43"/>
    <p:sldId id="490" r:id="rId44"/>
    <p:sldId id="491" r:id="rId45"/>
    <p:sldId id="493" r:id="rId46"/>
    <p:sldId id="494" r:id="rId47"/>
    <p:sldId id="495" r:id="rId48"/>
    <p:sldId id="496" r:id="rId49"/>
    <p:sldId id="497" r:id="rId50"/>
    <p:sldId id="498" r:id="rId51"/>
    <p:sldId id="499" r:id="rId52"/>
    <p:sldId id="500" r:id="rId53"/>
    <p:sldId id="501" r:id="rId54"/>
    <p:sldId id="502" r:id="rId55"/>
    <p:sldId id="503" r:id="rId56"/>
    <p:sldId id="504" r:id="rId57"/>
    <p:sldId id="505" r:id="rId58"/>
    <p:sldId id="424" r:id="rId59"/>
    <p:sldId id="425" r:id="rId60"/>
    <p:sldId id="427" r:id="rId61"/>
    <p:sldId id="428" r:id="rId62"/>
    <p:sldId id="358" r:id="rId63"/>
    <p:sldId id="365" r:id="rId64"/>
    <p:sldId id="366" r:id="rId65"/>
    <p:sldId id="367" r:id="rId66"/>
    <p:sldId id="368" r:id="rId67"/>
    <p:sldId id="371" r:id="rId68"/>
    <p:sldId id="372" r:id="rId69"/>
    <p:sldId id="373" r:id="rId70"/>
    <p:sldId id="374" r:id="rId71"/>
    <p:sldId id="375" r:id="rId72"/>
    <p:sldId id="376" r:id="rId73"/>
    <p:sldId id="377" r:id="rId74"/>
    <p:sldId id="378" r:id="rId75"/>
    <p:sldId id="359" r:id="rId76"/>
    <p:sldId id="380" r:id="rId77"/>
    <p:sldId id="381" r:id="rId78"/>
    <p:sldId id="382" r:id="rId79"/>
    <p:sldId id="383" r:id="rId80"/>
    <p:sldId id="385" r:id="rId81"/>
    <p:sldId id="386" r:id="rId82"/>
    <p:sldId id="387" r:id="rId83"/>
    <p:sldId id="388" r:id="rId84"/>
    <p:sldId id="360" r:id="rId85"/>
    <p:sldId id="390" r:id="rId86"/>
    <p:sldId id="391" r:id="rId87"/>
    <p:sldId id="392" r:id="rId88"/>
    <p:sldId id="393" r:id="rId89"/>
    <p:sldId id="394" r:id="rId90"/>
    <p:sldId id="395" r:id="rId91"/>
    <p:sldId id="396" r:id="rId92"/>
    <p:sldId id="397" r:id="rId93"/>
    <p:sldId id="398" r:id="rId94"/>
    <p:sldId id="400" r:id="rId95"/>
    <p:sldId id="361" r:id="rId96"/>
    <p:sldId id="402" r:id="rId97"/>
    <p:sldId id="403" r:id="rId98"/>
    <p:sldId id="404" r:id="rId99"/>
    <p:sldId id="405" r:id="rId100"/>
    <p:sldId id="362" r:id="rId101"/>
    <p:sldId id="409" r:id="rId102"/>
    <p:sldId id="410" r:id="rId103"/>
    <p:sldId id="411" r:id="rId104"/>
    <p:sldId id="412" r:id="rId105"/>
    <p:sldId id="413" r:id="rId106"/>
    <p:sldId id="506" r:id="rId107"/>
    <p:sldId id="429" r:id="rId108"/>
    <p:sldId id="430" r:id="rId109"/>
    <p:sldId id="431" r:id="rId110"/>
    <p:sldId id="545" r:id="rId111"/>
    <p:sldId id="546" r:id="rId112"/>
    <p:sldId id="547"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431BA410-B37B-4010-8D90-9DA9FE01779F}">
          <p14:sldIdLst>
            <p14:sldId id="543"/>
            <p14:sldId id="544"/>
          </p14:sldIdLst>
        </p14:section>
        <p14:section name="Analytics" id="{EDD693A0-DA41-4765-BC14-C4701BA15F24}">
          <p14:sldIdLst>
            <p14:sldId id="423"/>
            <p14:sldId id="459"/>
            <p14:sldId id="460"/>
            <p14:sldId id="461"/>
            <p14:sldId id="462"/>
            <p14:sldId id="463"/>
            <p14:sldId id="464"/>
            <p14:sldId id="465"/>
            <p14:sldId id="466"/>
            <p14:sldId id="467"/>
            <p14:sldId id="468"/>
            <p14:sldId id="469"/>
            <p14:sldId id="470"/>
            <p14:sldId id="471"/>
            <p14:sldId id="472"/>
            <p14:sldId id="473"/>
            <p14:sldId id="474"/>
            <p14:sldId id="485"/>
            <p14:sldId id="486"/>
            <p14:sldId id="487"/>
            <p14:sldId id="488"/>
            <p14:sldId id="490"/>
            <p14:sldId id="491"/>
            <p14:sldId id="493"/>
            <p14:sldId id="494"/>
            <p14:sldId id="495"/>
            <p14:sldId id="496"/>
            <p14:sldId id="497"/>
            <p14:sldId id="498"/>
            <p14:sldId id="499"/>
            <p14:sldId id="500"/>
            <p14:sldId id="501"/>
            <p14:sldId id="502"/>
            <p14:sldId id="503"/>
            <p14:sldId id="504"/>
            <p14:sldId id="505"/>
            <p14:sldId id="424"/>
            <p14:sldId id="425"/>
          </p14:sldIdLst>
        </p14:section>
        <p14:section name="Intelligence" id="{88116C35-229C-42CB-9F63-0E4983C67FD7}">
          <p14:sldIdLst>
            <p14:sldId id="427"/>
            <p14:sldId id="428"/>
            <p14:sldId id="358"/>
            <p14:sldId id="365"/>
            <p14:sldId id="366"/>
            <p14:sldId id="367"/>
            <p14:sldId id="368"/>
            <p14:sldId id="371"/>
            <p14:sldId id="372"/>
            <p14:sldId id="373"/>
            <p14:sldId id="374"/>
            <p14:sldId id="375"/>
            <p14:sldId id="376"/>
            <p14:sldId id="377"/>
            <p14:sldId id="378"/>
            <p14:sldId id="359"/>
            <p14:sldId id="380"/>
            <p14:sldId id="381"/>
            <p14:sldId id="382"/>
            <p14:sldId id="383"/>
            <p14:sldId id="385"/>
            <p14:sldId id="386"/>
            <p14:sldId id="387"/>
            <p14:sldId id="388"/>
            <p14:sldId id="360"/>
            <p14:sldId id="390"/>
            <p14:sldId id="391"/>
            <p14:sldId id="392"/>
            <p14:sldId id="393"/>
            <p14:sldId id="394"/>
            <p14:sldId id="395"/>
            <p14:sldId id="396"/>
            <p14:sldId id="397"/>
            <p14:sldId id="398"/>
            <p14:sldId id="400"/>
            <p14:sldId id="361"/>
            <p14:sldId id="402"/>
            <p14:sldId id="403"/>
            <p14:sldId id="404"/>
            <p14:sldId id="405"/>
            <p14:sldId id="362"/>
            <p14:sldId id="409"/>
            <p14:sldId id="410"/>
            <p14:sldId id="411"/>
            <p14:sldId id="412"/>
            <p14:sldId id="413"/>
            <p14:sldId id="506"/>
            <p14:sldId id="429"/>
            <p14:sldId id="430"/>
            <p14:sldId id="431"/>
            <p14:sldId id="545"/>
            <p14:sldId id="546"/>
            <p14:sldId id="54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02" autoAdjust="0"/>
    <p:restoredTop sz="62866" autoAdjust="0"/>
  </p:normalViewPr>
  <p:slideViewPr>
    <p:cSldViewPr snapToGrid="0">
      <p:cViewPr varScale="1">
        <p:scale>
          <a:sx n="32" d="100"/>
          <a:sy n="32" d="100"/>
        </p:scale>
        <p:origin x="114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117" Type="http://schemas.openxmlformats.org/officeDocument/2006/relationships/viewProps" Target="viewProps.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12" Type="http://schemas.openxmlformats.org/officeDocument/2006/relationships/slide" Target="slides/slide92.xml"/><Relationship Id="rId16" Type="http://schemas.openxmlformats.org/officeDocument/2006/relationships/slideMaster" Target="slideMasters/slideMaster16.xml"/><Relationship Id="rId107" Type="http://schemas.openxmlformats.org/officeDocument/2006/relationships/slide" Target="slides/slide87.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slide" Target="slides/slide67.xml"/><Relationship Id="rId102" Type="http://schemas.openxmlformats.org/officeDocument/2006/relationships/slide" Target="slides/slide82.xml"/><Relationship Id="rId110" Type="http://schemas.openxmlformats.org/officeDocument/2006/relationships/slide" Target="slides/slide90.xml"/><Relationship Id="rId115"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slide" Target="slides/slide70.xml"/><Relationship Id="rId95" Type="http://schemas.openxmlformats.org/officeDocument/2006/relationships/slide" Target="slides/slide7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slide" Target="slides/slide85.xml"/><Relationship Id="rId113" Type="http://schemas.openxmlformats.org/officeDocument/2006/relationships/slide" Target="slides/slide93.xml"/><Relationship Id="rId118"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slide" Target="slides/slide73.xml"/><Relationship Id="rId98"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openxmlformats.org/officeDocument/2006/relationships/slide" Target="slides/slide83.xml"/><Relationship Id="rId108" Type="http://schemas.openxmlformats.org/officeDocument/2006/relationships/slide" Target="slides/slide88.xml"/><Relationship Id="rId116"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11"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6" Type="http://schemas.openxmlformats.org/officeDocument/2006/relationships/slide" Target="slides/slide86.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109" Type="http://schemas.openxmlformats.org/officeDocument/2006/relationships/slide" Target="slides/slide8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slide" Target="slides/slide84.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slideMaster" Target="slideMasters/slideMaster2.xml"/><Relationship Id="rId29"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F4E53-2A80-4821-838C-D7ED3B5C78AC}" type="datetimeFigureOut">
              <a:rPr lang="en-US" smtClean="0"/>
              <a:t>11-Oct-16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B7A8B-3804-471E-A88F-356D9F587977}" type="slidenum">
              <a:rPr lang="en-US" smtClean="0"/>
              <a:t>‹#›</a:t>
            </a:fld>
            <a:endParaRPr lang="en-US"/>
          </a:p>
        </p:txBody>
      </p:sp>
    </p:spTree>
    <p:extLst>
      <p:ext uri="{BB962C8B-B14F-4D97-AF65-F5344CB8AC3E}">
        <p14:creationId xmlns:p14="http://schemas.microsoft.com/office/powerpoint/2010/main" val="2041411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794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173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262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4588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15729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93038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271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27707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58487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340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7720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4FB22D-AF06-49F0-ABFB-4A3B32E04FBE}"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70356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7789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0770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19367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7566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88921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1499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00894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1514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46671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482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7906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36319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54652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69876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97967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41445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30598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41463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61038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1161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2427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066287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892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21979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85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2664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6692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82017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18236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4304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22357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365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80297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00560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09871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3929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86721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9489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490768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7486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10827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98140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91113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67185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552361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3193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666031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5773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30110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728206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06677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04038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9732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52012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0748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842988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455217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507995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21712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43721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000742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40558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23706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52274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25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18311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6514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8766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379594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61794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00773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710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0B7A8B-3804-471E-A88F-356D9F587977}" type="slidenum">
              <a:rPr lang="en-US" smtClean="0"/>
              <a:t>87</a:t>
            </a:fld>
            <a:endParaRPr lang="en-US"/>
          </a:p>
        </p:txBody>
      </p:sp>
    </p:spTree>
    <p:extLst>
      <p:ext uri="{BB962C8B-B14F-4D97-AF65-F5344CB8AC3E}">
        <p14:creationId xmlns:p14="http://schemas.microsoft.com/office/powerpoint/2010/main" val="37384318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6063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50584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85764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374921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53254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18905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524990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Master" Target="../slideMasters/slideMaster19.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9.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9.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9.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9.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Master" Target="../slideMasters/slideMaster19.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5.gif"/><Relationship Id="rId1" Type="http://schemas.openxmlformats.org/officeDocument/2006/relationships/slideMaster" Target="../slideMasters/slideMaster19.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19.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gif"/><Relationship Id="rId1" Type="http://schemas.openxmlformats.org/officeDocument/2006/relationships/slideMaster" Target="../slideMasters/slideMaster19.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9.xml"/><Relationship Id="rId6" Type="http://schemas.openxmlformats.org/officeDocument/2006/relationships/image" Target="../media/image10.png"/><Relationship Id="rId5" Type="http://schemas.openxmlformats.org/officeDocument/2006/relationships/image" Target="../media/image13.gif"/><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5.gif"/><Relationship Id="rId1" Type="http://schemas.openxmlformats.org/officeDocument/2006/relationships/slideMaster" Target="../slideMasters/slideMaster19.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9.xml"/><Relationship Id="rId6" Type="http://schemas.openxmlformats.org/officeDocument/2006/relationships/image" Target="../media/image10.png"/><Relationship Id="rId5" Type="http://schemas.openxmlformats.org/officeDocument/2006/relationships/image" Target="../media/image13.gif"/><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5.gif"/><Relationship Id="rId1" Type="http://schemas.openxmlformats.org/officeDocument/2006/relationships/slideMaster" Target="../slideMasters/slideMaster19.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Master" Target="../slideMasters/slideMaster19.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5.gif"/><Relationship Id="rId1" Type="http://schemas.openxmlformats.org/officeDocument/2006/relationships/slideMaster" Target="../slideMasters/slideMaster19.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19.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gif"/><Relationship Id="rId1" Type="http://schemas.openxmlformats.org/officeDocument/2006/relationships/slideMaster" Target="../slideMasters/slideMaster19.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Master" Target="../slideMasters/slideMaster19.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5.gif"/><Relationship Id="rId1" Type="http://schemas.openxmlformats.org/officeDocument/2006/relationships/slideMaster" Target="../slideMasters/slideMaster19.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Master" Target="../slideMasters/slideMaster19.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5.gif"/><Relationship Id="rId1" Type="http://schemas.openxmlformats.org/officeDocument/2006/relationships/slideMaster" Target="../slideMasters/slideMaster19.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19.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19.xml"/><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19.xml"/><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gif"/><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3.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gif"/><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3.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gif"/><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3.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9.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3.wdp"/></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9.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240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89513"/>
            <a:ext cx="11734799" cy="777288"/>
          </a:xfrm>
        </p:spPr>
        <p:txBody>
          <a:bodyPr lIns="457200" rIns="91440"/>
          <a:lstStyle>
            <a:lvl1pPr>
              <a:defRPr sz="4400">
                <a:solidFill>
                  <a:schemeClr val="tx1"/>
                </a:solidFill>
                <a:latin typeface="+mj-lt"/>
              </a:defRPr>
            </a:lvl1pPr>
          </a:lstStyle>
          <a:p>
            <a:r>
              <a:rPr lang="en-US" dirty="0"/>
              <a:t>Click to edit Master title style</a:t>
            </a:r>
          </a:p>
        </p:txBody>
      </p:sp>
      <p:sp>
        <p:nvSpPr>
          <p:cNvPr id="21" name="Rectangle 20"/>
          <p:cNvSpPr/>
          <p:nvPr userDrawn="1"/>
        </p:nvSpPr>
        <p:spPr bwMode="auto">
          <a:xfrm>
            <a:off x="0" y="6716504"/>
            <a:ext cx="12192000"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3" name="Picture 22"/>
          <p:cNvPicPr>
            <a:picLocks noChangeAspect="1"/>
          </p:cNvPicPr>
          <p:nvPr userDrawn="1"/>
        </p:nvPicPr>
        <p:blipFill>
          <a:blip r:embed="rId2"/>
          <a:stretch>
            <a:fillRect/>
          </a:stretch>
        </p:blipFill>
        <p:spPr>
          <a:xfrm>
            <a:off x="457200" y="6503800"/>
            <a:ext cx="666299" cy="142928"/>
          </a:xfrm>
          <a:prstGeom prst="rect">
            <a:avLst/>
          </a:prstGeom>
        </p:spPr>
      </p:pic>
      <p:sp>
        <p:nvSpPr>
          <p:cNvPr id="29" name="Text Placeholder 28"/>
          <p:cNvSpPr>
            <a:spLocks noGrp="1"/>
          </p:cNvSpPr>
          <p:nvPr>
            <p:ph type="body" sz="quarter" idx="10"/>
          </p:nvPr>
        </p:nvSpPr>
        <p:spPr>
          <a:xfrm>
            <a:off x="0" y="993617"/>
            <a:ext cx="7912100" cy="424732"/>
          </a:xfrm>
        </p:spPr>
        <p:txBody>
          <a:bodyPr lIns="457200" tIns="0" rIns="91440" bIns="91440"/>
          <a:lstStyle>
            <a:lvl1pPr>
              <a:defRPr sz="2400">
                <a:solidFill>
                  <a:srgbClr val="DC3C00"/>
                </a:solidFill>
              </a:defRPr>
            </a:lvl1pPr>
          </a:lstStyle>
          <a:p>
            <a:pPr lvl="0"/>
            <a:r>
              <a:rPr lang="en-US" dirty="0"/>
              <a:t>Click to edit Master text styles</a:t>
            </a:r>
          </a:p>
        </p:txBody>
      </p:sp>
    </p:spTree>
    <p:extLst>
      <p:ext uri="{BB962C8B-B14F-4D97-AF65-F5344CB8AC3E}">
        <p14:creationId xmlns:p14="http://schemas.microsoft.com/office/powerpoint/2010/main" val="264905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288">
          <p15:clr>
            <a:srgbClr val="FBAE40"/>
          </p15:clr>
        </p15:guide>
        <p15:guide id="4" pos="7392">
          <p15:clr>
            <a:srgbClr val="FBAE40"/>
          </p15:clr>
        </p15:guide>
        <p15:guide id="5" orient="horz" pos="672">
          <p15:clr>
            <a:srgbClr val="FBAE40"/>
          </p15:clr>
        </p15:guide>
        <p15:guide id="6" orient="horz" pos="1056">
          <p15:clr>
            <a:srgbClr val="FBAE40"/>
          </p15:clr>
        </p15:guide>
        <p15:guide id="7" orient="horz" pos="4050">
          <p15:clr>
            <a:srgbClr val="FBAE40"/>
          </p15:clr>
        </p15:guide>
        <p15:guide id="8" orient="horz" pos="14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1" name="Rectangle 20"/>
          <p:cNvSpPr/>
          <p:nvPr userDrawn="1"/>
        </p:nvSpPr>
        <p:spPr bwMode="auto">
          <a:xfrm>
            <a:off x="0" y="6716504"/>
            <a:ext cx="12192000"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3" name="Picture 22"/>
          <p:cNvPicPr>
            <a:picLocks noChangeAspect="1"/>
          </p:cNvPicPr>
          <p:nvPr userDrawn="1"/>
        </p:nvPicPr>
        <p:blipFill>
          <a:blip r:embed="rId2"/>
          <a:stretch>
            <a:fillRect/>
          </a:stretch>
        </p:blipFill>
        <p:spPr>
          <a:xfrm>
            <a:off x="457200" y="6503800"/>
            <a:ext cx="666299" cy="142928"/>
          </a:xfrm>
          <a:prstGeom prst="rect">
            <a:avLst/>
          </a:prstGeom>
        </p:spPr>
      </p:pic>
    </p:spTree>
    <p:extLst>
      <p:ext uri="{BB962C8B-B14F-4D97-AF65-F5344CB8AC3E}">
        <p14:creationId xmlns:p14="http://schemas.microsoft.com/office/powerpoint/2010/main" val="377735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288">
          <p15:clr>
            <a:srgbClr val="FBAE40"/>
          </p15:clr>
        </p15:guide>
        <p15:guide id="4" pos="7392">
          <p15:clr>
            <a:srgbClr val="FBAE40"/>
          </p15:clr>
        </p15:guide>
        <p15:guide id="5" orient="horz" pos="672">
          <p15:clr>
            <a:srgbClr val="FBAE40"/>
          </p15:clr>
        </p15:guide>
        <p15:guide id="6" orient="horz" pos="1056">
          <p15:clr>
            <a:srgbClr val="FBAE40"/>
          </p15:clr>
        </p15:guide>
        <p15:guide id="7" orient="horz" pos="4050">
          <p15:clr>
            <a:srgbClr val="FBAE40"/>
          </p15:clr>
        </p15:guide>
        <p15:guide id="8" orient="horz" pos="14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8274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199" y="1"/>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9406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1" y="-1805"/>
            <a:ext cx="12191377" cy="6861610"/>
          </a:xfrm>
          <a:prstGeom prst="rect">
            <a:avLst/>
          </a:prstGeom>
        </p:spPr>
      </p:pic>
      <p:sp>
        <p:nvSpPr>
          <p:cNvPr id="2" name="Title 1"/>
          <p:cNvSpPr>
            <a:spLocks noGrp="1"/>
          </p:cNvSpPr>
          <p:nvPr>
            <p:ph type="ctrTitle" hasCustomPrompt="1"/>
          </p:nvPr>
        </p:nvSpPr>
        <p:spPr>
          <a:xfrm>
            <a:off x="1165663" y="2084172"/>
            <a:ext cx="9860674" cy="1793104"/>
          </a:xfrm>
        </p:spPr>
        <p:txBody>
          <a:bodyPr lIns="0" tIns="0" rIns="0" bIns="0" anchor="ctr">
            <a:noAutofit/>
          </a:bodyPr>
          <a:lstStyle>
            <a:lvl1pPr>
              <a:defRPr sz="5882" baseline="0">
                <a:solidFill>
                  <a:srgbClr val="0D5387"/>
                </a:solidFill>
                <a:latin typeface="Segoe UI" panose="020B0502040204020203" pitchFamily="34" charset="0"/>
              </a:defRPr>
            </a:lvl1pPr>
          </a:lstStyle>
          <a:p>
            <a:r>
              <a:rPr lang="en-US" dirty="0"/>
              <a:t>Presentation Title Goes Here</a:t>
            </a:r>
            <a:br>
              <a:rPr lang="en-US" dirty="0"/>
            </a:br>
            <a:r>
              <a:rPr lang="en-US" dirty="0"/>
              <a:t>and Can Run Two Lines Max</a:t>
            </a:r>
          </a:p>
        </p:txBody>
      </p:sp>
      <p:sp>
        <p:nvSpPr>
          <p:cNvPr id="3" name="Subtitle 2"/>
          <p:cNvSpPr>
            <a:spLocks noGrp="1"/>
          </p:cNvSpPr>
          <p:nvPr>
            <p:ph type="subTitle" idx="1" hasCustomPrompt="1"/>
          </p:nvPr>
        </p:nvSpPr>
        <p:spPr>
          <a:xfrm>
            <a:off x="1165663" y="3877275"/>
            <a:ext cx="7395505" cy="896552"/>
          </a:xfrm>
        </p:spPr>
        <p:txBody>
          <a:bodyPr lIns="0" tIns="0" rIns="0" bIns="0" anchor="ctr">
            <a:normAutofit/>
          </a:bodyPr>
          <a:lstStyle>
            <a:lvl1pPr marL="0" indent="0" algn="l">
              <a:lnSpc>
                <a:spcPct val="90000"/>
              </a:lnSpc>
              <a:spcBef>
                <a:spcPts val="588"/>
              </a:spcBef>
              <a:buNone/>
              <a:defRPr sz="1372" baseline="0">
                <a:solidFill>
                  <a:schemeClr val="tx1"/>
                </a:solidFill>
              </a:defRPr>
            </a:lvl1pPr>
            <a:lvl2pPr marL="592287" indent="0" algn="ctr">
              <a:buNone/>
              <a:defRPr>
                <a:solidFill>
                  <a:schemeClr val="tx1">
                    <a:tint val="75000"/>
                  </a:schemeClr>
                </a:solidFill>
              </a:defRPr>
            </a:lvl2pPr>
            <a:lvl3pPr marL="1184575" indent="0" algn="ctr">
              <a:buNone/>
              <a:defRPr>
                <a:solidFill>
                  <a:schemeClr val="tx1">
                    <a:tint val="75000"/>
                  </a:schemeClr>
                </a:solidFill>
              </a:defRPr>
            </a:lvl3pPr>
            <a:lvl4pPr marL="1776861" indent="0" algn="ctr">
              <a:buNone/>
              <a:defRPr>
                <a:solidFill>
                  <a:schemeClr val="tx1">
                    <a:tint val="75000"/>
                  </a:schemeClr>
                </a:solidFill>
              </a:defRPr>
            </a:lvl4pPr>
            <a:lvl5pPr marL="2369149" indent="0" algn="ctr">
              <a:buNone/>
              <a:defRPr>
                <a:solidFill>
                  <a:schemeClr val="tx1">
                    <a:tint val="75000"/>
                  </a:schemeClr>
                </a:solidFill>
              </a:defRPr>
            </a:lvl5pPr>
            <a:lvl6pPr marL="2961436" indent="0" algn="ctr">
              <a:buNone/>
              <a:defRPr>
                <a:solidFill>
                  <a:schemeClr val="tx1">
                    <a:tint val="75000"/>
                  </a:schemeClr>
                </a:solidFill>
              </a:defRPr>
            </a:lvl6pPr>
            <a:lvl7pPr marL="3553724" indent="0" algn="ctr">
              <a:buNone/>
              <a:defRPr>
                <a:solidFill>
                  <a:schemeClr val="tx1">
                    <a:tint val="75000"/>
                  </a:schemeClr>
                </a:solidFill>
              </a:defRPr>
            </a:lvl7pPr>
            <a:lvl8pPr marL="4146011" indent="0" algn="ctr">
              <a:buNone/>
              <a:defRPr>
                <a:solidFill>
                  <a:schemeClr val="tx1">
                    <a:tint val="75000"/>
                  </a:schemeClr>
                </a:solidFill>
              </a:defRPr>
            </a:lvl8pPr>
            <a:lvl9pPr marL="4738298" indent="0" algn="ctr">
              <a:buNone/>
              <a:defRPr>
                <a:solidFill>
                  <a:schemeClr val="tx1">
                    <a:tint val="75000"/>
                  </a:schemeClr>
                </a:solidFill>
              </a:defRPr>
            </a:lvl9pPr>
          </a:lstStyle>
          <a:p>
            <a:r>
              <a:rPr lang="en-US" dirty="0"/>
              <a:t>Speaker’s First &amp; Last Name | Speaker’s Title</a:t>
            </a:r>
          </a:p>
          <a:p>
            <a:r>
              <a:rPr lang="en-US" dirty="0"/>
              <a:t>Month Day, Year </a:t>
            </a:r>
          </a:p>
        </p:txBody>
      </p:sp>
      <p:pic>
        <p:nvPicPr>
          <p:cNvPr id="8"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26679" y="5650317"/>
            <a:ext cx="2891064" cy="587243"/>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24954" y="499819"/>
            <a:ext cx="2950905" cy="684290"/>
          </a:xfrm>
          <a:prstGeom prst="rect">
            <a:avLst/>
          </a:prstGeom>
        </p:spPr>
      </p:pic>
    </p:spTree>
    <p:extLst>
      <p:ext uri="{BB962C8B-B14F-4D97-AF65-F5344CB8AC3E}">
        <p14:creationId xmlns:p14="http://schemas.microsoft.com/office/powerpoint/2010/main" val="1960581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87" y="-3610"/>
            <a:ext cx="12186736" cy="6861610"/>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p:nvPr>
        </p:nvSpPr>
        <p:spPr>
          <a:xfrm>
            <a:off x="269239" y="1337046"/>
            <a:ext cx="11653523" cy="4960921"/>
          </a:xfrm>
        </p:spPr>
        <p:txBody>
          <a:bodyPr lIns="182880" tIns="0" rIns="0" bIns="0"/>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a:p>
        </p:txBody>
      </p:sp>
      <p:pic>
        <p:nvPicPr>
          <p:cNvPr id="9" name="Picture 8"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466402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Copy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14" name="Text Placeholder 13"/>
          <p:cNvSpPr>
            <a:spLocks noGrp="1"/>
          </p:cNvSpPr>
          <p:nvPr>
            <p:ph type="body" sz="quarter" idx="14" hasCustomPrompt="1"/>
          </p:nvPr>
        </p:nvSpPr>
        <p:spPr>
          <a:xfrm>
            <a:off x="6544212" y="1337046"/>
            <a:ext cx="5378549"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or body copy</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270155" y="1337046"/>
            <a:ext cx="5378549"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Main Topic</a:t>
            </a:r>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984751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14" name="Text Placeholder 13"/>
          <p:cNvSpPr>
            <a:spLocks noGrp="1"/>
          </p:cNvSpPr>
          <p:nvPr>
            <p:ph type="body" sz="quarter" idx="14" hasCustomPrompt="1"/>
          </p:nvPr>
        </p:nvSpPr>
        <p:spPr>
          <a:xfrm>
            <a:off x="4751364" y="1337046"/>
            <a:ext cx="7171398"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270155" y="1337046"/>
            <a:ext cx="4481208" cy="4960921"/>
          </a:xfrm>
        </p:spPr>
        <p:txBody>
          <a:bodyPr lIns="182880" tIns="182880" rIns="36576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pic>
        <p:nvPicPr>
          <p:cNvPr id="9" name="Picture 8"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960872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hasCustomPrompt="1"/>
          </p:nvPr>
        </p:nvSpPr>
        <p:spPr>
          <a:xfrm>
            <a:off x="1165664" y="1"/>
            <a:ext cx="9860673" cy="6566932"/>
          </a:xfrm>
        </p:spPr>
        <p:txBody>
          <a:bodyPr lIns="0" tIns="457200" rIns="0" bIns="457200" anchor="ctr">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5882" baseline="0">
                <a:solidFill>
                  <a:schemeClr val="tx1"/>
                </a:solidFill>
                <a:latin typeface="Segoe UI" panose="020B0502040204020203" pitchFamily="34" charset="0"/>
              </a:defRPr>
            </a:lvl2pPr>
            <a:lvl3pPr marL="0" indent="0">
              <a:defRPr/>
            </a:lvl3pPr>
            <a:lvl4pPr marL="0" indent="0">
              <a:defRPr/>
            </a:lvl4pPr>
            <a:lvl5pPr marL="0" indent="0">
              <a:defRPr/>
            </a:lvl5pPr>
          </a:lstStyle>
          <a:p>
            <a:pPr lvl="1"/>
            <a:r>
              <a:rPr lang="en-US" dirty="0"/>
              <a:t>Click to add quote text</a:t>
            </a:r>
          </a:p>
        </p:txBody>
      </p:sp>
      <p:pic>
        <p:nvPicPr>
          <p:cNvPr id="7" name="Picture 6"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703313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180968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6" y="6503245"/>
            <a:ext cx="3860800" cy="365125"/>
          </a:xfrm>
          <a:prstGeom prst="rect">
            <a:avLst/>
          </a:prstGeom>
        </p:spPr>
        <p:txBody>
          <a:bodyPr lIns="91416" tIns="0" rIns="91416" bIns="45708" anchor="ctr"/>
          <a:lstStyle>
            <a:lvl1pPr algn="r">
              <a:defRPr sz="1466">
                <a:solidFill>
                  <a:schemeClr val="bg1"/>
                </a:solidFill>
                <a:latin typeface="+mn-lt"/>
              </a:defRPr>
            </a:lvl1pPr>
          </a:lstStyle>
          <a:p>
            <a:pPr defTabSz="913723"/>
            <a:endParaRPr lang="en-US" dirty="0">
              <a:solidFill>
                <a:prstClr val="white"/>
              </a:solidFill>
              <a:cs typeface="Arial"/>
            </a:endParaRPr>
          </a:p>
        </p:txBody>
      </p:sp>
    </p:spTree>
    <p:extLst>
      <p:ext uri="{BB962C8B-B14F-4D97-AF65-F5344CB8AC3E}">
        <p14:creationId xmlns:p14="http://schemas.microsoft.com/office/powerpoint/2010/main" val="3137312147"/>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98791" y="6592025"/>
            <a:ext cx="969692" cy="211746"/>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1617876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40307"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794423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98791" y="6592025"/>
            <a:ext cx="969692" cy="211746"/>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42818404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0" y="0"/>
            <a:ext cx="6095688" cy="68598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6095688" cy="6859805"/>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378307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3981108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een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dirty="0"/>
              <a:t>Click to edit Master text styles</a:t>
            </a:r>
          </a:p>
        </p:txBody>
      </p:sp>
      <p:sp>
        <p:nvSpPr>
          <p:cNvPr id="11" name="Rectangle 10"/>
          <p:cNvSpPr/>
          <p:nvPr userDrawn="1"/>
        </p:nvSpPr>
        <p:spPr>
          <a:xfrm>
            <a:off x="0" y="0"/>
            <a:ext cx="6095688" cy="68598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6095688" cy="6859805"/>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12" name="Picture 11"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6401509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een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dirty="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687765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451759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35582166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2632" y="16651"/>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14100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6910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126204" y="12229"/>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890518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ue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658239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ue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6001"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40320158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een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3114"/>
            <a:ext cx="6096000" cy="6861114"/>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467522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en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6001"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2050" name="Picture 2" descr="C:\Users\petern\AppData\Local\Temp\vmware-petern\VMwareDnD\cded05ca\MSFT_logo_rgb_C-Gra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32" name="Picture 5" descr="C:\Users\petern\AppData\Local\Temp\vmware-petern\VMwareDnD\8013908a\PPE_Logo_RGB_bootcamp_600x131.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11691165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 Title and Content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69239" y="1337046"/>
            <a:ext cx="11653523" cy="4960921"/>
          </a:xfrm>
        </p:spPr>
        <p:txBody>
          <a:bodyPr lIns="182880" tIns="0" rIns="0" bIns="0"/>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6667164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s &amp; Ti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4" name="Text Placeholder 3"/>
          <p:cNvSpPr>
            <a:spLocks noGrp="1"/>
          </p:cNvSpPr>
          <p:nvPr>
            <p:ph type="body" sz="quarter" idx="15" hasCustomPrompt="1"/>
          </p:nvPr>
        </p:nvSpPr>
        <p:spPr>
          <a:xfrm>
            <a:off x="3854939" y="2084172"/>
            <a:ext cx="3585699" cy="3586208"/>
          </a:xfrm>
          <a:solidFill>
            <a:schemeClr val="accent4"/>
          </a:solidFill>
        </p:spPr>
        <p:txBody>
          <a:bodyPr lIns="182880" tIns="182880" rIns="182880" b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Picture Placeholder 6"/>
          <p:cNvSpPr>
            <a:spLocks noGrp="1"/>
          </p:cNvSpPr>
          <p:nvPr>
            <p:ph type="pic" sz="quarter" idx="16" hasCustomPrompt="1"/>
          </p:nvPr>
        </p:nvSpPr>
        <p:spPr>
          <a:xfrm>
            <a:off x="269238" y="2084172"/>
            <a:ext cx="3585699" cy="3586208"/>
          </a:xfrm>
        </p:spPr>
        <p:txBody>
          <a:bodyPr/>
          <a:lstStyle>
            <a:lvl1pPr>
              <a:defRPr>
                <a:solidFill>
                  <a:schemeClr val="tx1"/>
                </a:solidFill>
              </a:defRPr>
            </a:lvl1pPr>
          </a:lstStyle>
          <a:p>
            <a:r>
              <a:rPr lang="en-US" dirty="0"/>
              <a:t>Click to insert picture</a:t>
            </a:r>
          </a:p>
        </p:txBody>
      </p:sp>
      <p:sp>
        <p:nvSpPr>
          <p:cNvPr id="15" name="Picture Placeholder 14"/>
          <p:cNvSpPr>
            <a:spLocks noGrp="1"/>
          </p:cNvSpPr>
          <p:nvPr>
            <p:ph type="pic" sz="quarter" idx="17" hasCustomPrompt="1"/>
          </p:nvPr>
        </p:nvSpPr>
        <p:spPr>
          <a:xfrm>
            <a:off x="7444881" y="2084172"/>
            <a:ext cx="3585699" cy="3586208"/>
          </a:xfrm>
        </p:spPr>
        <p:txBody>
          <a:bodyPr/>
          <a:lstStyle>
            <a:lvl1pPr marL="0" marR="0" indent="0" algn="l" defTabSz="1184575" rtl="0" eaLnBrk="1" fontAlgn="auto" latinLnBrk="0" hangingPunct="1">
              <a:lnSpc>
                <a:spcPct val="100000"/>
              </a:lnSpc>
              <a:spcBef>
                <a:spcPct val="20000"/>
              </a:spcBef>
              <a:spcAft>
                <a:spcPts val="0"/>
              </a:spcAft>
              <a:buClrTx/>
              <a:buSzTx/>
              <a:buFontTx/>
              <a:buNone/>
              <a:tabLst/>
              <a:defRPr>
                <a:solidFill>
                  <a:schemeClr val="tx1"/>
                </a:solidFill>
              </a:defRPr>
            </a:lvl1pPr>
          </a:lstStyle>
          <a:p>
            <a:r>
              <a:rPr lang="en-US" dirty="0"/>
              <a:t>Click to insert picture</a:t>
            </a:r>
          </a:p>
          <a:p>
            <a:endParaRPr lang="en-US" dirty="0"/>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879126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hoto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9" name="Picture 2" descr="C:\Users\petern\AppData\Local\Temp\vmware-petern\VMwareDnD\cded05ca\MSFT_logo_rgb_C-Gray.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Picture Placeholder 4"/>
          <p:cNvSpPr>
            <a:spLocks noGrp="1"/>
          </p:cNvSpPr>
          <p:nvPr>
            <p:ph type="pic" sz="quarter" idx="13" hasCustomPrompt="1"/>
          </p:nvPr>
        </p:nvSpPr>
        <p:spPr>
          <a:xfrm>
            <a:off x="269237" y="2084172"/>
            <a:ext cx="3540878" cy="3586208"/>
          </a:xfrm>
        </p:spPr>
        <p:txBody>
          <a:bodyPr/>
          <a:lstStyle>
            <a:lvl1pPr>
              <a:defRPr/>
            </a:lvl1pPr>
          </a:lstStyle>
          <a:p>
            <a:r>
              <a:rPr lang="en-US" dirty="0"/>
              <a:t>Click to insert picture</a:t>
            </a:r>
          </a:p>
        </p:txBody>
      </p:sp>
      <p:sp>
        <p:nvSpPr>
          <p:cNvPr id="19" name="Picture Placeholder 18"/>
          <p:cNvSpPr>
            <a:spLocks noGrp="1"/>
          </p:cNvSpPr>
          <p:nvPr>
            <p:ph type="pic" sz="quarter" idx="14"/>
          </p:nvPr>
        </p:nvSpPr>
        <p:spPr>
          <a:xfrm>
            <a:off x="7440638" y="2084172"/>
            <a:ext cx="3540878" cy="3586208"/>
          </a:xfrm>
        </p:spPr>
        <p:txBody>
          <a:bodyPr/>
          <a:lstStyle/>
          <a:p>
            <a:endParaRPr lang="en-US" dirty="0"/>
          </a:p>
        </p:txBody>
      </p:sp>
      <p:sp>
        <p:nvSpPr>
          <p:cNvPr id="20" name="Picture Placeholder 4"/>
          <p:cNvSpPr>
            <a:spLocks noGrp="1"/>
          </p:cNvSpPr>
          <p:nvPr>
            <p:ph type="pic" sz="quarter" idx="15" hasCustomPrompt="1"/>
          </p:nvPr>
        </p:nvSpPr>
        <p:spPr>
          <a:xfrm>
            <a:off x="3854937" y="2084172"/>
            <a:ext cx="3540878" cy="3586208"/>
          </a:xfrm>
        </p:spPr>
        <p:txBody>
          <a:bodyPr/>
          <a:lstStyle>
            <a:lvl1pPr>
              <a:defRPr/>
            </a:lvl1pPr>
          </a:lstStyle>
          <a:p>
            <a:r>
              <a:rPr lang="en-US" dirty="0"/>
              <a:t>Click to insert picture</a:t>
            </a:r>
          </a:p>
        </p:txBody>
      </p:sp>
      <p:pic>
        <p:nvPicPr>
          <p:cNvPr id="10" name="Picture 9" descr="Main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7953088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d Section Divider">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01343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Section Divider">
    <p:bg>
      <p:bgPr>
        <a:solidFill>
          <a:schemeClr val="accent4"/>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34927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411770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 Section Divider">
    <p:bg>
      <p:bgPr>
        <a:solidFill>
          <a:schemeClr val="accent6"/>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885963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Green Section Divider">
    <p:bg>
      <p:bgPr>
        <a:solidFill>
          <a:srgbClr val="0D5387"/>
        </a:solidFill>
        <a:effectLst/>
      </p:bgPr>
    </p:bg>
    <p:spTree>
      <p:nvGrpSpPr>
        <p:cNvPr id="1" name=""/>
        <p:cNvGrpSpPr/>
        <p:nvPr/>
      </p:nvGrpSpPr>
      <p:grpSpPr>
        <a:xfrm>
          <a:off x="0" y="0"/>
          <a:ext cx="0" cy="0"/>
          <a:chOff x="0" y="0"/>
          <a:chExt cx="0" cy="0"/>
        </a:xfrm>
      </p:grpSpPr>
      <p:sp>
        <p:nvSpPr>
          <p:cNvPr id="6" name="Rectangle 5"/>
          <p:cNvSpPr/>
          <p:nvPr userDrawn="1"/>
        </p:nvSpPr>
        <p:spPr>
          <a:xfrm>
            <a:off x="378"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394091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Section Divi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6" y="6566932"/>
            <a:ext cx="774081" cy="284782"/>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C:\Users\petern\AppData\Local\Temp\vmware-petern\VMwareDnD\cded05ca\MSFT_logo_rgb_C-Gray.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594433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3853" rtl="0" eaLnBrk="1" latinLnBrk="0" hangingPunct="1">
              <a:lnSpc>
                <a:spcPct val="90000"/>
              </a:lnSpc>
              <a:spcBef>
                <a:spcPct val="0"/>
              </a:spcBef>
              <a:buNone/>
              <a:defRPr lang="en-US" sz="5464" b="0" kern="1200" cap="none" spc="-100" baseline="0" dirty="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19250" y="1447800"/>
            <a:ext cx="11151917" cy="2073645"/>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593" indent="-342710">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0" indent="-342710">
              <a:spcBef>
                <a:spcPts val="0"/>
              </a:spcBef>
              <a:spcAft>
                <a:spcPts val="400"/>
              </a:spcAft>
              <a:buFont typeface="Arial" pitchFamily="34" charset="0"/>
              <a:buChar char="•"/>
              <a:defRPr/>
            </a:lvl5pPr>
            <a:lvl6pPr marL="1032880" indent="-342710">
              <a:buFont typeface="Arial" pitchFamily="34" charset="0"/>
              <a:buChar char="•"/>
              <a:defRPr sz="2399">
                <a:gradFill>
                  <a:gsLst>
                    <a:gs pos="0">
                      <a:srgbClr val="595959"/>
                    </a:gs>
                    <a:gs pos="86000">
                      <a:srgbClr val="595959"/>
                    </a:gs>
                  </a:gsLst>
                  <a:lin ang="5400000" scaled="0"/>
                </a:gradFill>
              </a:defRPr>
            </a:lvl6pPr>
            <a:lvl7pPr marL="1255013" indent="-225298">
              <a:defRPr>
                <a:gradFill>
                  <a:gsLst>
                    <a:gs pos="0">
                      <a:srgbClr val="595959"/>
                    </a:gs>
                    <a:gs pos="86000">
                      <a:srgbClr val="595959"/>
                    </a:gs>
                  </a:gsLst>
                  <a:lin ang="5400000" scaled="0"/>
                </a:gradFill>
              </a:defRPr>
            </a:lvl7pPr>
            <a:lvl8pPr marL="1486657" indent="-231643">
              <a:defRPr>
                <a:gradFill>
                  <a:gsLst>
                    <a:gs pos="0">
                      <a:srgbClr val="595959"/>
                    </a:gs>
                    <a:gs pos="86000">
                      <a:srgbClr val="595959"/>
                    </a:gs>
                  </a:gsLst>
                  <a:lin ang="5400000" scaled="0"/>
                </a:gradFill>
              </a:defRPr>
            </a:lvl8pPr>
          </a:lstStyle>
          <a:p>
            <a:pPr marL="345880" lvl="0" indent="-345880" algn="l" defTabSz="913853" rtl="0" eaLnBrk="1" latinLnBrk="0" hangingPunct="1">
              <a:lnSpc>
                <a:spcPct val="90000"/>
              </a:lnSpc>
              <a:spcBef>
                <a:spcPct val="20000"/>
              </a:spcBef>
              <a:buSzPct val="90000"/>
              <a:buFont typeface="Arial" pitchFamily="34" charset="0"/>
              <a:buChar char="•"/>
            </a:pPr>
            <a:r>
              <a:rPr lang="en-US"/>
              <a:t>Click to edit Master text styles</a:t>
            </a:r>
          </a:p>
          <a:p>
            <a:pPr marL="345880" lvl="1" indent="-345880" algn="l" defTabSz="913853" rtl="0" eaLnBrk="1" latinLnBrk="0" hangingPunct="1">
              <a:lnSpc>
                <a:spcPct val="90000"/>
              </a:lnSpc>
              <a:spcBef>
                <a:spcPct val="20000"/>
              </a:spcBef>
              <a:buSzPct val="90000"/>
              <a:buFont typeface="Arial" pitchFamily="34" charset="0"/>
              <a:buChar char="•"/>
            </a:pPr>
            <a:r>
              <a:rPr lang="en-US"/>
              <a:t>Second level</a:t>
            </a:r>
          </a:p>
          <a:p>
            <a:pPr marL="345880" lvl="2" indent="-345880" algn="l" defTabSz="913853" rtl="0" eaLnBrk="1" latinLnBrk="0" hangingPunct="1">
              <a:lnSpc>
                <a:spcPct val="90000"/>
              </a:lnSpc>
              <a:spcBef>
                <a:spcPct val="20000"/>
              </a:spcBef>
              <a:buSzPct val="90000"/>
              <a:buFont typeface="Arial" pitchFamily="34" charset="0"/>
              <a:buChar char="•"/>
            </a:pPr>
            <a:r>
              <a:rPr lang="en-US"/>
              <a:t>Third level</a:t>
            </a:r>
          </a:p>
          <a:p>
            <a:pPr marL="345880" lvl="3" indent="-345880" algn="l" defTabSz="913853" rtl="0" eaLnBrk="1" latinLnBrk="0" hangingPunct="1">
              <a:lnSpc>
                <a:spcPct val="90000"/>
              </a:lnSpc>
              <a:spcBef>
                <a:spcPct val="20000"/>
              </a:spcBef>
              <a:buSzPct val="90000"/>
              <a:buFont typeface="Arial" pitchFamily="34" charset="0"/>
              <a:buChar char="•"/>
            </a:pPr>
            <a:r>
              <a:rPr lang="en-US"/>
              <a:t>Fourth level</a:t>
            </a:r>
          </a:p>
          <a:p>
            <a:pPr marL="345880" lvl="4" indent="-345880" algn="l" defTabSz="913853"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588180"/>
      </p:ext>
    </p:extLst>
  </p:cSld>
  <p:clrMapOvr>
    <a:masterClrMapping/>
  </p:clrMapOvr>
  <p:transition>
    <p:fade/>
  </p:transition>
  <p:hf sldNum="0" hdr="0" ftr="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lvl1pPr>
          </a:lstStyle>
          <a:p>
            <a:r>
              <a:rPr lang="en-US"/>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panose="020B0502040204020203" pitchFamily="34" charset="0"/>
              </a:defRPr>
            </a:lvl1pPr>
            <a:lvl2pPr marL="3174"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88" indent="-4030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60" indent="-3458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31" indent="-3363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6" name="Picture 2" descr="https://opsgility.sharepoint.com/Shared%20Documents/Branding%20Logos/opscloud-black-708x1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8875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0"/>
            <a:ext cx="11151917" cy="2382191"/>
          </a:xfrm>
        </p:spPr>
        <p:txBody>
          <a:bodyPr/>
          <a:lstStyle>
            <a:lvl1pPr marL="460113" indent="-460113">
              <a:buClr>
                <a:srgbClr val="FFFFFF"/>
              </a:buClr>
              <a:buSzPct val="70000"/>
              <a:buFontTx/>
              <a:buBlip>
                <a:blip r:embed="rId2"/>
              </a:buBlip>
              <a:defRPr sz="4000">
                <a:solidFill>
                  <a:schemeClr val="accent2"/>
                </a:solidFill>
              </a:defRPr>
            </a:lvl1pPr>
            <a:lvl2pPr marL="855184" indent="-395071">
              <a:buClr>
                <a:srgbClr val="FFFFFF"/>
              </a:buClr>
              <a:buSzPct val="70000"/>
              <a:buFontTx/>
              <a:buBlip>
                <a:blip r:embed="rId2"/>
              </a:buBlip>
              <a:defRPr sz="3200">
                <a:solidFill>
                  <a:schemeClr val="tx2"/>
                </a:solidFill>
              </a:defRPr>
            </a:lvl2pPr>
            <a:lvl3pPr marL="1258188" indent="-403003">
              <a:buClr>
                <a:srgbClr val="FFFFFF"/>
              </a:buClr>
              <a:buSzPct val="70000"/>
              <a:buFontTx/>
              <a:buBlip>
                <a:blip r:embed="rId2"/>
              </a:buBlip>
              <a:defRPr sz="2800">
                <a:solidFill>
                  <a:schemeClr val="tx2"/>
                </a:solidFill>
              </a:defRPr>
            </a:lvl3pPr>
            <a:lvl4pPr marL="1604060" indent="-345880">
              <a:buClr>
                <a:srgbClr val="FFFFFF"/>
              </a:buClr>
              <a:buSzPct val="70000"/>
              <a:buFontTx/>
              <a:buBlip>
                <a:blip r:embed="rId2"/>
              </a:buBlip>
              <a:defRPr sz="2400">
                <a:solidFill>
                  <a:schemeClr val="tx2"/>
                </a:solidFill>
              </a:defRPr>
            </a:lvl4pPr>
            <a:lvl5pPr marL="1940431" indent="-336362">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69972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9150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2977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37828044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69275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590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28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40552030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gn="l" defTabSz="914367" rtl="0" eaLnBrk="1" latinLnBrk="0" hangingPunct="1">
              <a:lnSpc>
                <a:spcPct val="90000"/>
              </a:lnSpc>
              <a:spcBef>
                <a:spcPct val="0"/>
              </a:spcBef>
              <a:spcAft>
                <a:spcPts val="2353"/>
              </a:spcAft>
              <a:buFontTx/>
              <a:buNone/>
              <a:defRPr lang="en-US" sz="5686"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4202939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8.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9.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theme" Target="../theme/theme19.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5" Type="http://schemas.openxmlformats.org/officeDocument/2006/relationships/image" Target="../media/image1.png"/><Relationship Id="rId4" Type="http://schemas.openxmlformats.org/officeDocument/2006/relationships/theme" Target="../theme/theme2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20594723"/>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96161017"/>
      </p:ext>
    </p:extLst>
  </p:cSld>
  <p:clrMap bg1="dk1" tx1="lt1" bg2="dk2" tx2="lt2" accent1="accent1" accent2="accent2" accent3="accent3" accent4="accent4" accent5="accent5" accent6="accent6" hlink="hlink" folHlink="folHlink"/>
  <p:sldLayoutIdLst>
    <p:sldLayoutId id="2147483951" r:id="rId1"/>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58650383"/>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9123086"/>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3388151"/>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33552665"/>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1520072"/>
      </p:ext>
    </p:extLst>
  </p:cSld>
  <p:clrMap bg1="dk1" tx1="lt1" bg2="dk2" tx2="lt2" accent1="accent1" accent2="accent2" accent3="accent3" accent4="accent4" accent5="accent5" accent6="accent6" hlink="hlink" folHlink="folHlink"/>
  <p:sldLayoutIdLst>
    <p:sldLayoutId id="2147484142" r:id="rId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754326"/>
          </a:xfrm>
          <a:prstGeom prst="rect">
            <a:avLst/>
          </a:prstGeom>
        </p:spPr>
        <p:txBody>
          <a:bodyPr vert="horz" wrap="square" lIns="146304" tIns="91440" rIns="146304" bIns="91440" rtlCol="0">
            <a:spAutoFit/>
          </a:bodyPr>
          <a:lstStyle/>
          <a:p>
            <a:pPr lvl="0"/>
            <a:r>
              <a:rPr lang="en-US" dirty="0"/>
              <a:t>Click to edit Master text styles: Main Topic 1: size 40pt</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dirty="0"/>
              <a:t>Second level (Size 20pt for the subtopics)</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dirty="0"/>
              <a:t>Third level (Size 20pt for the subtopics)</a:t>
            </a:r>
          </a:p>
          <a:p>
            <a:pPr lvl="4"/>
            <a:endParaRPr lang="en-US" dirty="0"/>
          </a:p>
        </p:txBody>
      </p:sp>
    </p:spTree>
    <p:extLst>
      <p:ext uri="{BB962C8B-B14F-4D97-AF65-F5344CB8AC3E}">
        <p14:creationId xmlns:p14="http://schemas.microsoft.com/office/powerpoint/2010/main" val="3414463300"/>
      </p:ext>
    </p:extLst>
  </p:cSld>
  <p:clrMap bg1="lt1" tx1="dk1" bg2="lt2" tx2="dk2" accent1="accent1" accent2="accent2" accent3="accent3" accent4="accent4" accent5="accent5" accent6="accent6" hlink="hlink" folHlink="folHlink"/>
  <p:sldLayoutIdLst>
    <p:sldLayoutId id="2147484157" r:id="rId1"/>
    <p:sldLayoutId id="2147484158"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dirty="0"/>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469702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40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7961435"/>
      </p:ext>
    </p:extLst>
  </p:cSld>
  <p:clrMap bg1="dk1" tx1="lt1" bg2="dk2" tx2="lt2" accent1="accent1" accent2="accent2" accent3="accent3" accent4="accent4" accent5="accent5" accent6="accent6" hlink="hlink" folHlink="folHlink"/>
  <p:sldLayoutIdLst>
    <p:sldLayoutId id="2147484216" r:id="rId1"/>
    <p:sldLayoutId id="2147484220" r:id="rId2"/>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20838" tIns="60419" rIns="120838" bIns="604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120838" tIns="60419" rIns="120838" bIns="604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120838" tIns="60419" rIns="120838" bIns="60419" rtlCol="0" anchor="ctr"/>
          <a:lstStyle>
            <a:lvl1pPr algn="l">
              <a:defRPr sz="1568">
                <a:solidFill>
                  <a:schemeClr val="tx1">
                    <a:tint val="75000"/>
                  </a:schemeClr>
                </a:solidFill>
              </a:defRPr>
            </a:lvl1pPr>
          </a:lstStyle>
          <a:p>
            <a:endParaRPr lang="en-US">
              <a:solidFill>
                <a:srgbClr val="50505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20838" tIns="60419" rIns="120838" bIns="60419" rtlCol="0" anchor="ctr"/>
          <a:lstStyle>
            <a:lvl1pPr algn="ctr">
              <a:defRPr sz="1568">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20838" tIns="60419" rIns="120838" bIns="60419" rtlCol="0" anchor="ctr"/>
          <a:lstStyle>
            <a:lvl1pPr algn="r">
              <a:defRPr sz="1568">
                <a:solidFill>
                  <a:schemeClr val="tx1">
                    <a:tint val="75000"/>
                  </a:schemeClr>
                </a:solidFill>
              </a:defRPr>
            </a:lvl1pPr>
          </a:lstStyle>
          <a:p>
            <a:fld id="{63863B58-CBB8-49E9-BA96-0A2E095CB188}"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1934073105"/>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 id="2147484235" r:id="rId14"/>
    <p:sldLayoutId id="2147484236" r:id="rId15"/>
    <p:sldLayoutId id="2147484237" r:id="rId16"/>
    <p:sldLayoutId id="2147484238" r:id="rId17"/>
    <p:sldLayoutId id="2147484239" r:id="rId18"/>
    <p:sldLayoutId id="2147484240" r:id="rId19"/>
    <p:sldLayoutId id="2147484241" r:id="rId20"/>
    <p:sldLayoutId id="2147484242" r:id="rId21"/>
    <p:sldLayoutId id="2147484243" r:id="rId22"/>
    <p:sldLayoutId id="2147484244" r:id="rId23"/>
    <p:sldLayoutId id="2147484245" r:id="rId24"/>
    <p:sldLayoutId id="2147484246" r:id="rId25"/>
    <p:sldLayoutId id="2147484247" r:id="rId26"/>
    <p:sldLayoutId id="2147484248" r:id="rId27"/>
    <p:sldLayoutId id="2147484249" r:id="rId28"/>
    <p:sldLayoutId id="2147484250" r:id="rId29"/>
    <p:sldLayoutId id="2147484251" r:id="rId30"/>
    <p:sldLayoutId id="2147484252" r:id="rId31"/>
    <p:sldLayoutId id="2147484253" r:id="rId32"/>
  </p:sldLayoutIdLst>
  <p:hf sldNum="0" hdr="0" ftr="0"/>
  <p:txStyles>
    <p:titleStyle>
      <a:lvl1pPr algn="l" defTabSz="1184575" rtl="0" eaLnBrk="1" latinLnBrk="0" hangingPunct="1">
        <a:spcBef>
          <a:spcPct val="0"/>
        </a:spcBef>
        <a:buNone/>
        <a:defRPr sz="5294"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a:lvl2pPr marL="592286"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2pPr>
      <a:lvl3pPr marL="1184575"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1776861"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2369149"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257580"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6pPr>
      <a:lvl7pPr marL="3849867"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7pPr>
      <a:lvl8pPr marL="4442155"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8pPr>
      <a:lvl9pPr marL="5034441"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9pPr>
    </p:bodyStyle>
    <p:otherStyle>
      <a:defPPr>
        <a:defRPr lang="en-US"/>
      </a:defPPr>
      <a:lvl1pPr marL="0" algn="l" defTabSz="1184575" rtl="0" eaLnBrk="1" latinLnBrk="0" hangingPunct="1">
        <a:defRPr sz="2353" kern="1200">
          <a:solidFill>
            <a:schemeClr val="tx1"/>
          </a:solidFill>
          <a:latin typeface="+mn-lt"/>
          <a:ea typeface="+mn-ea"/>
          <a:cs typeface="+mn-cs"/>
        </a:defRPr>
      </a:lvl1pPr>
      <a:lvl2pPr marL="592287" algn="l" defTabSz="1184575" rtl="0" eaLnBrk="1" latinLnBrk="0" hangingPunct="1">
        <a:defRPr sz="2353" kern="1200">
          <a:solidFill>
            <a:schemeClr val="tx1"/>
          </a:solidFill>
          <a:latin typeface="+mn-lt"/>
          <a:ea typeface="+mn-ea"/>
          <a:cs typeface="+mn-cs"/>
        </a:defRPr>
      </a:lvl2pPr>
      <a:lvl3pPr marL="1184575" algn="l" defTabSz="1184575" rtl="0" eaLnBrk="1" latinLnBrk="0" hangingPunct="1">
        <a:defRPr sz="2353" kern="1200">
          <a:solidFill>
            <a:schemeClr val="tx1"/>
          </a:solidFill>
          <a:latin typeface="+mn-lt"/>
          <a:ea typeface="+mn-ea"/>
          <a:cs typeface="+mn-cs"/>
        </a:defRPr>
      </a:lvl3pPr>
      <a:lvl4pPr marL="1776861" algn="l" defTabSz="1184575" rtl="0" eaLnBrk="1" latinLnBrk="0" hangingPunct="1">
        <a:defRPr sz="2353" kern="1200">
          <a:solidFill>
            <a:schemeClr val="tx1"/>
          </a:solidFill>
          <a:latin typeface="+mn-lt"/>
          <a:ea typeface="+mn-ea"/>
          <a:cs typeface="+mn-cs"/>
        </a:defRPr>
      </a:lvl4pPr>
      <a:lvl5pPr marL="2369149" algn="l" defTabSz="1184575" rtl="0" eaLnBrk="1" latinLnBrk="0" hangingPunct="1">
        <a:defRPr sz="2353" kern="1200">
          <a:solidFill>
            <a:schemeClr val="tx1"/>
          </a:solidFill>
          <a:latin typeface="+mn-lt"/>
          <a:ea typeface="+mn-ea"/>
          <a:cs typeface="+mn-cs"/>
        </a:defRPr>
      </a:lvl5pPr>
      <a:lvl6pPr marL="2961436" algn="l" defTabSz="1184575" rtl="0" eaLnBrk="1" latinLnBrk="0" hangingPunct="1">
        <a:defRPr sz="2353" kern="1200">
          <a:solidFill>
            <a:schemeClr val="tx1"/>
          </a:solidFill>
          <a:latin typeface="+mn-lt"/>
          <a:ea typeface="+mn-ea"/>
          <a:cs typeface="+mn-cs"/>
        </a:defRPr>
      </a:lvl6pPr>
      <a:lvl7pPr marL="3553724" algn="l" defTabSz="1184575" rtl="0" eaLnBrk="1" latinLnBrk="0" hangingPunct="1">
        <a:defRPr sz="2353" kern="1200">
          <a:solidFill>
            <a:schemeClr val="tx1"/>
          </a:solidFill>
          <a:latin typeface="+mn-lt"/>
          <a:ea typeface="+mn-ea"/>
          <a:cs typeface="+mn-cs"/>
        </a:defRPr>
      </a:lvl7pPr>
      <a:lvl8pPr marL="4146011" algn="l" defTabSz="1184575" rtl="0" eaLnBrk="1" latinLnBrk="0" hangingPunct="1">
        <a:defRPr sz="2353" kern="1200">
          <a:solidFill>
            <a:schemeClr val="tx1"/>
          </a:solidFill>
          <a:latin typeface="+mn-lt"/>
          <a:ea typeface="+mn-ea"/>
          <a:cs typeface="+mn-cs"/>
        </a:defRPr>
      </a:lvl8pPr>
      <a:lvl9pPr marL="4738298" algn="l" defTabSz="1184575" rtl="0" eaLnBrk="1" latinLnBrk="0" hangingPunct="1">
        <a:defRPr sz="235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5"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924669006"/>
      </p:ext>
    </p:extLst>
  </p:cSld>
  <p:clrMap bg1="lt1" tx1="dk1" bg2="lt2" tx2="dk2" accent1="accent1" accent2="accent2" accent3="accent3" accent4="accent4" accent5="accent5" accent6="accent6" hlink="hlink" folHlink="folHlink"/>
  <p:txStyles>
    <p:titleStyle>
      <a:lvl1pPr algn="l" defTabSz="913912"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17" indent="-342717" algn="l" defTabSz="913912"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556" indent="-285597" algn="l" defTabSz="913912"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393" indent="-228479" algn="l" defTabSz="913912"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350" indent="-228479" algn="l" defTabSz="913912"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305" indent="-228479" algn="l" defTabSz="913912"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263"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19"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175"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32" indent="-228479" algn="l" defTabSz="9139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12" rtl="0" eaLnBrk="1" latinLnBrk="0" hangingPunct="1">
        <a:defRPr sz="1800" kern="1200">
          <a:solidFill>
            <a:schemeClr val="tx1"/>
          </a:solidFill>
          <a:latin typeface="+mn-lt"/>
          <a:ea typeface="+mn-ea"/>
          <a:cs typeface="+mn-cs"/>
        </a:defRPr>
      </a:lvl1pPr>
      <a:lvl2pPr marL="456956" algn="l" defTabSz="913912" rtl="0" eaLnBrk="1" latinLnBrk="0" hangingPunct="1">
        <a:defRPr sz="1800" kern="1200">
          <a:solidFill>
            <a:schemeClr val="tx1"/>
          </a:solidFill>
          <a:latin typeface="+mn-lt"/>
          <a:ea typeface="+mn-ea"/>
          <a:cs typeface="+mn-cs"/>
        </a:defRPr>
      </a:lvl2pPr>
      <a:lvl3pPr marL="913912" algn="l" defTabSz="913912" rtl="0" eaLnBrk="1" latinLnBrk="0" hangingPunct="1">
        <a:defRPr sz="1800" kern="1200">
          <a:solidFill>
            <a:schemeClr val="tx1"/>
          </a:solidFill>
          <a:latin typeface="+mn-lt"/>
          <a:ea typeface="+mn-ea"/>
          <a:cs typeface="+mn-cs"/>
        </a:defRPr>
      </a:lvl3pPr>
      <a:lvl4pPr marL="1370870" algn="l" defTabSz="913912" rtl="0" eaLnBrk="1" latinLnBrk="0" hangingPunct="1">
        <a:defRPr sz="1800" kern="1200">
          <a:solidFill>
            <a:schemeClr val="tx1"/>
          </a:solidFill>
          <a:latin typeface="+mn-lt"/>
          <a:ea typeface="+mn-ea"/>
          <a:cs typeface="+mn-cs"/>
        </a:defRPr>
      </a:lvl4pPr>
      <a:lvl5pPr marL="1827827" algn="l" defTabSz="913912" rtl="0" eaLnBrk="1" latinLnBrk="0" hangingPunct="1">
        <a:defRPr sz="1800" kern="1200">
          <a:solidFill>
            <a:schemeClr val="tx1"/>
          </a:solidFill>
          <a:latin typeface="+mn-lt"/>
          <a:ea typeface="+mn-ea"/>
          <a:cs typeface="+mn-cs"/>
        </a:defRPr>
      </a:lvl5pPr>
      <a:lvl6pPr marL="2284783" algn="l" defTabSz="913912" rtl="0" eaLnBrk="1" latinLnBrk="0" hangingPunct="1">
        <a:defRPr sz="1800" kern="1200">
          <a:solidFill>
            <a:schemeClr val="tx1"/>
          </a:solidFill>
          <a:latin typeface="+mn-lt"/>
          <a:ea typeface="+mn-ea"/>
          <a:cs typeface="+mn-cs"/>
        </a:defRPr>
      </a:lvl6pPr>
      <a:lvl7pPr marL="2741740" algn="l" defTabSz="913912" rtl="0" eaLnBrk="1" latinLnBrk="0" hangingPunct="1">
        <a:defRPr sz="1800" kern="1200">
          <a:solidFill>
            <a:schemeClr val="tx1"/>
          </a:solidFill>
          <a:latin typeface="+mn-lt"/>
          <a:ea typeface="+mn-ea"/>
          <a:cs typeface="+mn-cs"/>
        </a:defRPr>
      </a:lvl7pPr>
      <a:lvl8pPr marL="3198696" algn="l" defTabSz="913912" rtl="0" eaLnBrk="1" latinLnBrk="0" hangingPunct="1">
        <a:defRPr sz="1800" kern="1200">
          <a:solidFill>
            <a:schemeClr val="tx1"/>
          </a:solidFill>
          <a:latin typeface="+mn-lt"/>
          <a:ea typeface="+mn-ea"/>
          <a:cs typeface="+mn-cs"/>
        </a:defRPr>
      </a:lvl8pPr>
      <a:lvl9pPr marL="3655656" algn="l" defTabSz="913912"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7718942"/>
      </p:ext>
    </p:extLst>
  </p:cSld>
  <p:clrMap bg1="dk1" tx1="lt1" bg2="dk2" tx2="lt2" accent1="accent1" accent2="accent2" accent3="accent3" accent4="accent4" accent5="accent5" accent6="accent6" hlink="hlink" folHlink="folHlink"/>
  <p:sldLayoutIdLst>
    <p:sldLayoutId id="2147484255" r:id="rId1"/>
    <p:sldLayoutId id="2147484256" r:id="rId2"/>
    <p:sldLayoutId id="2147484257" r:id="rId3"/>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5390650"/>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929260"/>
      </p:ext>
    </p:extLst>
  </p:cSld>
  <p:clrMap bg1="dk1" tx1="lt1" bg2="dk2" tx2="lt2" accent1="accent1" accent2="accent2" accent3="accent3" accent4="accent4" accent5="accent5" accent6="accent6" hlink="hlink" folHlink="folHlink"/>
  <p:sldLayoutIdLst>
    <p:sldLayoutId id="2147483745" r:id="rId1"/>
    <p:sldLayoutId id="2147483767"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6742294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0200944"/>
      </p:ext>
    </p:extLst>
  </p:cSld>
  <p:clrMap bg1="lt1" tx1="dk1" bg2="lt2" tx2="dk2" accent1="accent1" accent2="accent2" accent3="accent3" accent4="accent4" accent5="accent5" accent6="accent6" hlink="hlink" folHlink="folHlink"/>
  <p:sldLayoutIdLst>
    <p:sldLayoutId id="2147483836" r:id="rId1"/>
    <p:sldLayoutId id="2147483837"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61829028"/>
      </p:ext>
    </p:extLst>
  </p:cSld>
  <p:clrMap bg1="lt1" tx1="dk1" bg2="lt2" tx2="dk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069207467"/>
      </p:ext>
    </p:extLst>
  </p:cSld>
  <p:clrMap bg1="lt1" tx1="dk1" bg2="lt2" tx2="dk2" accent1="accent1" accent2="accent2" accent3="accent3" accent4="accent4" accent5="accent5" accent6="accent6" hlink="hlink" folHlink="folHlink"/>
  <p:sldLayoutIdLst>
    <p:sldLayoutId id="2147483878" r:id="rId1"/>
    <p:sldLayoutId id="2147483885" r:id="rId2"/>
    <p:sldLayoutId id="2147483886" r:id="rId3"/>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458026703"/>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7" Type="http://schemas.microsoft.com/office/2007/relationships/hdphoto" Target="../media/hdphoto4.wdp"/><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6.emf"/></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6.emf"/></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6.emf"/><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6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6.emf"/></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66.emf"/><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6.emf"/><Relationship Id="rId5" Type="http://schemas.openxmlformats.org/officeDocument/2006/relationships/image" Target="../media/image82.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66.emf"/></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66.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98.emf"/></Relationships>
</file>

<file path=ppt/slides/_rels/slide6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114.emf"/></Relationships>
</file>

<file path=ppt/slides/_rels/slide8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8.xml"/><Relationship Id="rId5" Type="http://schemas.openxmlformats.org/officeDocument/2006/relationships/image" Target="../media/image120.png"/><Relationship Id="rId4" Type="http://schemas.openxmlformats.org/officeDocument/2006/relationships/image" Target="../media/image11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1.xml"/><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4" y="3366161"/>
            <a:ext cx="6277260" cy="349135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35368" y="3496767"/>
            <a:ext cx="5302489" cy="1792850"/>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33999" y="5289598"/>
            <a:ext cx="5303857" cy="1698524"/>
          </a:xfrm>
        </p:spPr>
        <p:txBody>
          <a:bodyPr/>
          <a:lstStyle/>
          <a:p>
            <a:r>
              <a:rPr lang="en-US" dirty="0"/>
              <a:t>Transform data </a:t>
            </a:r>
            <a:br>
              <a:rPr lang="en-US" dirty="0"/>
            </a:br>
            <a:r>
              <a:rPr lang="en-US" dirty="0"/>
              <a:t>into intelligent action</a:t>
            </a:r>
          </a:p>
        </p:txBody>
      </p:sp>
      <p:sp>
        <p:nvSpPr>
          <p:cNvPr id="2" name="TextBox 1"/>
          <p:cNvSpPr txBox="1"/>
          <p:nvPr/>
        </p:nvSpPr>
        <p:spPr>
          <a:xfrm>
            <a:off x="902437" y="1613159"/>
            <a:ext cx="369345" cy="634443"/>
          </a:xfrm>
          <a:prstGeom prst="rect">
            <a:avLst/>
          </a:prstGeom>
          <a:noFill/>
        </p:spPr>
        <p:txBody>
          <a:bodyPr wrap="none" lIns="182854" tIns="146284" rIns="182854" bIns="146284" rtlCol="0">
            <a:spAutoFit/>
          </a:bodyPr>
          <a:lstStyle/>
          <a:p>
            <a:pPr defTabSz="914225">
              <a:lnSpc>
                <a:spcPct val="90000"/>
              </a:lnSpc>
              <a:spcAft>
                <a:spcPts val="600"/>
              </a:spcAft>
            </a:pPr>
            <a:endParaRPr lang="en-US" sz="2400" kern="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287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U-SQL fundamentals</a:t>
            </a:r>
          </a:p>
        </p:txBody>
      </p:sp>
      <p:grpSp>
        <p:nvGrpSpPr>
          <p:cNvPr id="80" name="Group 79"/>
          <p:cNvGrpSpPr/>
          <p:nvPr/>
        </p:nvGrpSpPr>
        <p:grpSpPr>
          <a:xfrm>
            <a:off x="1927225" y="1676399"/>
            <a:ext cx="8337550" cy="4299967"/>
            <a:chOff x="2209800" y="1676399"/>
            <a:chExt cx="8337550" cy="4299967"/>
          </a:xfrm>
        </p:grpSpPr>
        <p:grpSp>
          <p:nvGrpSpPr>
            <p:cNvPr id="76" name="Group 75"/>
            <p:cNvGrpSpPr/>
            <p:nvPr/>
          </p:nvGrpSpPr>
          <p:grpSpPr>
            <a:xfrm>
              <a:off x="2209800" y="1676399"/>
              <a:ext cx="2654300" cy="4299967"/>
              <a:chOff x="2133600" y="1676399"/>
              <a:chExt cx="2654300" cy="4299967"/>
            </a:xfrm>
          </p:grpSpPr>
          <p:sp>
            <p:nvSpPr>
              <p:cNvPr id="6" name="Rectangle 5"/>
              <p:cNvSpPr/>
              <p:nvPr/>
            </p:nvSpPr>
            <p:spPr bwMode="auto">
              <a:xfrm>
                <a:off x="2133600" y="1676400"/>
                <a:ext cx="2654300" cy="42999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p:cNvSpPr/>
              <p:nvPr/>
            </p:nvSpPr>
            <p:spPr bwMode="auto">
              <a:xfrm>
                <a:off x="2133600" y="1676399"/>
                <a:ext cx="2654300" cy="1638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tx1"/>
                    </a:solidFill>
                    <a:effectLst/>
                    <a:uLnTx/>
                    <a:uFillTx/>
                    <a:latin typeface="+mj-lt"/>
                  </a:rPr>
                  <a:t>All the familiar SQL clauses</a:t>
                </a:r>
              </a:p>
            </p:txBody>
          </p:sp>
          <p:sp>
            <p:nvSpPr>
              <p:cNvPr id="12" name="Rectangle 11"/>
              <p:cNvSpPr/>
              <p:nvPr/>
            </p:nvSpPr>
            <p:spPr bwMode="auto">
              <a:xfrm>
                <a:off x="2133600" y="3314856"/>
                <a:ext cx="2654300" cy="266151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GB" sz="1400" b="0" i="0" u="none" strike="noStrike" kern="0" cap="none" spc="0" normalizeH="0" baseline="0" noProof="0" dirty="0">
                    <a:ln>
                      <a:noFill/>
                    </a:ln>
                    <a:solidFill>
                      <a:schemeClr val="bg1"/>
                    </a:solidFill>
                    <a:effectLst/>
                    <a:uLnTx/>
                    <a:uFillTx/>
                    <a:cs typeface="Segoe UI Semibold" panose="020B0702040204020203" pitchFamily="34" charset="0"/>
                  </a:rPr>
                  <a:t>SELECT | FROM | WHERE</a:t>
                </a:r>
              </a:p>
              <a:p>
                <a:pPr marL="0" marR="0" lvl="0" indent="0" defTabSz="914400" eaLnBrk="1" fontAlgn="auto" latinLnBrk="0" hangingPunct="1">
                  <a:lnSpc>
                    <a:spcPct val="100000"/>
                  </a:lnSpc>
                  <a:spcBef>
                    <a:spcPts val="0"/>
                  </a:spcBef>
                  <a:spcAft>
                    <a:spcPts val="1200"/>
                  </a:spcAft>
                  <a:buClrTx/>
                  <a:buSzTx/>
                  <a:buFontTx/>
                  <a:buNone/>
                  <a:tabLst/>
                  <a:defRPr/>
                </a:pPr>
                <a:r>
                  <a:rPr kumimoji="0" lang="en-GB" sz="1400" b="0" i="0" u="none" strike="noStrike" kern="0" cap="none" spc="0" normalizeH="0" baseline="0" noProof="0" dirty="0">
                    <a:ln>
                      <a:noFill/>
                    </a:ln>
                    <a:solidFill>
                      <a:schemeClr val="bg1"/>
                    </a:solidFill>
                    <a:effectLst/>
                    <a:uLnTx/>
                    <a:uFillTx/>
                    <a:cs typeface="Segoe UI Semibold" panose="020B0702040204020203" pitchFamily="34" charset="0"/>
                  </a:rPr>
                  <a:t>GROUP BY | JOIN | OVER</a:t>
                </a:r>
              </a:p>
            </p:txBody>
          </p:sp>
        </p:grpSp>
        <p:grpSp>
          <p:nvGrpSpPr>
            <p:cNvPr id="77" name="Group 76"/>
            <p:cNvGrpSpPr/>
            <p:nvPr/>
          </p:nvGrpSpPr>
          <p:grpSpPr>
            <a:xfrm>
              <a:off x="5051424" y="1676399"/>
              <a:ext cx="2654301" cy="4299967"/>
              <a:chOff x="5099049" y="1676399"/>
              <a:chExt cx="2654301" cy="4299967"/>
            </a:xfrm>
          </p:grpSpPr>
          <p:sp>
            <p:nvSpPr>
              <p:cNvPr id="13" name="Rectangle 12"/>
              <p:cNvSpPr/>
              <p:nvPr/>
            </p:nvSpPr>
            <p:spPr bwMode="auto">
              <a:xfrm>
                <a:off x="5099049" y="1676399"/>
                <a:ext cx="2654301" cy="429996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Rectangle 13"/>
              <p:cNvSpPr/>
              <p:nvPr/>
            </p:nvSpPr>
            <p:spPr bwMode="auto">
              <a:xfrm>
                <a:off x="5099050" y="1676399"/>
                <a:ext cx="2654300" cy="1638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2400" b="0" i="0" u="none" strike="noStrike" kern="0" cap="none" spc="0" normalizeH="0" baseline="0" noProof="0" dirty="0">
                    <a:ln>
                      <a:noFill/>
                    </a:ln>
                    <a:solidFill>
                      <a:schemeClr val="tx1"/>
                    </a:solidFill>
                    <a:effectLst/>
                    <a:uLnTx/>
                    <a:uFillTx/>
                    <a:latin typeface="+mj-lt"/>
                  </a:rPr>
                  <a:t>Operate on unstructured and structured data</a:t>
                </a:r>
              </a:p>
            </p:txBody>
          </p:sp>
        </p:grpSp>
        <p:grpSp>
          <p:nvGrpSpPr>
            <p:cNvPr id="75" name="Group 74"/>
            <p:cNvGrpSpPr/>
            <p:nvPr/>
          </p:nvGrpSpPr>
          <p:grpSpPr>
            <a:xfrm>
              <a:off x="7893049" y="1676399"/>
              <a:ext cx="2654301" cy="4299967"/>
              <a:chOff x="7931149" y="1676399"/>
              <a:chExt cx="2654301" cy="4299967"/>
            </a:xfrm>
          </p:grpSpPr>
          <p:sp>
            <p:nvSpPr>
              <p:cNvPr id="16" name="Rectangle 15"/>
              <p:cNvSpPr/>
              <p:nvPr/>
            </p:nvSpPr>
            <p:spPr bwMode="auto">
              <a:xfrm>
                <a:off x="7931149" y="1676399"/>
                <a:ext cx="2654301" cy="429996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7931150" y="1676399"/>
                <a:ext cx="2654300" cy="1638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tx1"/>
                    </a:solidFill>
                    <a:effectLst/>
                    <a:uLnTx/>
                    <a:uFillTx/>
                    <a:latin typeface="+mj-lt"/>
                  </a:rPr>
                  <a:t>Relational metadata objects</a:t>
                </a:r>
              </a:p>
            </p:txBody>
          </p:sp>
        </p:grpSp>
      </p:grpSp>
      <p:sp>
        <p:nvSpPr>
          <p:cNvPr id="15" name="Freeform 14"/>
          <p:cNvSpPr>
            <a:spLocks noEditPoints="1"/>
          </p:cNvSpPr>
          <p:nvPr/>
        </p:nvSpPr>
        <p:spPr bwMode="auto">
          <a:xfrm>
            <a:off x="5808285" y="4293959"/>
            <a:ext cx="575430" cy="703304"/>
          </a:xfrm>
          <a:custGeom>
            <a:avLst/>
            <a:gdLst>
              <a:gd name="T0" fmla="*/ 2231 w 4342"/>
              <a:gd name="T1" fmla="*/ 389 h 5045"/>
              <a:gd name="T2" fmla="*/ 998 w 4342"/>
              <a:gd name="T3" fmla="*/ 532 h 5045"/>
              <a:gd name="T4" fmla="*/ 586 w 4342"/>
              <a:gd name="T5" fmla="*/ 716 h 5045"/>
              <a:gd name="T6" fmla="*/ 581 w 4342"/>
              <a:gd name="T7" fmla="*/ 1088 h 5045"/>
              <a:gd name="T8" fmla="*/ 1014 w 4342"/>
              <a:gd name="T9" fmla="*/ 1277 h 5045"/>
              <a:gd name="T10" fmla="*/ 3163 w 4342"/>
              <a:gd name="T11" fmla="*/ 1319 h 5045"/>
              <a:gd name="T12" fmla="*/ 3788 w 4342"/>
              <a:gd name="T13" fmla="*/ 1072 h 5045"/>
              <a:gd name="T14" fmla="*/ 3788 w 4342"/>
              <a:gd name="T15" fmla="*/ 737 h 5045"/>
              <a:gd name="T16" fmla="*/ 3454 w 4342"/>
              <a:gd name="T17" fmla="*/ 565 h 5045"/>
              <a:gd name="T18" fmla="*/ 2231 w 4342"/>
              <a:gd name="T19" fmla="*/ 389 h 5045"/>
              <a:gd name="T20" fmla="*/ 4337 w 4342"/>
              <a:gd name="T21" fmla="*/ 3509 h 5045"/>
              <a:gd name="T22" fmla="*/ 4337 w 4342"/>
              <a:gd name="T23" fmla="*/ 4112 h 5045"/>
              <a:gd name="T24" fmla="*/ 4024 w 4342"/>
              <a:gd name="T25" fmla="*/ 4614 h 5045"/>
              <a:gd name="T26" fmla="*/ 3114 w 4342"/>
              <a:gd name="T27" fmla="*/ 4924 h 5045"/>
              <a:gd name="T28" fmla="*/ 899 w 4342"/>
              <a:gd name="T29" fmla="*/ 4853 h 5045"/>
              <a:gd name="T30" fmla="*/ 307 w 4342"/>
              <a:gd name="T31" fmla="*/ 4606 h 5045"/>
              <a:gd name="T32" fmla="*/ 5 w 4342"/>
              <a:gd name="T33" fmla="*/ 4116 h 5045"/>
              <a:gd name="T34" fmla="*/ 11 w 4342"/>
              <a:gd name="T35" fmla="*/ 3496 h 5045"/>
              <a:gd name="T36" fmla="*/ 11 w 4342"/>
              <a:gd name="T37" fmla="*/ 1528 h 5045"/>
              <a:gd name="T38" fmla="*/ 11 w 4342"/>
              <a:gd name="T39" fmla="*/ 1239 h 5045"/>
              <a:gd name="T40" fmla="*/ 11 w 4342"/>
              <a:gd name="T41" fmla="*/ 1239 h 5045"/>
              <a:gd name="T42" fmla="*/ 11 w 4342"/>
              <a:gd name="T43" fmla="*/ 938 h 5045"/>
              <a:gd name="T44" fmla="*/ 323 w 4342"/>
              <a:gd name="T45" fmla="*/ 427 h 5045"/>
              <a:gd name="T46" fmla="*/ 1228 w 4342"/>
              <a:gd name="T47" fmla="*/ 121 h 5045"/>
              <a:gd name="T48" fmla="*/ 3443 w 4342"/>
              <a:gd name="T49" fmla="*/ 192 h 5045"/>
              <a:gd name="T50" fmla="*/ 4035 w 4342"/>
              <a:gd name="T51" fmla="*/ 439 h 5045"/>
              <a:gd name="T52" fmla="*/ 4337 w 4342"/>
              <a:gd name="T53" fmla="*/ 929 h 5045"/>
              <a:gd name="T54" fmla="*/ 4337 w 4342"/>
              <a:gd name="T55" fmla="*/ 1532 h 5045"/>
              <a:gd name="T56" fmla="*/ 4337 w 4342"/>
              <a:gd name="T57" fmla="*/ 3509 h 5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42" h="5045">
                <a:moveTo>
                  <a:pt x="2231" y="389"/>
                </a:moveTo>
                <a:cubicBezTo>
                  <a:pt x="1771" y="389"/>
                  <a:pt x="1376" y="419"/>
                  <a:pt x="998" y="532"/>
                </a:cubicBezTo>
                <a:cubicBezTo>
                  <a:pt x="849" y="578"/>
                  <a:pt x="707" y="636"/>
                  <a:pt x="586" y="716"/>
                </a:cubicBezTo>
                <a:cubicBezTo>
                  <a:pt x="411" y="825"/>
                  <a:pt x="405" y="975"/>
                  <a:pt x="581" y="1088"/>
                </a:cubicBezTo>
                <a:cubicBezTo>
                  <a:pt x="712" y="1168"/>
                  <a:pt x="860" y="1239"/>
                  <a:pt x="1014" y="1277"/>
                </a:cubicBezTo>
                <a:cubicBezTo>
                  <a:pt x="1721" y="1461"/>
                  <a:pt x="2445" y="1461"/>
                  <a:pt x="3163" y="1319"/>
                </a:cubicBezTo>
                <a:cubicBezTo>
                  <a:pt x="3394" y="1277"/>
                  <a:pt x="3618" y="1210"/>
                  <a:pt x="3788" y="1072"/>
                </a:cubicBezTo>
                <a:cubicBezTo>
                  <a:pt x="3920" y="967"/>
                  <a:pt x="3925" y="841"/>
                  <a:pt x="3788" y="737"/>
                </a:cubicBezTo>
                <a:cubicBezTo>
                  <a:pt x="3690" y="670"/>
                  <a:pt x="3575" y="607"/>
                  <a:pt x="3454" y="565"/>
                </a:cubicBezTo>
                <a:cubicBezTo>
                  <a:pt x="3048" y="427"/>
                  <a:pt x="2615" y="393"/>
                  <a:pt x="2231" y="389"/>
                </a:cubicBezTo>
                <a:close/>
                <a:moveTo>
                  <a:pt x="4337" y="3509"/>
                </a:moveTo>
                <a:cubicBezTo>
                  <a:pt x="4337" y="3710"/>
                  <a:pt x="4331" y="3911"/>
                  <a:pt x="4337" y="4112"/>
                </a:cubicBezTo>
                <a:cubicBezTo>
                  <a:pt x="4342" y="4321"/>
                  <a:pt x="4233" y="4484"/>
                  <a:pt x="4024" y="4614"/>
                </a:cubicBezTo>
                <a:cubicBezTo>
                  <a:pt x="3761" y="4781"/>
                  <a:pt x="3443" y="4869"/>
                  <a:pt x="3114" y="4924"/>
                </a:cubicBezTo>
                <a:cubicBezTo>
                  <a:pt x="2368" y="5045"/>
                  <a:pt x="1628" y="5033"/>
                  <a:pt x="899" y="4853"/>
                </a:cubicBezTo>
                <a:cubicBezTo>
                  <a:pt x="680" y="4798"/>
                  <a:pt x="477" y="4723"/>
                  <a:pt x="307" y="4606"/>
                </a:cubicBezTo>
                <a:cubicBezTo>
                  <a:pt x="109" y="4476"/>
                  <a:pt x="5" y="4317"/>
                  <a:pt x="5" y="4116"/>
                </a:cubicBezTo>
                <a:cubicBezTo>
                  <a:pt x="5" y="3920"/>
                  <a:pt x="11" y="3705"/>
                  <a:pt x="11" y="3496"/>
                </a:cubicBezTo>
                <a:cubicBezTo>
                  <a:pt x="11" y="1528"/>
                  <a:pt x="11" y="1528"/>
                  <a:pt x="11" y="1528"/>
                </a:cubicBezTo>
                <a:cubicBezTo>
                  <a:pt x="11" y="1432"/>
                  <a:pt x="11" y="1335"/>
                  <a:pt x="11" y="1239"/>
                </a:cubicBezTo>
                <a:cubicBezTo>
                  <a:pt x="11" y="1239"/>
                  <a:pt x="11" y="1239"/>
                  <a:pt x="11" y="1239"/>
                </a:cubicBezTo>
                <a:cubicBezTo>
                  <a:pt x="11" y="1139"/>
                  <a:pt x="11" y="1038"/>
                  <a:pt x="11" y="938"/>
                </a:cubicBezTo>
                <a:cubicBezTo>
                  <a:pt x="0" y="724"/>
                  <a:pt x="115" y="557"/>
                  <a:pt x="323" y="427"/>
                </a:cubicBezTo>
                <a:cubicBezTo>
                  <a:pt x="586" y="259"/>
                  <a:pt x="899" y="176"/>
                  <a:pt x="1228" y="121"/>
                </a:cubicBezTo>
                <a:cubicBezTo>
                  <a:pt x="1974" y="0"/>
                  <a:pt x="2714" y="12"/>
                  <a:pt x="3443" y="192"/>
                </a:cubicBezTo>
                <a:cubicBezTo>
                  <a:pt x="3662" y="247"/>
                  <a:pt x="3865" y="322"/>
                  <a:pt x="4035" y="439"/>
                </a:cubicBezTo>
                <a:cubicBezTo>
                  <a:pt x="4233" y="569"/>
                  <a:pt x="4342" y="728"/>
                  <a:pt x="4337" y="929"/>
                </a:cubicBezTo>
                <a:cubicBezTo>
                  <a:pt x="4331" y="1130"/>
                  <a:pt x="4331" y="1331"/>
                  <a:pt x="4337" y="1532"/>
                </a:cubicBezTo>
                <a:lnTo>
                  <a:pt x="4337" y="3509"/>
                </a:lnTo>
                <a:close/>
              </a:path>
            </a:pathLst>
          </a:custGeom>
          <a:solidFill>
            <a:schemeClr val="bg1"/>
          </a:solidFill>
          <a:ln>
            <a:noFill/>
          </a:ln>
          <a:extLst/>
        </p:spPr>
        <p:txBody>
          <a:bodyPr vert="horz" wrap="square" lIns="91427" tIns="45713" rIns="91427" bIns="45713"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ndParaRPr>
          </a:p>
        </p:txBody>
      </p:sp>
      <p:sp>
        <p:nvSpPr>
          <p:cNvPr id="18" name="Freeform 5"/>
          <p:cNvSpPr>
            <a:spLocks noEditPoints="1"/>
          </p:cNvSpPr>
          <p:nvPr/>
        </p:nvSpPr>
        <p:spPr bwMode="auto">
          <a:xfrm>
            <a:off x="6599614" y="4533606"/>
            <a:ext cx="383148" cy="245336"/>
          </a:xfrm>
          <a:custGeom>
            <a:avLst/>
            <a:gdLst>
              <a:gd name="T0" fmla="*/ 0 w 253"/>
              <a:gd name="T1" fmla="*/ 0 h 162"/>
              <a:gd name="T2" fmla="*/ 0 w 253"/>
              <a:gd name="T3" fmla="*/ 162 h 162"/>
              <a:gd name="T4" fmla="*/ 253 w 253"/>
              <a:gd name="T5" fmla="*/ 162 h 162"/>
              <a:gd name="T6" fmla="*/ 253 w 253"/>
              <a:gd name="T7" fmla="*/ 0 h 162"/>
              <a:gd name="T8" fmla="*/ 0 w 253"/>
              <a:gd name="T9" fmla="*/ 0 h 162"/>
              <a:gd name="T10" fmla="*/ 83 w 253"/>
              <a:gd name="T11" fmla="*/ 153 h 162"/>
              <a:gd name="T12" fmla="*/ 10 w 253"/>
              <a:gd name="T13" fmla="*/ 153 h 162"/>
              <a:gd name="T14" fmla="*/ 10 w 253"/>
              <a:gd name="T15" fmla="*/ 111 h 162"/>
              <a:gd name="T16" fmla="*/ 83 w 253"/>
              <a:gd name="T17" fmla="*/ 111 h 162"/>
              <a:gd name="T18" fmla="*/ 83 w 253"/>
              <a:gd name="T19" fmla="*/ 153 h 162"/>
              <a:gd name="T20" fmla="*/ 83 w 253"/>
              <a:gd name="T21" fmla="*/ 101 h 162"/>
              <a:gd name="T22" fmla="*/ 10 w 253"/>
              <a:gd name="T23" fmla="*/ 101 h 162"/>
              <a:gd name="T24" fmla="*/ 10 w 253"/>
              <a:gd name="T25" fmla="*/ 61 h 162"/>
              <a:gd name="T26" fmla="*/ 83 w 253"/>
              <a:gd name="T27" fmla="*/ 61 h 162"/>
              <a:gd name="T28" fmla="*/ 83 w 253"/>
              <a:gd name="T29" fmla="*/ 101 h 162"/>
              <a:gd name="T30" fmla="*/ 83 w 253"/>
              <a:gd name="T31" fmla="*/ 51 h 162"/>
              <a:gd name="T32" fmla="*/ 10 w 253"/>
              <a:gd name="T33" fmla="*/ 51 h 162"/>
              <a:gd name="T34" fmla="*/ 10 w 253"/>
              <a:gd name="T35" fmla="*/ 9 h 162"/>
              <a:gd name="T36" fmla="*/ 83 w 253"/>
              <a:gd name="T37" fmla="*/ 9 h 162"/>
              <a:gd name="T38" fmla="*/ 83 w 253"/>
              <a:gd name="T39" fmla="*/ 51 h 162"/>
              <a:gd name="T40" fmla="*/ 163 w 253"/>
              <a:gd name="T41" fmla="*/ 153 h 162"/>
              <a:gd name="T42" fmla="*/ 93 w 253"/>
              <a:gd name="T43" fmla="*/ 153 h 162"/>
              <a:gd name="T44" fmla="*/ 93 w 253"/>
              <a:gd name="T45" fmla="*/ 111 h 162"/>
              <a:gd name="T46" fmla="*/ 163 w 253"/>
              <a:gd name="T47" fmla="*/ 111 h 162"/>
              <a:gd name="T48" fmla="*/ 163 w 253"/>
              <a:gd name="T49" fmla="*/ 153 h 162"/>
              <a:gd name="T50" fmla="*/ 163 w 253"/>
              <a:gd name="T51" fmla="*/ 101 h 162"/>
              <a:gd name="T52" fmla="*/ 93 w 253"/>
              <a:gd name="T53" fmla="*/ 101 h 162"/>
              <a:gd name="T54" fmla="*/ 93 w 253"/>
              <a:gd name="T55" fmla="*/ 61 h 162"/>
              <a:gd name="T56" fmla="*/ 163 w 253"/>
              <a:gd name="T57" fmla="*/ 61 h 162"/>
              <a:gd name="T58" fmla="*/ 163 w 253"/>
              <a:gd name="T59" fmla="*/ 101 h 162"/>
              <a:gd name="T60" fmla="*/ 163 w 253"/>
              <a:gd name="T61" fmla="*/ 51 h 162"/>
              <a:gd name="T62" fmla="*/ 93 w 253"/>
              <a:gd name="T63" fmla="*/ 51 h 162"/>
              <a:gd name="T64" fmla="*/ 93 w 253"/>
              <a:gd name="T65" fmla="*/ 9 h 162"/>
              <a:gd name="T66" fmla="*/ 163 w 253"/>
              <a:gd name="T67" fmla="*/ 9 h 162"/>
              <a:gd name="T68" fmla="*/ 163 w 253"/>
              <a:gd name="T69" fmla="*/ 51 h 162"/>
              <a:gd name="T70" fmla="*/ 243 w 253"/>
              <a:gd name="T71" fmla="*/ 153 h 162"/>
              <a:gd name="T72" fmla="*/ 173 w 253"/>
              <a:gd name="T73" fmla="*/ 153 h 162"/>
              <a:gd name="T74" fmla="*/ 173 w 253"/>
              <a:gd name="T75" fmla="*/ 111 h 162"/>
              <a:gd name="T76" fmla="*/ 243 w 253"/>
              <a:gd name="T77" fmla="*/ 111 h 162"/>
              <a:gd name="T78" fmla="*/ 243 w 253"/>
              <a:gd name="T79" fmla="*/ 153 h 162"/>
              <a:gd name="T80" fmla="*/ 243 w 253"/>
              <a:gd name="T81" fmla="*/ 101 h 162"/>
              <a:gd name="T82" fmla="*/ 173 w 253"/>
              <a:gd name="T83" fmla="*/ 101 h 162"/>
              <a:gd name="T84" fmla="*/ 173 w 253"/>
              <a:gd name="T85" fmla="*/ 61 h 162"/>
              <a:gd name="T86" fmla="*/ 243 w 253"/>
              <a:gd name="T87" fmla="*/ 61 h 162"/>
              <a:gd name="T88" fmla="*/ 243 w 253"/>
              <a:gd name="T89" fmla="*/ 101 h 162"/>
              <a:gd name="T90" fmla="*/ 243 w 253"/>
              <a:gd name="T91" fmla="*/ 51 h 162"/>
              <a:gd name="T92" fmla="*/ 173 w 253"/>
              <a:gd name="T93" fmla="*/ 51 h 162"/>
              <a:gd name="T94" fmla="*/ 173 w 253"/>
              <a:gd name="T95" fmla="*/ 9 h 162"/>
              <a:gd name="T96" fmla="*/ 243 w 253"/>
              <a:gd name="T97" fmla="*/ 9 h 162"/>
              <a:gd name="T98" fmla="*/ 243 w 253"/>
              <a:gd name="T99" fmla="*/ 5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162">
                <a:moveTo>
                  <a:pt x="0" y="0"/>
                </a:moveTo>
                <a:lnTo>
                  <a:pt x="0" y="162"/>
                </a:lnTo>
                <a:lnTo>
                  <a:pt x="253" y="162"/>
                </a:lnTo>
                <a:lnTo>
                  <a:pt x="253" y="0"/>
                </a:lnTo>
                <a:lnTo>
                  <a:pt x="0" y="0"/>
                </a:lnTo>
                <a:close/>
                <a:moveTo>
                  <a:pt x="83" y="153"/>
                </a:moveTo>
                <a:lnTo>
                  <a:pt x="10" y="153"/>
                </a:lnTo>
                <a:lnTo>
                  <a:pt x="10" y="111"/>
                </a:lnTo>
                <a:lnTo>
                  <a:pt x="83" y="111"/>
                </a:lnTo>
                <a:lnTo>
                  <a:pt x="83" y="153"/>
                </a:lnTo>
                <a:close/>
                <a:moveTo>
                  <a:pt x="83" y="101"/>
                </a:moveTo>
                <a:lnTo>
                  <a:pt x="10" y="101"/>
                </a:lnTo>
                <a:lnTo>
                  <a:pt x="10" y="61"/>
                </a:lnTo>
                <a:lnTo>
                  <a:pt x="83" y="61"/>
                </a:lnTo>
                <a:lnTo>
                  <a:pt x="83" y="101"/>
                </a:lnTo>
                <a:close/>
                <a:moveTo>
                  <a:pt x="83" y="51"/>
                </a:moveTo>
                <a:lnTo>
                  <a:pt x="10" y="51"/>
                </a:lnTo>
                <a:lnTo>
                  <a:pt x="10" y="9"/>
                </a:lnTo>
                <a:lnTo>
                  <a:pt x="83" y="9"/>
                </a:lnTo>
                <a:lnTo>
                  <a:pt x="83" y="51"/>
                </a:lnTo>
                <a:close/>
                <a:moveTo>
                  <a:pt x="163" y="153"/>
                </a:moveTo>
                <a:lnTo>
                  <a:pt x="93" y="153"/>
                </a:lnTo>
                <a:lnTo>
                  <a:pt x="93" y="111"/>
                </a:lnTo>
                <a:lnTo>
                  <a:pt x="163" y="111"/>
                </a:lnTo>
                <a:lnTo>
                  <a:pt x="163" y="153"/>
                </a:lnTo>
                <a:close/>
                <a:moveTo>
                  <a:pt x="163" y="101"/>
                </a:moveTo>
                <a:lnTo>
                  <a:pt x="93" y="101"/>
                </a:lnTo>
                <a:lnTo>
                  <a:pt x="93" y="61"/>
                </a:lnTo>
                <a:lnTo>
                  <a:pt x="163" y="61"/>
                </a:lnTo>
                <a:lnTo>
                  <a:pt x="163" y="101"/>
                </a:lnTo>
                <a:close/>
                <a:moveTo>
                  <a:pt x="163" y="51"/>
                </a:moveTo>
                <a:lnTo>
                  <a:pt x="93" y="51"/>
                </a:lnTo>
                <a:lnTo>
                  <a:pt x="93" y="9"/>
                </a:lnTo>
                <a:lnTo>
                  <a:pt x="163" y="9"/>
                </a:lnTo>
                <a:lnTo>
                  <a:pt x="163" y="51"/>
                </a:lnTo>
                <a:close/>
                <a:moveTo>
                  <a:pt x="243" y="153"/>
                </a:moveTo>
                <a:lnTo>
                  <a:pt x="173" y="153"/>
                </a:lnTo>
                <a:lnTo>
                  <a:pt x="173" y="111"/>
                </a:lnTo>
                <a:lnTo>
                  <a:pt x="243" y="111"/>
                </a:lnTo>
                <a:lnTo>
                  <a:pt x="243" y="153"/>
                </a:lnTo>
                <a:close/>
                <a:moveTo>
                  <a:pt x="243" y="101"/>
                </a:moveTo>
                <a:lnTo>
                  <a:pt x="173" y="101"/>
                </a:lnTo>
                <a:lnTo>
                  <a:pt x="173" y="61"/>
                </a:lnTo>
                <a:lnTo>
                  <a:pt x="243" y="61"/>
                </a:lnTo>
                <a:lnTo>
                  <a:pt x="243" y="101"/>
                </a:lnTo>
                <a:close/>
                <a:moveTo>
                  <a:pt x="243" y="51"/>
                </a:moveTo>
                <a:lnTo>
                  <a:pt x="173" y="51"/>
                </a:lnTo>
                <a:lnTo>
                  <a:pt x="173" y="9"/>
                </a:lnTo>
                <a:lnTo>
                  <a:pt x="243" y="9"/>
                </a:lnTo>
                <a:lnTo>
                  <a:pt x="243" y="51"/>
                </a:lnTo>
                <a:close/>
              </a:path>
            </a:pathLst>
          </a:custGeom>
          <a:solidFill>
            <a:srgbClr val="FF80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lder Closed Icon"/>
          <p:cNvSpPr>
            <a:spLocks noChangeAspect="1"/>
          </p:cNvSpPr>
          <p:nvPr/>
        </p:nvSpPr>
        <p:spPr bwMode="auto">
          <a:xfrm>
            <a:off x="5959245" y="5182738"/>
            <a:ext cx="311302" cy="266792"/>
          </a:xfrm>
          <a:custGeom>
            <a:avLst/>
            <a:gdLst>
              <a:gd name="T0" fmla="*/ 0 w 621"/>
              <a:gd name="T1" fmla="*/ 84 h 536"/>
              <a:gd name="T2" fmla="*/ 282 w 621"/>
              <a:gd name="T3" fmla="*/ 84 h 536"/>
              <a:gd name="T4" fmla="*/ 282 w 621"/>
              <a:gd name="T5" fmla="*/ 56 h 536"/>
              <a:gd name="T6" fmla="*/ 339 w 621"/>
              <a:gd name="T7" fmla="*/ 0 h 536"/>
              <a:gd name="T8" fmla="*/ 536 w 621"/>
              <a:gd name="T9" fmla="*/ 0 h 536"/>
              <a:gd name="T10" fmla="*/ 621 w 621"/>
              <a:gd name="T11" fmla="*/ 84 h 536"/>
              <a:gd name="T12" fmla="*/ 621 w 621"/>
              <a:gd name="T13" fmla="*/ 536 h 536"/>
              <a:gd name="T14" fmla="*/ 0 w 621"/>
              <a:gd name="T15" fmla="*/ 536 h 536"/>
              <a:gd name="T16" fmla="*/ 0 w 621"/>
              <a:gd name="T17" fmla="*/ 8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1" h="536">
                <a:moveTo>
                  <a:pt x="0" y="84"/>
                </a:moveTo>
                <a:lnTo>
                  <a:pt x="282" y="84"/>
                </a:lnTo>
                <a:lnTo>
                  <a:pt x="282" y="56"/>
                </a:lnTo>
                <a:cubicBezTo>
                  <a:pt x="282" y="25"/>
                  <a:pt x="308" y="0"/>
                  <a:pt x="339" y="0"/>
                </a:cubicBezTo>
                <a:lnTo>
                  <a:pt x="536" y="0"/>
                </a:lnTo>
                <a:cubicBezTo>
                  <a:pt x="568" y="0"/>
                  <a:pt x="621" y="53"/>
                  <a:pt x="621" y="84"/>
                </a:cubicBezTo>
                <a:lnTo>
                  <a:pt x="621" y="536"/>
                </a:lnTo>
                <a:lnTo>
                  <a:pt x="0" y="536"/>
                </a:lnTo>
                <a:lnTo>
                  <a:pt x="0" y="84"/>
                </a:lnTo>
                <a:close/>
              </a:path>
            </a:pathLst>
          </a:custGeom>
          <a:solidFill>
            <a:srgbClr val="FF805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sp>
        <p:nvSpPr>
          <p:cNvPr id="20" name="Settings Icon"/>
          <p:cNvSpPr>
            <a:spLocks noChangeAspect="1" noEditPoints="1"/>
          </p:cNvSpPr>
          <p:nvPr/>
        </p:nvSpPr>
        <p:spPr bwMode="auto">
          <a:xfrm>
            <a:off x="5949642" y="3775594"/>
            <a:ext cx="330508" cy="332890"/>
          </a:xfrm>
          <a:custGeom>
            <a:avLst/>
            <a:gdLst>
              <a:gd name="T0" fmla="*/ 406 w 759"/>
              <a:gd name="T1" fmla="*/ 131 h 759"/>
              <a:gd name="T2" fmla="*/ 531 w 759"/>
              <a:gd name="T3" fmla="*/ 24 h 759"/>
              <a:gd name="T4" fmla="*/ 597 w 759"/>
              <a:gd name="T5" fmla="*/ 61 h 759"/>
              <a:gd name="T6" fmla="*/ 575 w 759"/>
              <a:gd name="T7" fmla="*/ 223 h 759"/>
              <a:gd name="T8" fmla="*/ 738 w 759"/>
              <a:gd name="T9" fmla="*/ 235 h 759"/>
              <a:gd name="T10" fmla="*/ 759 w 759"/>
              <a:gd name="T11" fmla="*/ 308 h 759"/>
              <a:gd name="T12" fmla="*/ 629 w 759"/>
              <a:gd name="T13" fmla="*/ 407 h 759"/>
              <a:gd name="T14" fmla="*/ 735 w 759"/>
              <a:gd name="T15" fmla="*/ 531 h 759"/>
              <a:gd name="T16" fmla="*/ 699 w 759"/>
              <a:gd name="T17" fmla="*/ 597 h 759"/>
              <a:gd name="T18" fmla="*/ 537 w 759"/>
              <a:gd name="T19" fmla="*/ 574 h 759"/>
              <a:gd name="T20" fmla="*/ 524 w 759"/>
              <a:gd name="T21" fmla="*/ 738 h 759"/>
              <a:gd name="T22" fmla="*/ 452 w 759"/>
              <a:gd name="T23" fmla="*/ 759 h 759"/>
              <a:gd name="T24" fmla="*/ 353 w 759"/>
              <a:gd name="T25" fmla="*/ 628 h 759"/>
              <a:gd name="T26" fmla="*/ 229 w 759"/>
              <a:gd name="T27" fmla="*/ 735 h 759"/>
              <a:gd name="T28" fmla="*/ 163 w 759"/>
              <a:gd name="T29" fmla="*/ 699 h 759"/>
              <a:gd name="T30" fmla="*/ 185 w 759"/>
              <a:gd name="T31" fmla="*/ 537 h 759"/>
              <a:gd name="T32" fmla="*/ 22 w 759"/>
              <a:gd name="T33" fmla="*/ 524 h 759"/>
              <a:gd name="T34" fmla="*/ 0 w 759"/>
              <a:gd name="T35" fmla="*/ 452 h 759"/>
              <a:gd name="T36" fmla="*/ 131 w 759"/>
              <a:gd name="T37" fmla="*/ 353 h 759"/>
              <a:gd name="T38" fmla="*/ 24 w 759"/>
              <a:gd name="T39" fmla="*/ 229 h 759"/>
              <a:gd name="T40" fmla="*/ 61 w 759"/>
              <a:gd name="T41" fmla="*/ 163 h 759"/>
              <a:gd name="T42" fmla="*/ 223 w 759"/>
              <a:gd name="T43" fmla="*/ 185 h 759"/>
              <a:gd name="T44" fmla="*/ 235 w 759"/>
              <a:gd name="T45" fmla="*/ 22 h 759"/>
              <a:gd name="T46" fmla="*/ 307 w 759"/>
              <a:gd name="T47" fmla="*/ 0 h 759"/>
              <a:gd name="T48" fmla="*/ 406 w 759"/>
              <a:gd name="T49" fmla="*/ 131 h 759"/>
              <a:gd name="T50" fmla="*/ 380 w 759"/>
              <a:gd name="T51" fmla="*/ 225 h 759"/>
              <a:gd name="T52" fmla="*/ 225 w 759"/>
              <a:gd name="T53" fmla="*/ 380 h 759"/>
              <a:gd name="T54" fmla="*/ 380 w 759"/>
              <a:gd name="T55" fmla="*/ 534 h 759"/>
              <a:gd name="T56" fmla="*/ 534 w 759"/>
              <a:gd name="T57" fmla="*/ 380 h 759"/>
              <a:gd name="T58" fmla="*/ 380 w 759"/>
              <a:gd name="T59" fmla="*/ 225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759">
                <a:moveTo>
                  <a:pt x="406" y="131"/>
                </a:moveTo>
                <a:lnTo>
                  <a:pt x="531" y="24"/>
                </a:lnTo>
                <a:cubicBezTo>
                  <a:pt x="554" y="34"/>
                  <a:pt x="576" y="46"/>
                  <a:pt x="597" y="61"/>
                </a:cubicBezTo>
                <a:lnTo>
                  <a:pt x="575" y="223"/>
                </a:lnTo>
                <a:lnTo>
                  <a:pt x="738" y="235"/>
                </a:lnTo>
                <a:cubicBezTo>
                  <a:pt x="747" y="258"/>
                  <a:pt x="754" y="283"/>
                  <a:pt x="759" y="308"/>
                </a:cubicBezTo>
                <a:lnTo>
                  <a:pt x="629" y="407"/>
                </a:lnTo>
                <a:lnTo>
                  <a:pt x="735" y="531"/>
                </a:lnTo>
                <a:cubicBezTo>
                  <a:pt x="725" y="554"/>
                  <a:pt x="713" y="576"/>
                  <a:pt x="699" y="597"/>
                </a:cubicBezTo>
                <a:lnTo>
                  <a:pt x="537" y="574"/>
                </a:lnTo>
                <a:lnTo>
                  <a:pt x="524" y="738"/>
                </a:lnTo>
                <a:cubicBezTo>
                  <a:pt x="501" y="747"/>
                  <a:pt x="477" y="754"/>
                  <a:pt x="452" y="759"/>
                </a:cubicBezTo>
                <a:lnTo>
                  <a:pt x="353" y="628"/>
                </a:lnTo>
                <a:lnTo>
                  <a:pt x="229" y="735"/>
                </a:lnTo>
                <a:cubicBezTo>
                  <a:pt x="205" y="725"/>
                  <a:pt x="183" y="713"/>
                  <a:pt x="163" y="699"/>
                </a:cubicBezTo>
                <a:lnTo>
                  <a:pt x="185" y="537"/>
                </a:lnTo>
                <a:lnTo>
                  <a:pt x="22" y="524"/>
                </a:lnTo>
                <a:cubicBezTo>
                  <a:pt x="12" y="501"/>
                  <a:pt x="5" y="477"/>
                  <a:pt x="0" y="452"/>
                </a:cubicBezTo>
                <a:lnTo>
                  <a:pt x="131" y="353"/>
                </a:lnTo>
                <a:lnTo>
                  <a:pt x="24" y="229"/>
                </a:lnTo>
                <a:cubicBezTo>
                  <a:pt x="34" y="205"/>
                  <a:pt x="46" y="183"/>
                  <a:pt x="61" y="163"/>
                </a:cubicBezTo>
                <a:lnTo>
                  <a:pt x="223" y="185"/>
                </a:lnTo>
                <a:lnTo>
                  <a:pt x="235" y="22"/>
                </a:lnTo>
                <a:cubicBezTo>
                  <a:pt x="258" y="12"/>
                  <a:pt x="282" y="5"/>
                  <a:pt x="307" y="0"/>
                </a:cubicBezTo>
                <a:lnTo>
                  <a:pt x="406" y="131"/>
                </a:lnTo>
                <a:close/>
                <a:moveTo>
                  <a:pt x="380" y="225"/>
                </a:moveTo>
                <a:cubicBezTo>
                  <a:pt x="294" y="225"/>
                  <a:pt x="225" y="295"/>
                  <a:pt x="225" y="380"/>
                </a:cubicBezTo>
                <a:cubicBezTo>
                  <a:pt x="225" y="465"/>
                  <a:pt x="294" y="534"/>
                  <a:pt x="380" y="534"/>
                </a:cubicBezTo>
                <a:cubicBezTo>
                  <a:pt x="465" y="534"/>
                  <a:pt x="534" y="465"/>
                  <a:pt x="534" y="380"/>
                </a:cubicBezTo>
                <a:cubicBezTo>
                  <a:pt x="534" y="295"/>
                  <a:pt x="465" y="225"/>
                  <a:pt x="380" y="225"/>
                </a:cubicBezTo>
                <a:close/>
              </a:path>
            </a:pathLst>
          </a:custGeom>
          <a:solidFill>
            <a:srgbClr val="FF805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sp>
        <p:nvSpPr>
          <p:cNvPr id="21" name="Screen Icon"/>
          <p:cNvSpPr>
            <a:spLocks noChangeAspect="1" noEditPoints="1"/>
          </p:cNvSpPr>
          <p:nvPr/>
        </p:nvSpPr>
        <p:spPr bwMode="auto">
          <a:xfrm>
            <a:off x="5239959" y="4533606"/>
            <a:ext cx="332166" cy="279968"/>
          </a:xfrm>
          <a:custGeom>
            <a:avLst/>
            <a:gdLst>
              <a:gd name="T0" fmla="*/ 240 w 677"/>
              <a:gd name="T1" fmla="*/ 480 h 564"/>
              <a:gd name="T2" fmla="*/ 466 w 677"/>
              <a:gd name="T3" fmla="*/ 480 h 564"/>
              <a:gd name="T4" fmla="*/ 508 w 677"/>
              <a:gd name="T5" fmla="*/ 564 h 564"/>
              <a:gd name="T6" fmla="*/ 198 w 677"/>
              <a:gd name="T7" fmla="*/ 564 h 564"/>
              <a:gd name="T8" fmla="*/ 240 w 677"/>
              <a:gd name="T9" fmla="*/ 480 h 564"/>
              <a:gd name="T10" fmla="*/ 56 w 677"/>
              <a:gd name="T11" fmla="*/ 0 h 564"/>
              <a:gd name="T12" fmla="*/ 621 w 677"/>
              <a:gd name="T13" fmla="*/ 0 h 564"/>
              <a:gd name="T14" fmla="*/ 677 w 677"/>
              <a:gd name="T15" fmla="*/ 56 h 564"/>
              <a:gd name="T16" fmla="*/ 677 w 677"/>
              <a:gd name="T17" fmla="*/ 395 h 564"/>
              <a:gd name="T18" fmla="*/ 621 w 677"/>
              <a:gd name="T19" fmla="*/ 451 h 564"/>
              <a:gd name="T20" fmla="*/ 56 w 677"/>
              <a:gd name="T21" fmla="*/ 451 h 564"/>
              <a:gd name="T22" fmla="*/ 0 w 677"/>
              <a:gd name="T23" fmla="*/ 395 h 564"/>
              <a:gd name="T24" fmla="*/ 0 w 677"/>
              <a:gd name="T25" fmla="*/ 56 h 564"/>
              <a:gd name="T26" fmla="*/ 56 w 677"/>
              <a:gd name="T27" fmla="*/ 0 h 564"/>
              <a:gd name="T28" fmla="*/ 71 w 677"/>
              <a:gd name="T29" fmla="*/ 56 h 564"/>
              <a:gd name="T30" fmla="*/ 71 w 677"/>
              <a:gd name="T31" fmla="*/ 395 h 564"/>
              <a:gd name="T32" fmla="*/ 607 w 677"/>
              <a:gd name="T33" fmla="*/ 395 h 564"/>
              <a:gd name="T34" fmla="*/ 607 w 677"/>
              <a:gd name="T35" fmla="*/ 56 h 564"/>
              <a:gd name="T36" fmla="*/ 71 w 677"/>
              <a:gd name="T37" fmla="*/ 56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7" h="564">
                <a:moveTo>
                  <a:pt x="240" y="480"/>
                </a:moveTo>
                <a:lnTo>
                  <a:pt x="466" y="480"/>
                </a:lnTo>
                <a:lnTo>
                  <a:pt x="508" y="564"/>
                </a:lnTo>
                <a:lnTo>
                  <a:pt x="198" y="564"/>
                </a:lnTo>
                <a:lnTo>
                  <a:pt x="240" y="480"/>
                </a:lnTo>
                <a:close/>
                <a:moveTo>
                  <a:pt x="56" y="0"/>
                </a:moveTo>
                <a:lnTo>
                  <a:pt x="621" y="0"/>
                </a:lnTo>
                <a:cubicBezTo>
                  <a:pt x="652" y="0"/>
                  <a:pt x="677" y="25"/>
                  <a:pt x="677" y="56"/>
                </a:cubicBezTo>
                <a:lnTo>
                  <a:pt x="677" y="395"/>
                </a:lnTo>
                <a:cubicBezTo>
                  <a:pt x="677" y="426"/>
                  <a:pt x="652" y="451"/>
                  <a:pt x="621" y="451"/>
                </a:cubicBezTo>
                <a:lnTo>
                  <a:pt x="56" y="451"/>
                </a:lnTo>
                <a:cubicBezTo>
                  <a:pt x="25" y="451"/>
                  <a:pt x="0" y="426"/>
                  <a:pt x="0" y="395"/>
                </a:cubicBezTo>
                <a:lnTo>
                  <a:pt x="0" y="56"/>
                </a:lnTo>
                <a:cubicBezTo>
                  <a:pt x="0" y="25"/>
                  <a:pt x="25" y="0"/>
                  <a:pt x="56" y="0"/>
                </a:cubicBezTo>
                <a:close/>
                <a:moveTo>
                  <a:pt x="71" y="56"/>
                </a:moveTo>
                <a:lnTo>
                  <a:pt x="71" y="395"/>
                </a:lnTo>
                <a:lnTo>
                  <a:pt x="607" y="395"/>
                </a:lnTo>
                <a:lnTo>
                  <a:pt x="607" y="56"/>
                </a:lnTo>
                <a:lnTo>
                  <a:pt x="71" y="56"/>
                </a:lnTo>
                <a:close/>
              </a:path>
            </a:pathLst>
          </a:custGeom>
          <a:solidFill>
            <a:srgbClr val="FF805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grpSp>
        <p:nvGrpSpPr>
          <p:cNvPr id="22" name="Group 21"/>
          <p:cNvGrpSpPr/>
          <p:nvPr/>
        </p:nvGrpSpPr>
        <p:grpSpPr>
          <a:xfrm>
            <a:off x="8070550" y="4060859"/>
            <a:ext cx="1734148" cy="1072926"/>
            <a:chOff x="421827" y="2189354"/>
            <a:chExt cx="3184091" cy="1970017"/>
          </a:xfrm>
        </p:grpSpPr>
        <p:sp>
          <p:nvSpPr>
            <p:cNvPr id="23" name="Frame 22"/>
            <p:cNvSpPr/>
            <p:nvPr/>
          </p:nvSpPr>
          <p:spPr bwMode="auto">
            <a:xfrm>
              <a:off x="851767" y="2623811"/>
              <a:ext cx="2278060" cy="1492043"/>
            </a:xfrm>
            <a:prstGeom prst="frame">
              <a:avLst>
                <a:gd name="adj1" fmla="val 686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nvGrpSpPr>
            <p:cNvPr id="24" name="Group 23"/>
            <p:cNvGrpSpPr/>
            <p:nvPr/>
          </p:nvGrpSpPr>
          <p:grpSpPr>
            <a:xfrm>
              <a:off x="2798558" y="3002965"/>
              <a:ext cx="807360" cy="841459"/>
              <a:chOff x="2309692" y="2725466"/>
              <a:chExt cx="676353" cy="704919"/>
            </a:xfrm>
          </p:grpSpPr>
          <p:sp>
            <p:nvSpPr>
              <p:cNvPr id="55" name="Oval 54"/>
              <p:cNvSpPr/>
              <p:nvPr/>
            </p:nvSpPr>
            <p:spPr bwMode="auto">
              <a:xfrm>
                <a:off x="2461845" y="2879023"/>
                <a:ext cx="407133" cy="389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6" name="Group 55"/>
              <p:cNvGrpSpPr/>
              <p:nvPr/>
            </p:nvGrpSpPr>
            <p:grpSpPr>
              <a:xfrm>
                <a:off x="2309692" y="2725466"/>
                <a:ext cx="676353" cy="704919"/>
                <a:chOff x="14154282" y="2732561"/>
                <a:chExt cx="1671361" cy="1714515"/>
              </a:xfrm>
            </p:grpSpPr>
            <p:sp>
              <p:nvSpPr>
                <p:cNvPr id="57" name="Freeform 56"/>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sp>
              <p:nvSpPr>
                <p:cNvPr id="58" name="Oval 57"/>
                <p:cNvSpPr>
                  <a:spLocks noChangeArrowheads="1"/>
                </p:cNvSpPr>
                <p:nvPr/>
              </p:nvSpPr>
              <p:spPr bwMode="black">
                <a:xfrm>
                  <a:off x="14818730" y="3440877"/>
                  <a:ext cx="342468" cy="342377"/>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25" name="Group 24"/>
            <p:cNvGrpSpPr/>
            <p:nvPr/>
          </p:nvGrpSpPr>
          <p:grpSpPr>
            <a:xfrm>
              <a:off x="421827" y="2189354"/>
              <a:ext cx="864140" cy="868915"/>
              <a:chOff x="274638" y="1991452"/>
              <a:chExt cx="1037106" cy="1042836"/>
            </a:xfrm>
          </p:grpSpPr>
          <p:sp>
            <p:nvSpPr>
              <p:cNvPr id="51" name="Oval 50"/>
              <p:cNvSpPr/>
              <p:nvPr/>
            </p:nvSpPr>
            <p:spPr bwMode="auto">
              <a:xfrm>
                <a:off x="593005" y="2321714"/>
                <a:ext cx="428733" cy="4460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2" name="Group 51"/>
              <p:cNvGrpSpPr/>
              <p:nvPr/>
            </p:nvGrpSpPr>
            <p:grpSpPr>
              <a:xfrm>
                <a:off x="274638" y="1991452"/>
                <a:ext cx="1037106" cy="1042836"/>
                <a:chOff x="4003914" y="5281257"/>
                <a:chExt cx="514806" cy="517653"/>
              </a:xfrm>
              <a:solidFill>
                <a:srgbClr val="FFFFFF">
                  <a:lumMod val="65000"/>
                </a:srgbClr>
              </a:solidFill>
            </p:grpSpPr>
            <p:sp>
              <p:nvSpPr>
                <p:cNvPr id="53" name="Freeform 52"/>
                <p:cNvSpPr>
                  <a:spLocks noEditPoints="1"/>
                </p:cNvSpPr>
                <p:nvPr/>
              </p:nvSpPr>
              <p:spPr bwMode="black">
                <a:xfrm>
                  <a:off x="4003914" y="5281257"/>
                  <a:ext cx="514806" cy="51765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Oval 53"/>
                <p:cNvSpPr>
                  <a:spLocks noChangeArrowheads="1"/>
                </p:cNvSpPr>
                <p:nvPr/>
              </p:nvSpPr>
              <p:spPr bwMode="black">
                <a:xfrm>
                  <a:off x="4213567" y="5501296"/>
                  <a:ext cx="95500" cy="95475"/>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26" name="Group 4"/>
            <p:cNvGrpSpPr>
              <a:grpSpLocks noChangeAspect="1"/>
            </p:cNvGrpSpPr>
            <p:nvPr/>
          </p:nvGrpSpPr>
          <p:grpSpPr bwMode="auto">
            <a:xfrm>
              <a:off x="1144318" y="2876740"/>
              <a:ext cx="1649856" cy="1021784"/>
              <a:chOff x="6936" y="1354"/>
              <a:chExt cx="549" cy="340"/>
            </a:xfrm>
          </p:grpSpPr>
          <p:sp>
            <p:nvSpPr>
              <p:cNvPr id="28" name="AutoShape 3"/>
              <p:cNvSpPr>
                <a:spLocks noChangeAspect="1" noChangeArrowheads="1" noTextEdit="1"/>
              </p:cNvSpPr>
              <p:nvPr/>
            </p:nvSpPr>
            <p:spPr bwMode="auto">
              <a:xfrm>
                <a:off x="6938" y="1354"/>
                <a:ext cx="54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a:spLocks noChangeArrowheads="1"/>
              </p:cNvSpPr>
              <p:nvPr/>
            </p:nvSpPr>
            <p:spPr bwMode="auto">
              <a:xfrm>
                <a:off x="6936" y="1484"/>
                <a:ext cx="115" cy="34"/>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6936" y="1534"/>
                <a:ext cx="115" cy="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7"/>
              <p:cNvSpPr>
                <a:spLocks noChangeArrowheads="1"/>
              </p:cNvSpPr>
              <p:nvPr/>
            </p:nvSpPr>
            <p:spPr bwMode="auto">
              <a:xfrm>
                <a:off x="6936" y="1582"/>
                <a:ext cx="115" cy="3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8"/>
              <p:cNvSpPr>
                <a:spLocks noChangeArrowheads="1"/>
              </p:cNvSpPr>
              <p:nvPr/>
            </p:nvSpPr>
            <p:spPr bwMode="auto">
              <a:xfrm>
                <a:off x="6936" y="1633"/>
                <a:ext cx="115" cy="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9"/>
              <p:cNvSpPr>
                <a:spLocks noChangeArrowheads="1"/>
              </p:cNvSpPr>
              <p:nvPr/>
            </p:nvSpPr>
            <p:spPr bwMode="auto">
              <a:xfrm>
                <a:off x="7369" y="1397"/>
                <a:ext cx="114" cy="33"/>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10"/>
              <p:cNvSpPr>
                <a:spLocks noChangeArrowheads="1"/>
              </p:cNvSpPr>
              <p:nvPr/>
            </p:nvSpPr>
            <p:spPr bwMode="auto">
              <a:xfrm>
                <a:off x="7369" y="1446"/>
                <a:ext cx="114" cy="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11"/>
              <p:cNvSpPr>
                <a:spLocks noChangeArrowheads="1"/>
              </p:cNvSpPr>
              <p:nvPr/>
            </p:nvSpPr>
            <p:spPr bwMode="auto">
              <a:xfrm>
                <a:off x="7369" y="1608"/>
                <a:ext cx="114" cy="3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
              <p:cNvSpPr>
                <a:spLocks noChangeArrowheads="1"/>
              </p:cNvSpPr>
              <p:nvPr/>
            </p:nvSpPr>
            <p:spPr bwMode="auto">
              <a:xfrm>
                <a:off x="7369" y="1656"/>
                <a:ext cx="114" cy="34"/>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3"/>
              <p:cNvSpPr>
                <a:spLocks noChangeArrowheads="1"/>
              </p:cNvSpPr>
              <p:nvPr/>
            </p:nvSpPr>
            <p:spPr bwMode="auto">
              <a:xfrm>
                <a:off x="7165" y="1484"/>
                <a:ext cx="114" cy="34"/>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4"/>
              <p:cNvSpPr>
                <a:spLocks noChangeArrowheads="1"/>
              </p:cNvSpPr>
              <p:nvPr/>
            </p:nvSpPr>
            <p:spPr bwMode="auto">
              <a:xfrm>
                <a:off x="7165" y="1534"/>
                <a:ext cx="114" cy="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5"/>
              <p:cNvSpPr>
                <a:spLocks noChangeArrowheads="1"/>
              </p:cNvSpPr>
              <p:nvPr/>
            </p:nvSpPr>
            <p:spPr bwMode="auto">
              <a:xfrm>
                <a:off x="7165" y="1582"/>
                <a:ext cx="114" cy="35"/>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Rectangle 16"/>
              <p:cNvSpPr>
                <a:spLocks noChangeArrowheads="1"/>
              </p:cNvSpPr>
              <p:nvPr/>
            </p:nvSpPr>
            <p:spPr bwMode="auto">
              <a:xfrm>
                <a:off x="7165" y="1354"/>
                <a:ext cx="114" cy="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ectangle 17"/>
              <p:cNvSpPr>
                <a:spLocks noChangeArrowheads="1"/>
              </p:cNvSpPr>
              <p:nvPr/>
            </p:nvSpPr>
            <p:spPr bwMode="auto">
              <a:xfrm>
                <a:off x="7165" y="1633"/>
                <a:ext cx="114" cy="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18"/>
              <p:cNvSpPr>
                <a:spLocks/>
              </p:cNvSpPr>
              <p:nvPr/>
            </p:nvSpPr>
            <p:spPr bwMode="auto">
              <a:xfrm>
                <a:off x="7049" y="1386"/>
                <a:ext cx="116" cy="99"/>
              </a:xfrm>
              <a:custGeom>
                <a:avLst/>
                <a:gdLst>
                  <a:gd name="T0" fmla="*/ 2 w 116"/>
                  <a:gd name="T1" fmla="*/ 99 h 99"/>
                  <a:gd name="T2" fmla="*/ 0 w 116"/>
                  <a:gd name="T3" fmla="*/ 98 h 99"/>
                  <a:gd name="T4" fmla="*/ 114 w 116"/>
                  <a:gd name="T5" fmla="*/ 0 h 99"/>
                  <a:gd name="T6" fmla="*/ 116 w 116"/>
                  <a:gd name="T7" fmla="*/ 2 h 99"/>
                  <a:gd name="T8" fmla="*/ 2 w 116"/>
                  <a:gd name="T9" fmla="*/ 99 h 99"/>
                </a:gdLst>
                <a:ahLst/>
                <a:cxnLst>
                  <a:cxn ang="0">
                    <a:pos x="T0" y="T1"/>
                  </a:cxn>
                  <a:cxn ang="0">
                    <a:pos x="T2" y="T3"/>
                  </a:cxn>
                  <a:cxn ang="0">
                    <a:pos x="T4" y="T5"/>
                  </a:cxn>
                  <a:cxn ang="0">
                    <a:pos x="T6" y="T7"/>
                  </a:cxn>
                  <a:cxn ang="0">
                    <a:pos x="T8" y="T9"/>
                  </a:cxn>
                </a:cxnLst>
                <a:rect l="0" t="0" r="r" b="b"/>
                <a:pathLst>
                  <a:path w="116" h="99">
                    <a:moveTo>
                      <a:pt x="2" y="99"/>
                    </a:moveTo>
                    <a:lnTo>
                      <a:pt x="0" y="98"/>
                    </a:lnTo>
                    <a:lnTo>
                      <a:pt x="114" y="0"/>
                    </a:lnTo>
                    <a:lnTo>
                      <a:pt x="116" y="2"/>
                    </a:lnTo>
                    <a:lnTo>
                      <a:pt x="2"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19"/>
              <p:cNvSpPr>
                <a:spLocks/>
              </p:cNvSpPr>
              <p:nvPr/>
            </p:nvSpPr>
            <p:spPr bwMode="auto">
              <a:xfrm>
                <a:off x="7051" y="1532"/>
                <a:ext cx="114" cy="36"/>
              </a:xfrm>
              <a:custGeom>
                <a:avLst/>
                <a:gdLst>
                  <a:gd name="T0" fmla="*/ 112 w 114"/>
                  <a:gd name="T1" fmla="*/ 36 h 36"/>
                  <a:gd name="T2" fmla="*/ 0 w 114"/>
                  <a:gd name="T3" fmla="*/ 4 h 36"/>
                  <a:gd name="T4" fmla="*/ 0 w 114"/>
                  <a:gd name="T5" fmla="*/ 0 h 36"/>
                  <a:gd name="T6" fmla="*/ 114 w 114"/>
                  <a:gd name="T7" fmla="*/ 34 h 36"/>
                  <a:gd name="T8" fmla="*/ 112 w 114"/>
                  <a:gd name="T9" fmla="*/ 36 h 36"/>
                </a:gdLst>
                <a:ahLst/>
                <a:cxnLst>
                  <a:cxn ang="0">
                    <a:pos x="T0" y="T1"/>
                  </a:cxn>
                  <a:cxn ang="0">
                    <a:pos x="T2" y="T3"/>
                  </a:cxn>
                  <a:cxn ang="0">
                    <a:pos x="T4" y="T5"/>
                  </a:cxn>
                  <a:cxn ang="0">
                    <a:pos x="T6" y="T7"/>
                  </a:cxn>
                  <a:cxn ang="0">
                    <a:pos x="T8" y="T9"/>
                  </a:cxn>
                </a:cxnLst>
                <a:rect l="0" t="0" r="r" b="b"/>
                <a:pathLst>
                  <a:path w="114" h="36">
                    <a:moveTo>
                      <a:pt x="112" y="36"/>
                    </a:moveTo>
                    <a:lnTo>
                      <a:pt x="0" y="4"/>
                    </a:lnTo>
                    <a:lnTo>
                      <a:pt x="0" y="0"/>
                    </a:lnTo>
                    <a:lnTo>
                      <a:pt x="114" y="34"/>
                    </a:lnTo>
                    <a:lnTo>
                      <a:pt x="11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20"/>
              <p:cNvSpPr>
                <a:spLocks/>
              </p:cNvSpPr>
              <p:nvPr/>
            </p:nvSpPr>
            <p:spPr bwMode="auto">
              <a:xfrm>
                <a:off x="7278" y="1478"/>
                <a:ext cx="93" cy="58"/>
              </a:xfrm>
              <a:custGeom>
                <a:avLst/>
                <a:gdLst>
                  <a:gd name="T0" fmla="*/ 1 w 93"/>
                  <a:gd name="T1" fmla="*/ 58 h 58"/>
                  <a:gd name="T2" fmla="*/ 0 w 93"/>
                  <a:gd name="T3" fmla="*/ 54 h 58"/>
                  <a:gd name="T4" fmla="*/ 91 w 93"/>
                  <a:gd name="T5" fmla="*/ 0 h 58"/>
                  <a:gd name="T6" fmla="*/ 93 w 93"/>
                  <a:gd name="T7" fmla="*/ 2 h 58"/>
                  <a:gd name="T8" fmla="*/ 1 w 93"/>
                  <a:gd name="T9" fmla="*/ 58 h 58"/>
                </a:gdLst>
                <a:ahLst/>
                <a:cxnLst>
                  <a:cxn ang="0">
                    <a:pos x="T0" y="T1"/>
                  </a:cxn>
                  <a:cxn ang="0">
                    <a:pos x="T2" y="T3"/>
                  </a:cxn>
                  <a:cxn ang="0">
                    <a:pos x="T4" y="T5"/>
                  </a:cxn>
                  <a:cxn ang="0">
                    <a:pos x="T6" y="T7"/>
                  </a:cxn>
                  <a:cxn ang="0">
                    <a:pos x="T8" y="T9"/>
                  </a:cxn>
                </a:cxnLst>
                <a:rect l="0" t="0" r="r" b="b"/>
                <a:pathLst>
                  <a:path w="93" h="58">
                    <a:moveTo>
                      <a:pt x="1" y="58"/>
                    </a:moveTo>
                    <a:lnTo>
                      <a:pt x="0" y="54"/>
                    </a:lnTo>
                    <a:lnTo>
                      <a:pt x="91" y="0"/>
                    </a:lnTo>
                    <a:lnTo>
                      <a:pt x="93" y="2"/>
                    </a:lnTo>
                    <a:lnTo>
                      <a:pt x="1"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21"/>
              <p:cNvSpPr>
                <a:spLocks/>
              </p:cNvSpPr>
              <p:nvPr/>
            </p:nvSpPr>
            <p:spPr bwMode="auto">
              <a:xfrm>
                <a:off x="7278" y="1395"/>
                <a:ext cx="93" cy="125"/>
              </a:xfrm>
              <a:custGeom>
                <a:avLst/>
                <a:gdLst>
                  <a:gd name="T0" fmla="*/ 1 w 93"/>
                  <a:gd name="T1" fmla="*/ 125 h 125"/>
                  <a:gd name="T2" fmla="*/ 0 w 93"/>
                  <a:gd name="T3" fmla="*/ 123 h 125"/>
                  <a:gd name="T4" fmla="*/ 91 w 93"/>
                  <a:gd name="T5" fmla="*/ 0 h 125"/>
                  <a:gd name="T6" fmla="*/ 93 w 93"/>
                  <a:gd name="T7" fmla="*/ 2 h 125"/>
                  <a:gd name="T8" fmla="*/ 1 w 93"/>
                  <a:gd name="T9" fmla="*/ 125 h 125"/>
                </a:gdLst>
                <a:ahLst/>
                <a:cxnLst>
                  <a:cxn ang="0">
                    <a:pos x="T0" y="T1"/>
                  </a:cxn>
                  <a:cxn ang="0">
                    <a:pos x="T2" y="T3"/>
                  </a:cxn>
                  <a:cxn ang="0">
                    <a:pos x="T4" y="T5"/>
                  </a:cxn>
                  <a:cxn ang="0">
                    <a:pos x="T6" y="T7"/>
                  </a:cxn>
                  <a:cxn ang="0">
                    <a:pos x="T8" y="T9"/>
                  </a:cxn>
                </a:cxnLst>
                <a:rect l="0" t="0" r="r" b="b"/>
                <a:pathLst>
                  <a:path w="93" h="125">
                    <a:moveTo>
                      <a:pt x="1" y="125"/>
                    </a:moveTo>
                    <a:lnTo>
                      <a:pt x="0" y="123"/>
                    </a:lnTo>
                    <a:lnTo>
                      <a:pt x="91" y="0"/>
                    </a:lnTo>
                    <a:lnTo>
                      <a:pt x="93" y="2"/>
                    </a:lnTo>
                    <a:lnTo>
                      <a:pt x="1" y="1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22"/>
              <p:cNvSpPr>
                <a:spLocks/>
              </p:cNvSpPr>
              <p:nvPr/>
            </p:nvSpPr>
            <p:spPr bwMode="auto">
              <a:xfrm>
                <a:off x="7278" y="1581"/>
                <a:ext cx="93" cy="61"/>
              </a:xfrm>
              <a:custGeom>
                <a:avLst/>
                <a:gdLst>
                  <a:gd name="T0" fmla="*/ 91 w 93"/>
                  <a:gd name="T1" fmla="*/ 61 h 61"/>
                  <a:gd name="T2" fmla="*/ 0 w 93"/>
                  <a:gd name="T3" fmla="*/ 3 h 61"/>
                  <a:gd name="T4" fmla="*/ 1 w 93"/>
                  <a:gd name="T5" fmla="*/ 0 h 61"/>
                  <a:gd name="T6" fmla="*/ 93 w 93"/>
                  <a:gd name="T7" fmla="*/ 59 h 61"/>
                  <a:gd name="T8" fmla="*/ 91 w 93"/>
                  <a:gd name="T9" fmla="*/ 61 h 61"/>
                </a:gdLst>
                <a:ahLst/>
                <a:cxnLst>
                  <a:cxn ang="0">
                    <a:pos x="T0" y="T1"/>
                  </a:cxn>
                  <a:cxn ang="0">
                    <a:pos x="T2" y="T3"/>
                  </a:cxn>
                  <a:cxn ang="0">
                    <a:pos x="T4" y="T5"/>
                  </a:cxn>
                  <a:cxn ang="0">
                    <a:pos x="T6" y="T7"/>
                  </a:cxn>
                  <a:cxn ang="0">
                    <a:pos x="T8" y="T9"/>
                  </a:cxn>
                </a:cxnLst>
                <a:rect l="0" t="0" r="r" b="b"/>
                <a:pathLst>
                  <a:path w="93" h="61">
                    <a:moveTo>
                      <a:pt x="91" y="61"/>
                    </a:moveTo>
                    <a:lnTo>
                      <a:pt x="0" y="3"/>
                    </a:lnTo>
                    <a:lnTo>
                      <a:pt x="1" y="0"/>
                    </a:lnTo>
                    <a:lnTo>
                      <a:pt x="93" y="59"/>
                    </a:lnTo>
                    <a:lnTo>
                      <a:pt x="91"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23"/>
              <p:cNvSpPr>
                <a:spLocks/>
              </p:cNvSpPr>
              <p:nvPr/>
            </p:nvSpPr>
            <p:spPr bwMode="auto">
              <a:xfrm>
                <a:off x="7278" y="1631"/>
                <a:ext cx="93" cy="61"/>
              </a:xfrm>
              <a:custGeom>
                <a:avLst/>
                <a:gdLst>
                  <a:gd name="T0" fmla="*/ 91 w 93"/>
                  <a:gd name="T1" fmla="*/ 61 h 61"/>
                  <a:gd name="T2" fmla="*/ 0 w 93"/>
                  <a:gd name="T3" fmla="*/ 2 h 61"/>
                  <a:gd name="T4" fmla="*/ 1 w 93"/>
                  <a:gd name="T5" fmla="*/ 0 h 61"/>
                  <a:gd name="T6" fmla="*/ 93 w 93"/>
                  <a:gd name="T7" fmla="*/ 58 h 61"/>
                  <a:gd name="T8" fmla="*/ 91 w 93"/>
                  <a:gd name="T9" fmla="*/ 61 h 61"/>
                </a:gdLst>
                <a:ahLst/>
                <a:cxnLst>
                  <a:cxn ang="0">
                    <a:pos x="T0" y="T1"/>
                  </a:cxn>
                  <a:cxn ang="0">
                    <a:pos x="T2" y="T3"/>
                  </a:cxn>
                  <a:cxn ang="0">
                    <a:pos x="T4" y="T5"/>
                  </a:cxn>
                  <a:cxn ang="0">
                    <a:pos x="T6" y="T7"/>
                  </a:cxn>
                  <a:cxn ang="0">
                    <a:pos x="T8" y="T9"/>
                  </a:cxn>
                </a:cxnLst>
                <a:rect l="0" t="0" r="r" b="b"/>
                <a:pathLst>
                  <a:path w="93" h="61">
                    <a:moveTo>
                      <a:pt x="91" y="61"/>
                    </a:moveTo>
                    <a:lnTo>
                      <a:pt x="0" y="2"/>
                    </a:lnTo>
                    <a:lnTo>
                      <a:pt x="1" y="0"/>
                    </a:lnTo>
                    <a:lnTo>
                      <a:pt x="93" y="58"/>
                    </a:lnTo>
                    <a:lnTo>
                      <a:pt x="91"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24"/>
              <p:cNvSpPr>
                <a:spLocks/>
              </p:cNvSpPr>
              <p:nvPr/>
            </p:nvSpPr>
            <p:spPr bwMode="auto">
              <a:xfrm>
                <a:off x="7051" y="1581"/>
                <a:ext cx="114" cy="37"/>
              </a:xfrm>
              <a:custGeom>
                <a:avLst/>
                <a:gdLst>
                  <a:gd name="T0" fmla="*/ 112 w 114"/>
                  <a:gd name="T1" fmla="*/ 37 h 37"/>
                  <a:gd name="T2" fmla="*/ 0 w 114"/>
                  <a:gd name="T3" fmla="*/ 3 h 37"/>
                  <a:gd name="T4" fmla="*/ 0 w 114"/>
                  <a:gd name="T5" fmla="*/ 0 h 37"/>
                  <a:gd name="T6" fmla="*/ 114 w 114"/>
                  <a:gd name="T7" fmla="*/ 34 h 37"/>
                  <a:gd name="T8" fmla="*/ 112 w 114"/>
                  <a:gd name="T9" fmla="*/ 37 h 37"/>
                </a:gdLst>
                <a:ahLst/>
                <a:cxnLst>
                  <a:cxn ang="0">
                    <a:pos x="T0" y="T1"/>
                  </a:cxn>
                  <a:cxn ang="0">
                    <a:pos x="T2" y="T3"/>
                  </a:cxn>
                  <a:cxn ang="0">
                    <a:pos x="T4" y="T5"/>
                  </a:cxn>
                  <a:cxn ang="0">
                    <a:pos x="T6" y="T7"/>
                  </a:cxn>
                  <a:cxn ang="0">
                    <a:pos x="T8" y="T9"/>
                  </a:cxn>
                </a:cxnLst>
                <a:rect l="0" t="0" r="r" b="b"/>
                <a:pathLst>
                  <a:path w="114" h="37">
                    <a:moveTo>
                      <a:pt x="112" y="37"/>
                    </a:moveTo>
                    <a:lnTo>
                      <a:pt x="0" y="3"/>
                    </a:lnTo>
                    <a:lnTo>
                      <a:pt x="0" y="0"/>
                    </a:lnTo>
                    <a:lnTo>
                      <a:pt x="114" y="34"/>
                    </a:lnTo>
                    <a:lnTo>
                      <a:pt x="112" y="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25"/>
              <p:cNvSpPr>
                <a:spLocks/>
              </p:cNvSpPr>
              <p:nvPr/>
            </p:nvSpPr>
            <p:spPr bwMode="auto">
              <a:xfrm>
                <a:off x="7051" y="1631"/>
                <a:ext cx="114" cy="36"/>
              </a:xfrm>
              <a:custGeom>
                <a:avLst/>
                <a:gdLst>
                  <a:gd name="T0" fmla="*/ 0 w 114"/>
                  <a:gd name="T1" fmla="*/ 36 h 36"/>
                  <a:gd name="T2" fmla="*/ 0 w 114"/>
                  <a:gd name="T3" fmla="*/ 32 h 36"/>
                  <a:gd name="T4" fmla="*/ 112 w 114"/>
                  <a:gd name="T5" fmla="*/ 0 h 36"/>
                  <a:gd name="T6" fmla="*/ 114 w 114"/>
                  <a:gd name="T7" fmla="*/ 2 h 36"/>
                  <a:gd name="T8" fmla="*/ 0 w 114"/>
                  <a:gd name="T9" fmla="*/ 36 h 36"/>
                </a:gdLst>
                <a:ahLst/>
                <a:cxnLst>
                  <a:cxn ang="0">
                    <a:pos x="T0" y="T1"/>
                  </a:cxn>
                  <a:cxn ang="0">
                    <a:pos x="T2" y="T3"/>
                  </a:cxn>
                  <a:cxn ang="0">
                    <a:pos x="T4" y="T5"/>
                  </a:cxn>
                  <a:cxn ang="0">
                    <a:pos x="T6" y="T7"/>
                  </a:cxn>
                  <a:cxn ang="0">
                    <a:pos x="T8" y="T9"/>
                  </a:cxn>
                </a:cxnLst>
                <a:rect l="0" t="0" r="r" b="b"/>
                <a:pathLst>
                  <a:path w="114" h="36">
                    <a:moveTo>
                      <a:pt x="0" y="36"/>
                    </a:moveTo>
                    <a:lnTo>
                      <a:pt x="0" y="32"/>
                    </a:lnTo>
                    <a:lnTo>
                      <a:pt x="112" y="0"/>
                    </a:lnTo>
                    <a:lnTo>
                      <a:pt x="114" y="2"/>
                    </a:lnTo>
                    <a:lnTo>
                      <a:pt x="0"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26"/>
              <p:cNvSpPr>
                <a:spLocks noChangeArrowheads="1"/>
              </p:cNvSpPr>
              <p:nvPr/>
            </p:nvSpPr>
            <p:spPr bwMode="auto">
              <a:xfrm>
                <a:off x="7051" y="1516"/>
                <a:ext cx="114" cy="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7" name="Rectangle 26"/>
            <p:cNvSpPr/>
            <p:nvPr/>
          </p:nvSpPr>
          <p:spPr bwMode="auto">
            <a:xfrm>
              <a:off x="851768" y="4113652"/>
              <a:ext cx="2278060" cy="4571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pic>
        <p:nvPicPr>
          <p:cNvPr id="10" name="Picture 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64230" y="4341045"/>
            <a:ext cx="780290" cy="780290"/>
          </a:xfrm>
          <a:prstGeom prst="rect">
            <a:avLst/>
          </a:prstGeom>
        </p:spPr>
      </p:pic>
    </p:spTree>
    <p:extLst>
      <p:ext uri="{BB962C8B-B14F-4D97-AF65-F5344CB8AC3E}">
        <p14:creationId xmlns:p14="http://schemas.microsoft.com/office/powerpoint/2010/main" val="176298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69462" y="1065531"/>
            <a:ext cx="11265338" cy="607905"/>
            <a:chOff x="434974" y="1214321"/>
            <a:chExt cx="11487476" cy="607905"/>
          </a:xfrm>
        </p:grpSpPr>
        <p:sp>
          <p:nvSpPr>
            <p:cNvPr id="59" name="Chevron 58"/>
            <p:cNvSpPr/>
            <p:nvPr/>
          </p:nvSpPr>
          <p:spPr bwMode="auto">
            <a:xfrm>
              <a:off x="8036250" y="1217987"/>
              <a:ext cx="3886200" cy="604239"/>
            </a:xfrm>
            <a:prstGeom prst="chevron">
              <a:avLst>
                <a:gd name="adj" fmla="val 31878"/>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ea typeface="Segoe UI Black" panose="020B0A02040204020203" pitchFamily="34" charset="0"/>
                  <a:cs typeface="Segoe UI Black" panose="020B0A02040204020203" pitchFamily="34" charset="0"/>
                </a:rPr>
                <a:t>Store</a:t>
              </a:r>
            </a:p>
          </p:txBody>
        </p:sp>
        <p:sp>
          <p:nvSpPr>
            <p:cNvPr id="58" name="Chevron 57"/>
            <p:cNvSpPr/>
            <p:nvPr/>
          </p:nvSpPr>
          <p:spPr bwMode="auto">
            <a:xfrm>
              <a:off x="4234064" y="1217987"/>
              <a:ext cx="3886200" cy="604239"/>
            </a:xfrm>
            <a:prstGeom prst="chevron">
              <a:avLst>
                <a:gd name="adj" fmla="val 31878"/>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ea typeface="Segoe UI Black" panose="020B0A02040204020203" pitchFamily="34" charset="0"/>
                  <a:cs typeface="Segoe UI Black" panose="020B0A02040204020203" pitchFamily="34" charset="0"/>
                </a:rPr>
                <a:t>Process</a:t>
              </a:r>
            </a:p>
          </p:txBody>
        </p:sp>
        <p:sp>
          <p:nvSpPr>
            <p:cNvPr id="57" name="Pentagon 56"/>
            <p:cNvSpPr/>
            <p:nvPr/>
          </p:nvSpPr>
          <p:spPr bwMode="auto">
            <a:xfrm>
              <a:off x="434974" y="1214321"/>
              <a:ext cx="3886200" cy="604239"/>
            </a:xfrm>
            <a:prstGeom prst="homePlate">
              <a:avLst>
                <a:gd name="adj" fmla="val 32736"/>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ea typeface="Segoe UI Black" panose="020B0A02040204020203" pitchFamily="34" charset="0"/>
                  <a:cs typeface="Segoe UI Black" panose="020B0A02040204020203" pitchFamily="34" charset="0"/>
                </a:rPr>
                <a:t>Read</a:t>
              </a:r>
            </a:p>
          </p:txBody>
        </p:sp>
      </p:grpSp>
      <p:sp>
        <p:nvSpPr>
          <p:cNvPr id="2" name="Title 1"/>
          <p:cNvSpPr>
            <a:spLocks noGrp="1"/>
          </p:cNvSpPr>
          <p:nvPr>
            <p:ph type="title"/>
          </p:nvPr>
        </p:nvSpPr>
        <p:spPr/>
        <p:txBody>
          <a:bodyPr/>
          <a:lstStyle/>
          <a:p>
            <a:r>
              <a:rPr lang="en-US" dirty="0"/>
              <a:t>U-SQL queries: General pattern</a:t>
            </a:r>
          </a:p>
        </p:txBody>
      </p:sp>
      <p:grpSp>
        <p:nvGrpSpPr>
          <p:cNvPr id="56" name="Group 55"/>
          <p:cNvGrpSpPr/>
          <p:nvPr/>
        </p:nvGrpSpPr>
        <p:grpSpPr>
          <a:xfrm>
            <a:off x="8844489" y="2354021"/>
            <a:ext cx="914400" cy="3676233"/>
            <a:chOff x="8844489" y="2354021"/>
            <a:chExt cx="914400" cy="3676233"/>
          </a:xfrm>
        </p:grpSpPr>
        <p:sp>
          <p:nvSpPr>
            <p:cNvPr id="110" name="TextBox 109"/>
            <p:cNvSpPr txBox="1"/>
            <p:nvPr/>
          </p:nvSpPr>
          <p:spPr>
            <a:xfrm>
              <a:off x="8844489" y="5691700"/>
              <a:ext cx="914400" cy="338554"/>
            </a:xfrm>
            <a:prstGeom prst="rect">
              <a:avLst/>
            </a:prstGeom>
            <a:solidFill>
              <a:schemeClr val="tx1"/>
            </a:solidFill>
          </p:spPr>
          <p:txBody>
            <a:bodyPr wrap="none" lIns="91440" tIns="45720" rIns="91440" bIns="45720"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Semibold" panose="020B0702040204020203" pitchFamily="34" charset="0"/>
                </a:rPr>
                <a:t>INSERT</a:t>
              </a:r>
            </a:p>
          </p:txBody>
        </p:sp>
        <p:sp>
          <p:nvSpPr>
            <p:cNvPr id="111" name="TextBox 110"/>
            <p:cNvSpPr txBox="1"/>
            <p:nvPr/>
          </p:nvSpPr>
          <p:spPr>
            <a:xfrm>
              <a:off x="8844489" y="4609162"/>
              <a:ext cx="914400" cy="338554"/>
            </a:xfrm>
            <a:prstGeom prst="rect">
              <a:avLst/>
            </a:prstGeom>
            <a:solidFill>
              <a:schemeClr val="tx1"/>
            </a:solidFill>
          </p:spPr>
          <p:txBody>
            <a:bodyPr wrap="none" lIns="91440" tIns="45720" rIns="91440" bIns="45720"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Semibold" panose="020B0702040204020203" pitchFamily="34" charset="0"/>
                </a:rPr>
                <a:t>OUTPUT</a:t>
              </a:r>
            </a:p>
          </p:txBody>
        </p:sp>
        <p:sp>
          <p:nvSpPr>
            <p:cNvPr id="112" name="TextBox 111"/>
            <p:cNvSpPr txBox="1"/>
            <p:nvPr/>
          </p:nvSpPr>
          <p:spPr>
            <a:xfrm>
              <a:off x="8844489" y="2354021"/>
              <a:ext cx="914400" cy="338554"/>
            </a:xfrm>
            <a:prstGeom prst="rect">
              <a:avLst/>
            </a:prstGeom>
            <a:solidFill>
              <a:schemeClr val="tx1"/>
            </a:solidFill>
          </p:spPr>
          <p:txBody>
            <a:bodyPr wrap="none" lIns="91440" tIns="45720" rIns="91440" bIns="45720"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Semibold" panose="020B0702040204020203" pitchFamily="34" charset="0"/>
                </a:rPr>
                <a:t>OUTPUT</a:t>
              </a:r>
            </a:p>
          </p:txBody>
        </p:sp>
      </p:grpSp>
      <p:sp>
        <p:nvSpPr>
          <p:cNvPr id="6" name="Right Arrow 5"/>
          <p:cNvSpPr/>
          <p:nvPr/>
        </p:nvSpPr>
        <p:spPr bwMode="auto">
          <a:xfrm>
            <a:off x="5177934" y="3429000"/>
            <a:ext cx="1853898" cy="1542325"/>
          </a:xfrm>
          <a:prstGeom prst="rightArrow">
            <a:avLst>
              <a:gd name="adj1" fmla="val 72989"/>
              <a:gd name="adj2" fmla="val 39631"/>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Semibold" panose="020B0702040204020203" pitchFamily="34" charset="0"/>
              </a:rPr>
              <a:t>SELECT… FROM… </a:t>
            </a:r>
            <a:br>
              <a:rPr kumimoji="0" lang="en-US" sz="1600" b="0" i="0" u="none" strike="noStrike" kern="0" cap="none" spc="0" normalizeH="0" baseline="0" noProof="0" dirty="0">
                <a:ln>
                  <a:noFill/>
                </a:ln>
                <a:solidFill>
                  <a:schemeClr val="bg1"/>
                </a:solidFill>
                <a:effectLst/>
                <a:uLnTx/>
                <a:uFillTx/>
                <a:cs typeface="Segoe UI Semibold" panose="020B0702040204020203" pitchFamily="34" charset="0"/>
              </a:rPr>
            </a:br>
            <a:r>
              <a:rPr kumimoji="0" lang="en-US" sz="1600" b="0" i="0" u="none" strike="noStrike" kern="0" cap="none" spc="0" normalizeH="0" baseline="0" noProof="0" dirty="0">
                <a:ln>
                  <a:noFill/>
                </a:ln>
                <a:solidFill>
                  <a:schemeClr val="bg1"/>
                </a:solidFill>
                <a:effectLst/>
                <a:uLnTx/>
                <a:uFillTx/>
                <a:cs typeface="Segoe UI Semibold" panose="020B0702040204020203" pitchFamily="34" charset="0"/>
              </a:rPr>
              <a:t>WHERE…</a:t>
            </a:r>
          </a:p>
        </p:txBody>
      </p:sp>
      <p:grpSp>
        <p:nvGrpSpPr>
          <p:cNvPr id="55" name="Group 54"/>
          <p:cNvGrpSpPr/>
          <p:nvPr/>
        </p:nvGrpSpPr>
        <p:grpSpPr>
          <a:xfrm>
            <a:off x="2452456" y="2354738"/>
            <a:ext cx="914400" cy="3717672"/>
            <a:chOff x="2452456" y="2354738"/>
            <a:chExt cx="914400" cy="3717672"/>
          </a:xfrm>
        </p:grpSpPr>
        <p:sp>
          <p:nvSpPr>
            <p:cNvPr id="101" name="TextBox 100"/>
            <p:cNvSpPr txBox="1"/>
            <p:nvPr/>
          </p:nvSpPr>
          <p:spPr>
            <a:xfrm>
              <a:off x="2452456" y="2354738"/>
              <a:ext cx="914400" cy="338554"/>
            </a:xfrm>
            <a:prstGeom prst="rect">
              <a:avLst/>
            </a:prstGeom>
            <a:solidFill>
              <a:schemeClr val="tx1"/>
            </a:solidFill>
          </p:spPr>
          <p:txBody>
            <a:bodyPr wrap="none" lIns="91440" tIns="45720" rIns="91440" bIns="45720"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Semibold" panose="020B0702040204020203" pitchFamily="34" charset="0"/>
                </a:rPr>
                <a:t>EXTRACT</a:t>
              </a:r>
            </a:p>
          </p:txBody>
        </p:sp>
        <p:sp>
          <p:nvSpPr>
            <p:cNvPr id="107" name="TextBox 106"/>
            <p:cNvSpPr txBox="1"/>
            <p:nvPr/>
          </p:nvSpPr>
          <p:spPr>
            <a:xfrm>
              <a:off x="2452456" y="4600297"/>
              <a:ext cx="914400" cy="338554"/>
            </a:xfrm>
            <a:prstGeom prst="rect">
              <a:avLst/>
            </a:prstGeom>
            <a:solidFill>
              <a:schemeClr val="tx1"/>
            </a:solidFill>
          </p:spPr>
          <p:txBody>
            <a:bodyPr wrap="none" lIns="91440" tIns="45720" rIns="91440" bIns="45720"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Semibold" panose="020B0702040204020203" pitchFamily="34" charset="0"/>
                </a:rPr>
                <a:t>EXTRACT</a:t>
              </a:r>
            </a:p>
          </p:txBody>
        </p:sp>
        <p:sp>
          <p:nvSpPr>
            <p:cNvPr id="108" name="TextBox 107"/>
            <p:cNvSpPr txBox="1"/>
            <p:nvPr/>
          </p:nvSpPr>
          <p:spPr>
            <a:xfrm>
              <a:off x="2452456" y="3475732"/>
              <a:ext cx="914400" cy="338554"/>
            </a:xfrm>
            <a:prstGeom prst="rect">
              <a:avLst/>
            </a:prstGeom>
            <a:solidFill>
              <a:schemeClr val="tx1"/>
            </a:solidFill>
          </p:spPr>
          <p:txBody>
            <a:bodyPr wrap="none" lIns="91440" tIns="45720" rIns="91440" bIns="45720"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Semibold" panose="020B0702040204020203" pitchFamily="34" charset="0"/>
                </a:rPr>
                <a:t>SELECT</a:t>
              </a:r>
            </a:p>
          </p:txBody>
        </p:sp>
        <p:sp>
          <p:nvSpPr>
            <p:cNvPr id="109" name="TextBox 108"/>
            <p:cNvSpPr txBox="1"/>
            <p:nvPr/>
          </p:nvSpPr>
          <p:spPr>
            <a:xfrm>
              <a:off x="2452456" y="5733856"/>
              <a:ext cx="914400" cy="338554"/>
            </a:xfrm>
            <a:prstGeom prst="rect">
              <a:avLst/>
            </a:prstGeom>
            <a:solidFill>
              <a:schemeClr val="tx1"/>
            </a:solidFill>
          </p:spPr>
          <p:txBody>
            <a:bodyPr wrap="none" lIns="91440" tIns="45720" rIns="91440" bIns="45720"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Semibold" panose="020B0702040204020203" pitchFamily="34" charset="0"/>
                </a:rPr>
                <a:t>SELECT</a:t>
              </a:r>
            </a:p>
          </p:txBody>
        </p:sp>
      </p:grpSp>
      <p:grpSp>
        <p:nvGrpSpPr>
          <p:cNvPr id="50" name="Group 49"/>
          <p:cNvGrpSpPr/>
          <p:nvPr/>
        </p:nvGrpSpPr>
        <p:grpSpPr>
          <a:xfrm>
            <a:off x="355350" y="3182131"/>
            <a:ext cx="2034275" cy="929389"/>
            <a:chOff x="355350" y="3182131"/>
            <a:chExt cx="2034275" cy="929389"/>
          </a:xfrm>
        </p:grpSpPr>
        <p:sp>
          <p:nvSpPr>
            <p:cNvPr id="99" name="TextBox 98"/>
            <p:cNvSpPr txBox="1"/>
            <p:nvPr/>
          </p:nvSpPr>
          <p:spPr>
            <a:xfrm>
              <a:off x="355350" y="3280523"/>
              <a:ext cx="1033418" cy="830997"/>
            </a:xfrm>
            <a:prstGeom prst="rect">
              <a:avLst/>
            </a:prstGeom>
            <a:noFill/>
          </p:spPr>
          <p:txBody>
            <a:bodyPr wrap="square" lIns="91440" tIns="45720" rIns="91440" bIns="4572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Azure </a:t>
              </a:r>
              <a:b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b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SQL </a:t>
              </a:r>
              <a:b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b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DB</a:t>
              </a: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225" y="3182131"/>
              <a:ext cx="914400" cy="914400"/>
            </a:xfrm>
            <a:prstGeom prst="rect">
              <a:avLst/>
            </a:prstGeom>
          </p:spPr>
        </p:pic>
      </p:grpSp>
      <p:grpSp>
        <p:nvGrpSpPr>
          <p:cNvPr id="48" name="Group 47"/>
          <p:cNvGrpSpPr/>
          <p:nvPr/>
        </p:nvGrpSpPr>
        <p:grpSpPr>
          <a:xfrm>
            <a:off x="380221" y="2050566"/>
            <a:ext cx="1907804" cy="914400"/>
            <a:chOff x="380221" y="2050566"/>
            <a:chExt cx="1907804" cy="914400"/>
          </a:xfrm>
        </p:grpSpPr>
        <p:sp>
          <p:nvSpPr>
            <p:cNvPr id="97" name="TextBox 96"/>
            <p:cNvSpPr txBox="1"/>
            <p:nvPr/>
          </p:nvSpPr>
          <p:spPr>
            <a:xfrm>
              <a:off x="380221" y="2115266"/>
              <a:ext cx="956609" cy="830997"/>
            </a:xfrm>
            <a:prstGeom prst="rect">
              <a:avLst/>
            </a:prstGeom>
            <a:noFill/>
          </p:spPr>
          <p:txBody>
            <a:bodyPr wrap="none" lIns="91440" tIns="45720" rIns="91440" bIns="4572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Azure </a:t>
              </a:r>
              <a:b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b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Storage </a:t>
              </a:r>
              <a:b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b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blobs</a:t>
              </a:r>
            </a:p>
          </p:txBody>
        </p:sp>
        <p:pic>
          <p:nvPicPr>
            <p:cNvPr id="153" name="Picture 1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625" y="2050566"/>
              <a:ext cx="914400" cy="914400"/>
            </a:xfrm>
            <a:prstGeom prst="rect">
              <a:avLst/>
            </a:prstGeom>
          </p:spPr>
        </p:pic>
      </p:grpSp>
      <p:grpSp>
        <p:nvGrpSpPr>
          <p:cNvPr id="54" name="Group 53"/>
          <p:cNvGrpSpPr/>
          <p:nvPr/>
        </p:nvGrpSpPr>
        <p:grpSpPr>
          <a:xfrm>
            <a:off x="9910433" y="2064027"/>
            <a:ext cx="1905242" cy="914400"/>
            <a:chOff x="9910433" y="2064027"/>
            <a:chExt cx="1905242" cy="914400"/>
          </a:xfrm>
        </p:grpSpPr>
        <p:sp>
          <p:nvSpPr>
            <p:cNvPr id="83" name="TextBox 82"/>
            <p:cNvSpPr txBox="1"/>
            <p:nvPr/>
          </p:nvSpPr>
          <p:spPr>
            <a:xfrm>
              <a:off x="10937101" y="2126970"/>
              <a:ext cx="878574" cy="830997"/>
            </a:xfrm>
            <a:prstGeom prst="rect">
              <a:avLst/>
            </a:prstGeom>
            <a:noFill/>
          </p:spPr>
          <p:txBody>
            <a:bodyPr wrap="none" lIns="91440" tIns="45720" rIns="91440" bIns="45720" rtlCol="0">
              <a:spAutoFit/>
            </a:bodyPr>
            <a:lstStyle/>
            <a:p>
              <a:pPr marL="0" marR="0" lvl="0" indent="0" algn="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Azure</a:t>
              </a:r>
              <a:b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b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Storage</a:t>
              </a:r>
              <a:b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b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blobs</a:t>
              </a:r>
            </a:p>
          </p:txBody>
        </p:sp>
        <p:pic>
          <p:nvPicPr>
            <p:cNvPr id="156" name="Picture 1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0433" y="2064027"/>
              <a:ext cx="914400" cy="914400"/>
            </a:xfrm>
            <a:prstGeom prst="rect">
              <a:avLst/>
            </a:prstGeom>
          </p:spPr>
        </p:pic>
      </p:grpSp>
      <p:grpSp>
        <p:nvGrpSpPr>
          <p:cNvPr id="128" name="Group 127"/>
          <p:cNvGrpSpPr/>
          <p:nvPr/>
        </p:nvGrpSpPr>
        <p:grpSpPr>
          <a:xfrm>
            <a:off x="3366856" y="2524015"/>
            <a:ext cx="1811078" cy="3379118"/>
            <a:chOff x="3366856" y="2524015"/>
            <a:chExt cx="1811078" cy="3379118"/>
          </a:xfrm>
        </p:grpSpPr>
        <p:sp>
          <p:nvSpPr>
            <p:cNvPr id="14" name="TextBox 13"/>
            <p:cNvSpPr txBox="1"/>
            <p:nvPr/>
          </p:nvSpPr>
          <p:spPr>
            <a:xfrm>
              <a:off x="4363059" y="3896772"/>
              <a:ext cx="694998" cy="246221"/>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err="1">
                  <a:ln>
                    <a:noFill/>
                  </a:ln>
                  <a:solidFill>
                    <a:srgbClr val="505050"/>
                  </a:solidFill>
                  <a:effectLst/>
                  <a:uLnTx/>
                  <a:uFillTx/>
                  <a:cs typeface="Segoe UI Semibold" panose="020B0702040204020203" pitchFamily="34" charset="0"/>
                </a:rPr>
                <a:t>RowSet</a:t>
              </a:r>
              <a:endPar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endParaRPr>
            </a:p>
          </p:txBody>
        </p:sp>
        <p:grpSp>
          <p:nvGrpSpPr>
            <p:cNvPr id="127" name="Group 126"/>
            <p:cNvGrpSpPr/>
            <p:nvPr/>
          </p:nvGrpSpPr>
          <p:grpSpPr>
            <a:xfrm>
              <a:off x="3366856" y="2524015"/>
              <a:ext cx="1811078" cy="3379118"/>
              <a:chOff x="3366856" y="2524015"/>
              <a:chExt cx="1811078" cy="3379118"/>
            </a:xfrm>
          </p:grpSpPr>
          <p:cxnSp>
            <p:nvCxnSpPr>
              <p:cNvPr id="13" name="Elbow Connector 12"/>
              <p:cNvCxnSpPr>
                <a:stCxn id="101" idx="3"/>
                <a:endCxn id="6" idx="1"/>
              </p:cNvCxnSpPr>
              <p:nvPr/>
            </p:nvCxnSpPr>
            <p:spPr>
              <a:xfrm>
                <a:off x="3366856" y="2524015"/>
                <a:ext cx="1811078" cy="1676148"/>
              </a:xfrm>
              <a:prstGeom prst="bentConnector3">
                <a:avLst>
                  <a:gd name="adj1" fmla="val 50000"/>
                </a:avLst>
              </a:prstGeom>
              <a:ln w="508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108" idx="3"/>
                <a:endCxn id="6" idx="1"/>
              </p:cNvCxnSpPr>
              <p:nvPr/>
            </p:nvCxnSpPr>
            <p:spPr>
              <a:xfrm>
                <a:off x="3366856" y="3645009"/>
                <a:ext cx="1811078" cy="555154"/>
              </a:xfrm>
              <a:prstGeom prst="bentConnector3">
                <a:avLst>
                  <a:gd name="adj1" fmla="val 50000"/>
                </a:avLst>
              </a:prstGeom>
              <a:ln w="508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7" idx="3"/>
                <a:endCxn id="6" idx="1"/>
              </p:cNvCxnSpPr>
              <p:nvPr/>
            </p:nvCxnSpPr>
            <p:spPr>
              <a:xfrm flipV="1">
                <a:off x="3366856" y="4200163"/>
                <a:ext cx="1811078" cy="569411"/>
              </a:xfrm>
              <a:prstGeom prst="bentConnector3">
                <a:avLst>
                  <a:gd name="adj1" fmla="val 50000"/>
                </a:avLst>
              </a:prstGeom>
              <a:ln w="508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p:cNvCxnSpPr>
                <a:stCxn id="109" idx="3"/>
                <a:endCxn id="6" idx="1"/>
              </p:cNvCxnSpPr>
              <p:nvPr/>
            </p:nvCxnSpPr>
            <p:spPr>
              <a:xfrm flipV="1">
                <a:off x="3366856" y="4200163"/>
                <a:ext cx="1811078" cy="1702970"/>
              </a:xfrm>
              <a:prstGeom prst="bentConnector3">
                <a:avLst>
                  <a:gd name="adj1" fmla="val 50000"/>
                </a:avLst>
              </a:prstGeom>
              <a:ln w="508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355350" y="4376194"/>
            <a:ext cx="1932675" cy="1934038"/>
            <a:chOff x="355350" y="4376194"/>
            <a:chExt cx="1932675" cy="1934038"/>
          </a:xfrm>
        </p:grpSpPr>
        <p:sp>
          <p:nvSpPr>
            <p:cNvPr id="100" name="TextBox 99"/>
            <p:cNvSpPr txBox="1"/>
            <p:nvPr/>
          </p:nvSpPr>
          <p:spPr>
            <a:xfrm>
              <a:off x="355350" y="4875664"/>
              <a:ext cx="1018275" cy="830997"/>
            </a:xfrm>
            <a:prstGeom prst="rect">
              <a:avLst/>
            </a:prstGeom>
            <a:noFill/>
          </p:spPr>
          <p:txBody>
            <a:bodyPr wrap="square" lIns="91440" tIns="45720" rIns="91440" bIns="4572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Azure </a:t>
              </a:r>
              <a:b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b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Data </a:t>
              </a:r>
              <a:b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b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Lake</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625" y="5395832"/>
              <a:ext cx="914400" cy="914400"/>
            </a:xfrm>
            <a:prstGeom prst="rect">
              <a:avLst/>
            </a:prstGeom>
          </p:spPr>
        </p:pic>
        <p:sp>
          <p:nvSpPr>
            <p:cNvPr id="37" name="Left Brace 36"/>
            <p:cNvSpPr/>
            <p:nvPr/>
          </p:nvSpPr>
          <p:spPr>
            <a:xfrm>
              <a:off x="1046064" y="4376194"/>
              <a:ext cx="277862" cy="1903241"/>
            </a:xfrm>
            <a:prstGeom prst="leftBrace">
              <a:avLst>
                <a:gd name="adj1" fmla="val 52976"/>
                <a:gd name="adj2" fmla="val 48499"/>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31" name="Group 130"/>
          <p:cNvGrpSpPr/>
          <p:nvPr/>
        </p:nvGrpSpPr>
        <p:grpSpPr>
          <a:xfrm>
            <a:off x="7031832" y="2523298"/>
            <a:ext cx="1812657" cy="3337679"/>
            <a:chOff x="7031832" y="2523298"/>
            <a:chExt cx="1812657" cy="3337679"/>
          </a:xfrm>
        </p:grpSpPr>
        <p:cxnSp>
          <p:nvCxnSpPr>
            <p:cNvPr id="121" name="Elbow Connector 120"/>
            <p:cNvCxnSpPr>
              <a:stCxn id="6" idx="3"/>
              <a:endCxn id="112" idx="1"/>
            </p:cNvCxnSpPr>
            <p:nvPr/>
          </p:nvCxnSpPr>
          <p:spPr>
            <a:xfrm flipV="1">
              <a:off x="7031832" y="2523298"/>
              <a:ext cx="1812657" cy="1676865"/>
            </a:xfrm>
            <a:prstGeom prst="bentConnector3">
              <a:avLst>
                <a:gd name="adj1" fmla="val 50000"/>
              </a:avLst>
            </a:prstGeom>
            <a:ln w="508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6" idx="3"/>
              <a:endCxn id="111" idx="1"/>
            </p:cNvCxnSpPr>
            <p:nvPr/>
          </p:nvCxnSpPr>
          <p:spPr>
            <a:xfrm>
              <a:off x="7031832" y="4200163"/>
              <a:ext cx="1812657" cy="578276"/>
            </a:xfrm>
            <a:prstGeom prst="bentConnector3">
              <a:avLst>
                <a:gd name="adj1" fmla="val 50000"/>
              </a:avLst>
            </a:prstGeom>
            <a:ln w="508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6" idx="3"/>
              <a:endCxn id="110" idx="1"/>
            </p:cNvCxnSpPr>
            <p:nvPr/>
          </p:nvCxnSpPr>
          <p:spPr>
            <a:xfrm>
              <a:off x="7031832" y="4200163"/>
              <a:ext cx="1812657" cy="1660814"/>
            </a:xfrm>
            <a:prstGeom prst="bentConnector3">
              <a:avLst>
                <a:gd name="adj1" fmla="val 50000"/>
              </a:avLst>
            </a:prstGeom>
            <a:ln w="508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0" name="Group 129"/>
          <p:cNvGrpSpPr/>
          <p:nvPr/>
        </p:nvGrpSpPr>
        <p:grpSpPr>
          <a:xfrm>
            <a:off x="7031832" y="3896772"/>
            <a:ext cx="906328" cy="303390"/>
            <a:chOff x="7031832" y="3896772"/>
            <a:chExt cx="906328" cy="303390"/>
          </a:xfrm>
        </p:grpSpPr>
        <p:sp>
          <p:nvSpPr>
            <p:cNvPr id="32" name="TextBox 31"/>
            <p:cNvSpPr txBox="1"/>
            <p:nvPr/>
          </p:nvSpPr>
          <p:spPr>
            <a:xfrm>
              <a:off x="7089657" y="3896772"/>
              <a:ext cx="694998" cy="246221"/>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err="1">
                  <a:ln>
                    <a:noFill/>
                  </a:ln>
                  <a:solidFill>
                    <a:srgbClr val="505050"/>
                  </a:solidFill>
                  <a:effectLst/>
                  <a:uLnTx/>
                  <a:uFillTx/>
                  <a:cs typeface="Segoe UI Semibold" panose="020B0702040204020203" pitchFamily="34" charset="0"/>
                </a:rPr>
                <a:t>RowSet</a:t>
              </a:r>
              <a:endPar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endParaRPr>
            </a:p>
          </p:txBody>
        </p:sp>
        <p:cxnSp>
          <p:nvCxnSpPr>
            <p:cNvPr id="46" name="Straight Arrow Connector 45"/>
            <p:cNvCxnSpPr/>
            <p:nvPr/>
          </p:nvCxnSpPr>
          <p:spPr>
            <a:xfrm>
              <a:off x="7031832" y="4200162"/>
              <a:ext cx="906328" cy="0"/>
            </a:xfrm>
            <a:prstGeom prst="straightConnector1">
              <a:avLst/>
            </a:prstGeom>
            <a:ln w="508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9910433" y="4341038"/>
            <a:ext cx="1926318" cy="1979721"/>
            <a:chOff x="9910433" y="4341038"/>
            <a:chExt cx="1926318" cy="1979721"/>
          </a:xfrm>
        </p:grpSpPr>
        <p:sp>
          <p:nvSpPr>
            <p:cNvPr id="84" name="TextBox 83"/>
            <p:cNvSpPr txBox="1"/>
            <p:nvPr/>
          </p:nvSpPr>
          <p:spPr>
            <a:xfrm>
              <a:off x="10905255" y="4895369"/>
              <a:ext cx="931496" cy="830997"/>
            </a:xfrm>
            <a:prstGeom prst="rect">
              <a:avLst/>
            </a:prstGeom>
            <a:noFill/>
          </p:spPr>
          <p:txBody>
            <a:bodyPr wrap="square" lIns="91440" tIns="45720" rIns="91440" bIns="45720" rtlCol="0">
              <a:spAutoFit/>
            </a:bodyPr>
            <a:lstStyle/>
            <a:p>
              <a:pPr marL="0" marR="0" lvl="0" indent="0" algn="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Azure </a:t>
              </a:r>
              <a:b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b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Data </a:t>
              </a:r>
              <a:b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br>
              <a:r>
                <a:rPr kumimoji="0" lang="en-US" sz="1600" b="0" i="0" u="none" strike="noStrike" kern="0" cap="none" spc="0" normalizeH="0" baseline="0" noProof="0" dirty="0">
                  <a:ln>
                    <a:noFill/>
                  </a:ln>
                  <a:solidFill>
                    <a:srgbClr val="505050"/>
                  </a:solidFill>
                  <a:effectLst/>
                  <a:uLnTx/>
                  <a:uFillTx/>
                  <a:cs typeface="Segoe UI Semibold" panose="020B0702040204020203" pitchFamily="34" charset="0"/>
                </a:rPr>
                <a:t>Lake</a:t>
              </a:r>
            </a:p>
          </p:txBody>
        </p:sp>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0433" y="5406359"/>
              <a:ext cx="914400" cy="914400"/>
            </a:xfrm>
            <a:prstGeom prst="rect">
              <a:avLst/>
            </a:prstGeom>
          </p:spPr>
        </p:pic>
        <p:sp>
          <p:nvSpPr>
            <p:cNvPr id="126" name="Left Brace 125"/>
            <p:cNvSpPr/>
            <p:nvPr/>
          </p:nvSpPr>
          <p:spPr>
            <a:xfrm rot="10800000">
              <a:off x="10889213" y="4341038"/>
              <a:ext cx="277862" cy="1903241"/>
            </a:xfrm>
            <a:prstGeom prst="leftBrace">
              <a:avLst>
                <a:gd name="adj1" fmla="val 52976"/>
                <a:gd name="adj2" fmla="val 48499"/>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52" name="Picture 51"/>
          <p:cNvPicPr>
            <a:picLocks noChangeAspect="1"/>
          </p:cNvPicPr>
          <p:nvPr/>
        </p:nvPicPr>
        <p:blipFill rotWithShape="1">
          <a:blip r:embed="rId6"/>
          <a:srcRect l="26608" r="23517"/>
          <a:stretch/>
        </p:blipFill>
        <p:spPr>
          <a:xfrm>
            <a:off x="1534501" y="4372940"/>
            <a:ext cx="617351" cy="746482"/>
          </a:xfrm>
          <a:prstGeom prst="rect">
            <a:avLst/>
          </a:prstGeom>
        </p:spPr>
      </p:pic>
      <p:pic>
        <p:nvPicPr>
          <p:cNvPr id="60" name="Picture 59"/>
          <p:cNvPicPr>
            <a:picLocks noChangeAspect="1"/>
          </p:cNvPicPr>
          <p:nvPr/>
        </p:nvPicPr>
        <p:blipFill rotWithShape="1">
          <a:blip r:embed="rId6"/>
          <a:srcRect l="26608" r="23517"/>
          <a:stretch/>
        </p:blipFill>
        <p:spPr>
          <a:xfrm>
            <a:off x="10058957" y="4372940"/>
            <a:ext cx="617351" cy="746482"/>
          </a:xfrm>
          <a:prstGeom prst="rect">
            <a:avLst/>
          </a:prstGeom>
        </p:spPr>
      </p:pic>
    </p:spTree>
    <p:extLst>
      <p:ext uri="{BB962C8B-B14F-4D97-AF65-F5344CB8AC3E}">
        <p14:creationId xmlns:p14="http://schemas.microsoft.com/office/powerpoint/2010/main" val="386068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wipe(left)">
                                      <p:cBhvr>
                                        <p:cTn id="24" dur="500"/>
                                        <p:tgtEl>
                                          <p:spTgt spid="12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30"/>
                                        </p:tgtEl>
                                        <p:attrNameLst>
                                          <p:attrName>style.visibility</p:attrName>
                                        </p:attrNameLst>
                                      </p:cBhvr>
                                      <p:to>
                                        <p:strVal val="visible"/>
                                      </p:to>
                                    </p:set>
                                    <p:animEffect transition="in" filter="wipe(left)">
                                      <p:cBhvr>
                                        <p:cTn id="32" dur="500"/>
                                        <p:tgtEl>
                                          <p:spTgt spid="1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left)">
                                      <p:cBhvr>
                                        <p:cTn id="37" dur="500"/>
                                        <p:tgtEl>
                                          <p:spTgt spid="131"/>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left)">
                                      <p:cBhvr>
                                        <p:cTn id="41" dur="500"/>
                                        <p:tgtEl>
                                          <p:spTgt spid="56"/>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 integration and extensibility</a:t>
            </a:r>
          </a:p>
        </p:txBody>
      </p:sp>
      <p:grpSp>
        <p:nvGrpSpPr>
          <p:cNvPr id="16" name="Group 15"/>
          <p:cNvGrpSpPr/>
          <p:nvPr/>
        </p:nvGrpSpPr>
        <p:grpSpPr>
          <a:xfrm>
            <a:off x="1927225" y="1676399"/>
            <a:ext cx="8337550" cy="4299967"/>
            <a:chOff x="1927225" y="1676399"/>
            <a:chExt cx="8337550" cy="4299967"/>
          </a:xfrm>
        </p:grpSpPr>
        <p:sp>
          <p:nvSpPr>
            <p:cNvPr id="12" name="Rectangle 11"/>
            <p:cNvSpPr/>
            <p:nvPr/>
          </p:nvSpPr>
          <p:spPr bwMode="auto">
            <a:xfrm>
              <a:off x="1927225" y="1676400"/>
              <a:ext cx="2654300" cy="429996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p:cNvSpPr/>
            <p:nvPr/>
          </p:nvSpPr>
          <p:spPr bwMode="auto">
            <a:xfrm>
              <a:off x="1927225" y="1676399"/>
              <a:ext cx="2654300" cy="1638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mj-lt"/>
                </a:rPr>
                <a:t>U-SQL expressions are full C# expressions</a:t>
              </a:r>
            </a:p>
          </p:txBody>
        </p:sp>
        <p:grpSp>
          <p:nvGrpSpPr>
            <p:cNvPr id="6" name="Group 5"/>
            <p:cNvGrpSpPr/>
            <p:nvPr/>
          </p:nvGrpSpPr>
          <p:grpSpPr>
            <a:xfrm>
              <a:off x="4768849" y="1676399"/>
              <a:ext cx="2654301" cy="4299967"/>
              <a:chOff x="5099049" y="1676399"/>
              <a:chExt cx="2654301" cy="4299967"/>
            </a:xfrm>
          </p:grpSpPr>
          <p:sp>
            <p:nvSpPr>
              <p:cNvPr id="10" name="Rectangle 9"/>
              <p:cNvSpPr/>
              <p:nvPr/>
            </p:nvSpPr>
            <p:spPr bwMode="auto">
              <a:xfrm>
                <a:off x="5099049" y="1676399"/>
                <a:ext cx="2654301" cy="429996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p:cNvSpPr/>
              <p:nvPr/>
            </p:nvSpPr>
            <p:spPr bwMode="auto">
              <a:xfrm>
                <a:off x="5099050" y="1676399"/>
                <a:ext cx="2654300" cy="1638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mj-lt"/>
                  </a:rPr>
                  <a:t>Reuse .NET code in your own assemblies</a:t>
                </a:r>
              </a:p>
            </p:txBody>
          </p:sp>
        </p:grpSp>
        <p:grpSp>
          <p:nvGrpSpPr>
            <p:cNvPr id="15" name="Group 14"/>
            <p:cNvGrpSpPr/>
            <p:nvPr/>
          </p:nvGrpSpPr>
          <p:grpSpPr>
            <a:xfrm>
              <a:off x="7610473" y="1676399"/>
              <a:ext cx="2654302" cy="4299967"/>
              <a:chOff x="7610473" y="1676399"/>
              <a:chExt cx="2654302" cy="4299967"/>
            </a:xfrm>
          </p:grpSpPr>
          <p:grpSp>
            <p:nvGrpSpPr>
              <p:cNvPr id="7" name="Group 6"/>
              <p:cNvGrpSpPr/>
              <p:nvPr/>
            </p:nvGrpSpPr>
            <p:grpSpPr>
              <a:xfrm>
                <a:off x="7610474" y="1676399"/>
                <a:ext cx="2654301" cy="4299967"/>
                <a:chOff x="7931149" y="1676399"/>
                <a:chExt cx="2654301" cy="4299967"/>
              </a:xfrm>
            </p:grpSpPr>
            <p:sp>
              <p:nvSpPr>
                <p:cNvPr id="8" name="Rectangle 7"/>
                <p:cNvSpPr/>
                <p:nvPr/>
              </p:nvSpPr>
              <p:spPr bwMode="auto">
                <a:xfrm>
                  <a:off x="7931149" y="1676399"/>
                  <a:ext cx="2654301" cy="4299967"/>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bwMode="auto">
                <a:xfrm>
                  <a:off x="7931150" y="1676399"/>
                  <a:ext cx="2654300" cy="1638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mj-lt"/>
                    </a:rPr>
                    <a:t>Use C# to define your own:</a:t>
                  </a:r>
                </a:p>
              </p:txBody>
            </p:sp>
          </p:grpSp>
          <p:sp>
            <p:nvSpPr>
              <p:cNvPr id="14" name="Rectangle 13"/>
              <p:cNvSpPr/>
              <p:nvPr/>
            </p:nvSpPr>
            <p:spPr bwMode="auto">
              <a:xfrm>
                <a:off x="7610473" y="3314856"/>
                <a:ext cx="2654300" cy="266151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GB" sz="1400" b="0" i="0" u="none" strike="noStrike" kern="0" cap="none" spc="0" normalizeH="0" baseline="0" noProof="0" dirty="0">
                    <a:ln>
                      <a:noFill/>
                    </a:ln>
                    <a:solidFill>
                      <a:schemeClr val="bg1"/>
                    </a:solidFill>
                    <a:effectLst/>
                    <a:uLnTx/>
                    <a:uFillTx/>
                    <a:cs typeface="Segoe UI Semibold" panose="020B0702040204020203" pitchFamily="34" charset="0"/>
                  </a:rPr>
                  <a:t>Types | Functions | Joins | Aggregators | IO (Extractors, </a:t>
                </a:r>
                <a:r>
                  <a:rPr kumimoji="0" lang="en-GB" sz="1400" b="0" i="0" u="none" strike="noStrike" kern="0" cap="none" spc="0" normalizeH="0" baseline="0" noProof="0" dirty="0" err="1">
                    <a:ln>
                      <a:noFill/>
                    </a:ln>
                    <a:solidFill>
                      <a:schemeClr val="bg1"/>
                    </a:solidFill>
                    <a:effectLst/>
                    <a:uLnTx/>
                    <a:uFillTx/>
                    <a:cs typeface="Segoe UI Semibold" panose="020B0702040204020203" pitchFamily="34" charset="0"/>
                  </a:rPr>
                  <a:t>Outputters</a:t>
                </a:r>
                <a:r>
                  <a:rPr kumimoji="0" lang="en-GB" sz="1400" b="0" i="0" u="none" strike="noStrike" kern="0" cap="none" spc="0" normalizeH="0" baseline="0" noProof="0" dirty="0">
                    <a:ln>
                      <a:noFill/>
                    </a:ln>
                    <a:solidFill>
                      <a:schemeClr val="bg1"/>
                    </a:solidFill>
                    <a:effectLst/>
                    <a:uLnTx/>
                    <a:uFillTx/>
                    <a:cs typeface="Segoe UI Semibold" panose="020B0702040204020203" pitchFamily="34" charset="0"/>
                  </a:rPr>
                  <a:t>)</a:t>
                </a:r>
              </a:p>
            </p:txBody>
          </p:sp>
        </p:grpSp>
      </p:grpSp>
      <p:pic>
        <p:nvPicPr>
          <p:cNvPr id="5" name="Pictur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506766" y="3786728"/>
            <a:ext cx="1495218" cy="1495218"/>
          </a:xfrm>
          <a:prstGeom prst="rect">
            <a:avLst/>
          </a:prstGeom>
          <a:ln>
            <a:noFill/>
          </a:ln>
        </p:spPr>
      </p:pic>
      <p:sp>
        <p:nvSpPr>
          <p:cNvPr id="18" name="TextBox 17"/>
          <p:cNvSpPr txBox="1"/>
          <p:nvPr/>
        </p:nvSpPr>
        <p:spPr>
          <a:xfrm>
            <a:off x="2636322" y="4405745"/>
            <a:ext cx="1223160" cy="517065"/>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rPr>
              <a:t>U/SQL</a:t>
            </a:r>
          </a:p>
        </p:txBody>
      </p:sp>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348391" y="3786728"/>
            <a:ext cx="1495218" cy="1495218"/>
          </a:xfrm>
          <a:prstGeom prst="rect">
            <a:avLst/>
          </a:prstGeom>
          <a:ln>
            <a:noFill/>
          </a:ln>
        </p:spPr>
      </p:pic>
      <p:sp>
        <p:nvSpPr>
          <p:cNvPr id="21" name="TextBox 20"/>
          <p:cNvSpPr txBox="1"/>
          <p:nvPr/>
        </p:nvSpPr>
        <p:spPr>
          <a:xfrm>
            <a:off x="5462650" y="4417620"/>
            <a:ext cx="1235034" cy="517065"/>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rPr>
              <a:t>.NET</a:t>
            </a:r>
          </a:p>
        </p:txBody>
      </p:sp>
    </p:spTree>
    <p:extLst>
      <p:ext uri="{BB962C8B-B14F-4D97-AF65-F5344CB8AC3E}">
        <p14:creationId xmlns:p14="http://schemas.microsoft.com/office/powerpoint/2010/main" val="128896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01021"/>
            <a:ext cx="11655840" cy="899665"/>
          </a:xfrm>
        </p:spPr>
        <p:txBody>
          <a:bodyPr/>
          <a:lstStyle/>
          <a:p>
            <a:r>
              <a:rPr lang="en-GB" dirty="0"/>
              <a:t>Query across Azure data sources</a:t>
            </a:r>
          </a:p>
        </p:txBody>
      </p:sp>
      <p:graphicFrame>
        <p:nvGraphicFramePr>
          <p:cNvPr id="18" name="Table 17"/>
          <p:cNvGraphicFramePr>
            <a:graphicFrameLocks noGrp="1"/>
          </p:cNvGraphicFramePr>
          <p:nvPr>
            <p:extLst>
              <p:ext uri="{D42A27DB-BD31-4B8C-83A1-F6EECF244321}">
                <p14:modId xmlns:p14="http://schemas.microsoft.com/office/powerpoint/2010/main" val="1729846701"/>
              </p:ext>
            </p:extLst>
          </p:nvPr>
        </p:nvGraphicFramePr>
        <p:xfrm>
          <a:off x="3035082" y="1676400"/>
          <a:ext cx="6121836" cy="3889248"/>
        </p:xfrm>
        <a:graphic>
          <a:graphicData uri="http://schemas.openxmlformats.org/drawingml/2006/table">
            <a:tbl>
              <a:tblPr firstRow="1" bandRow="1">
                <a:solidFill>
                  <a:srgbClr val="0070C0"/>
                </a:solidFill>
                <a:tableStyleId>{5C22544A-7EE6-4342-B048-85BDC9FD1C3A}</a:tableStyleId>
              </a:tblPr>
              <a:tblGrid>
                <a:gridCol w="3028840">
                  <a:extLst>
                    <a:ext uri="{9D8B030D-6E8A-4147-A177-3AD203B41FA5}">
                      <a16:colId xmlns:a16="http://schemas.microsoft.com/office/drawing/2014/main" val="20000"/>
                    </a:ext>
                  </a:extLst>
                </a:gridCol>
                <a:gridCol w="1598331">
                  <a:extLst>
                    <a:ext uri="{9D8B030D-6E8A-4147-A177-3AD203B41FA5}">
                      <a16:colId xmlns:a16="http://schemas.microsoft.com/office/drawing/2014/main" val="20001"/>
                    </a:ext>
                  </a:extLst>
                </a:gridCol>
                <a:gridCol w="1494665">
                  <a:extLst>
                    <a:ext uri="{9D8B030D-6E8A-4147-A177-3AD203B41FA5}">
                      <a16:colId xmlns:a16="http://schemas.microsoft.com/office/drawing/2014/main" val="20002"/>
                    </a:ext>
                  </a:extLst>
                </a:gridCol>
              </a:tblGrid>
              <a:tr h="648208">
                <a:tc>
                  <a:txBody>
                    <a:bodyPr/>
                    <a:lstStyle/>
                    <a:p>
                      <a:pPr algn="r"/>
                      <a:endParaRPr lang="en-US" dirty="0"/>
                    </a:p>
                  </a:txBody>
                  <a:tcPr anchor="ctr"/>
                </a:tc>
                <a:tc>
                  <a:txBody>
                    <a:bodyPr/>
                    <a:lstStyle/>
                    <a:p>
                      <a:pPr algn="ctr"/>
                      <a:r>
                        <a:rPr lang="en-GB" sz="1800" dirty="0">
                          <a:solidFill>
                            <a:schemeClr val="bg1"/>
                          </a:solidFill>
                          <a:latin typeface="+mn-lt"/>
                        </a:rPr>
                        <a:t>READ</a:t>
                      </a:r>
                    </a:p>
                  </a:txBody>
                  <a:tcPr/>
                </a:tc>
                <a:tc>
                  <a:txBody>
                    <a:bodyPr/>
                    <a:lstStyle/>
                    <a:p>
                      <a:pPr algn="ctr"/>
                      <a:r>
                        <a:rPr lang="en-GB" sz="1800" dirty="0">
                          <a:solidFill>
                            <a:schemeClr val="bg1"/>
                          </a:solidFill>
                          <a:latin typeface="+mn-lt"/>
                        </a:rPr>
                        <a:t>WRITE</a:t>
                      </a:r>
                    </a:p>
                  </a:txBody>
                  <a:tcPr/>
                </a:tc>
                <a:extLst>
                  <a:ext uri="{0D108BD9-81ED-4DB2-BD59-A6C34878D82A}">
                    <a16:rowId xmlns:a16="http://schemas.microsoft.com/office/drawing/2014/main" val="10000"/>
                  </a:ext>
                </a:extLst>
              </a:tr>
              <a:tr h="648208">
                <a:tc>
                  <a:txBody>
                    <a:bodyPr/>
                    <a:lstStyle/>
                    <a:p>
                      <a:pPr algn="r"/>
                      <a:r>
                        <a:rPr lang="en-US" dirty="0"/>
                        <a:t>Azure Data Lake Store</a:t>
                      </a:r>
                    </a:p>
                  </a:txBody>
                  <a:tcPr anchor="ct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648208">
                <a:tc>
                  <a:txBody>
                    <a:bodyPr/>
                    <a:lstStyle/>
                    <a:p>
                      <a:pPr algn="r"/>
                      <a:r>
                        <a:rPr lang="en-US" dirty="0"/>
                        <a:t> Azure Storage blobs</a:t>
                      </a:r>
                    </a:p>
                  </a:txBody>
                  <a:tcPr anchor="ct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648208">
                <a:tc>
                  <a:txBody>
                    <a:bodyPr/>
                    <a:lstStyle/>
                    <a:p>
                      <a:pPr algn="r"/>
                      <a:r>
                        <a:rPr lang="en-US" dirty="0"/>
                        <a:t>Azure SQL database</a:t>
                      </a:r>
                    </a:p>
                  </a:txBody>
                  <a:tcPr anchor="ct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648208">
                <a:tc>
                  <a:txBody>
                    <a:bodyPr/>
                    <a:lstStyle/>
                    <a:p>
                      <a:pPr algn="r"/>
                      <a:r>
                        <a:rPr lang="en-US" dirty="0"/>
                        <a:t>Azure SQL data warehouse</a:t>
                      </a:r>
                    </a:p>
                  </a:txBody>
                  <a:tcPr anchor="ct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648208">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GB" sz="1800" dirty="0">
                          <a:gradFill>
                            <a:gsLst>
                              <a:gs pos="1250">
                                <a:srgbClr val="505050"/>
                              </a:gs>
                              <a:gs pos="100000">
                                <a:srgbClr val="505050"/>
                              </a:gs>
                            </a:gsLst>
                            <a:lin ang="5400000" scaled="0"/>
                          </a:gradFill>
                        </a:rPr>
                        <a:t>Azure SQL DB in Azure VM</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grpSp>
        <p:nvGrpSpPr>
          <p:cNvPr id="19" name="Check"/>
          <p:cNvGrpSpPr>
            <a:grpSpLocks noChangeAspect="1"/>
          </p:cNvGrpSpPr>
          <p:nvPr/>
        </p:nvGrpSpPr>
        <p:grpSpPr>
          <a:xfrm>
            <a:off x="6682884" y="2441449"/>
            <a:ext cx="410283" cy="410225"/>
            <a:chOff x="2717799" y="1408113"/>
            <a:chExt cx="377825" cy="377825"/>
          </a:xfrm>
        </p:grpSpPr>
        <p:sp>
          <p:nvSpPr>
            <p:cNvPr id="20" name="Check Icon"/>
            <p:cNvSpPr>
              <a:spLocks noChangeAspect="1"/>
            </p:cNvSpPr>
            <p:nvPr/>
          </p:nvSpPr>
          <p:spPr bwMode="auto">
            <a:xfrm>
              <a:off x="2809874" y="1516856"/>
              <a:ext cx="193675" cy="160338"/>
            </a:xfrm>
            <a:custGeom>
              <a:avLst/>
              <a:gdLst>
                <a:gd name="T0" fmla="*/ 15 w 122"/>
                <a:gd name="T1" fmla="*/ 35 h 101"/>
                <a:gd name="T2" fmla="*/ 51 w 122"/>
                <a:gd name="T3" fmla="*/ 71 h 101"/>
                <a:gd name="T4" fmla="*/ 107 w 122"/>
                <a:gd name="T5" fmla="*/ 0 h 101"/>
                <a:gd name="T6" fmla="*/ 122 w 122"/>
                <a:gd name="T7" fmla="*/ 15 h 101"/>
                <a:gd name="T8" fmla="*/ 51 w 122"/>
                <a:gd name="T9" fmla="*/ 101 h 101"/>
                <a:gd name="T10" fmla="*/ 0 w 122"/>
                <a:gd name="T11" fmla="*/ 51 h 101"/>
                <a:gd name="T12" fmla="*/ 15 w 122"/>
                <a:gd name="T13" fmla="*/ 35 h 101"/>
              </a:gdLst>
              <a:ahLst/>
              <a:cxnLst>
                <a:cxn ang="0">
                  <a:pos x="T0" y="T1"/>
                </a:cxn>
                <a:cxn ang="0">
                  <a:pos x="T2" y="T3"/>
                </a:cxn>
                <a:cxn ang="0">
                  <a:pos x="T4" y="T5"/>
                </a:cxn>
                <a:cxn ang="0">
                  <a:pos x="T6" y="T7"/>
                </a:cxn>
                <a:cxn ang="0">
                  <a:pos x="T8" y="T9"/>
                </a:cxn>
                <a:cxn ang="0">
                  <a:pos x="T10" y="T11"/>
                </a:cxn>
                <a:cxn ang="0">
                  <a:pos x="T12" y="T13"/>
                </a:cxn>
              </a:cxnLst>
              <a:rect l="0" t="0" r="r" b="b"/>
              <a:pathLst>
                <a:path w="122" h="101">
                  <a:moveTo>
                    <a:pt x="15" y="35"/>
                  </a:moveTo>
                  <a:lnTo>
                    <a:pt x="51" y="71"/>
                  </a:lnTo>
                  <a:lnTo>
                    <a:pt x="107" y="0"/>
                  </a:lnTo>
                  <a:lnTo>
                    <a:pt x="122" y="15"/>
                  </a:lnTo>
                  <a:lnTo>
                    <a:pt x="51" y="101"/>
                  </a:lnTo>
                  <a:lnTo>
                    <a:pt x="0" y="51"/>
                  </a:lnTo>
                  <a:lnTo>
                    <a:pt x="15" y="35"/>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sp>
          <p:nvSpPr>
            <p:cNvPr id="21" name="Circle"/>
            <p:cNvSpPr>
              <a:spLocks noChangeAspect="1" noEditPoints="1"/>
            </p:cNvSpPr>
            <p:nvPr/>
          </p:nvSpPr>
          <p:spPr bwMode="auto">
            <a:xfrm>
              <a:off x="2717799" y="1408113"/>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solidFill>
              <a:srgbClr val="26262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grpSp>
      <p:grpSp>
        <p:nvGrpSpPr>
          <p:cNvPr id="22" name="Check"/>
          <p:cNvGrpSpPr>
            <a:grpSpLocks noChangeAspect="1"/>
          </p:cNvGrpSpPr>
          <p:nvPr/>
        </p:nvGrpSpPr>
        <p:grpSpPr>
          <a:xfrm>
            <a:off x="6682884" y="3095871"/>
            <a:ext cx="410283" cy="410225"/>
            <a:chOff x="2717799" y="1408113"/>
            <a:chExt cx="377825" cy="377825"/>
          </a:xfrm>
        </p:grpSpPr>
        <p:sp>
          <p:nvSpPr>
            <p:cNvPr id="23" name="Check Icon"/>
            <p:cNvSpPr>
              <a:spLocks noChangeAspect="1"/>
            </p:cNvSpPr>
            <p:nvPr/>
          </p:nvSpPr>
          <p:spPr bwMode="auto">
            <a:xfrm>
              <a:off x="2809874" y="1516856"/>
              <a:ext cx="193675" cy="160338"/>
            </a:xfrm>
            <a:custGeom>
              <a:avLst/>
              <a:gdLst>
                <a:gd name="T0" fmla="*/ 15 w 122"/>
                <a:gd name="T1" fmla="*/ 35 h 101"/>
                <a:gd name="T2" fmla="*/ 51 w 122"/>
                <a:gd name="T3" fmla="*/ 71 h 101"/>
                <a:gd name="T4" fmla="*/ 107 w 122"/>
                <a:gd name="T5" fmla="*/ 0 h 101"/>
                <a:gd name="T6" fmla="*/ 122 w 122"/>
                <a:gd name="T7" fmla="*/ 15 h 101"/>
                <a:gd name="T8" fmla="*/ 51 w 122"/>
                <a:gd name="T9" fmla="*/ 101 h 101"/>
                <a:gd name="T10" fmla="*/ 0 w 122"/>
                <a:gd name="T11" fmla="*/ 51 h 101"/>
                <a:gd name="T12" fmla="*/ 15 w 122"/>
                <a:gd name="T13" fmla="*/ 35 h 101"/>
              </a:gdLst>
              <a:ahLst/>
              <a:cxnLst>
                <a:cxn ang="0">
                  <a:pos x="T0" y="T1"/>
                </a:cxn>
                <a:cxn ang="0">
                  <a:pos x="T2" y="T3"/>
                </a:cxn>
                <a:cxn ang="0">
                  <a:pos x="T4" y="T5"/>
                </a:cxn>
                <a:cxn ang="0">
                  <a:pos x="T6" y="T7"/>
                </a:cxn>
                <a:cxn ang="0">
                  <a:pos x="T8" y="T9"/>
                </a:cxn>
                <a:cxn ang="0">
                  <a:pos x="T10" y="T11"/>
                </a:cxn>
                <a:cxn ang="0">
                  <a:pos x="T12" y="T13"/>
                </a:cxn>
              </a:cxnLst>
              <a:rect l="0" t="0" r="r" b="b"/>
              <a:pathLst>
                <a:path w="122" h="101">
                  <a:moveTo>
                    <a:pt x="15" y="35"/>
                  </a:moveTo>
                  <a:lnTo>
                    <a:pt x="51" y="71"/>
                  </a:lnTo>
                  <a:lnTo>
                    <a:pt x="107" y="0"/>
                  </a:lnTo>
                  <a:lnTo>
                    <a:pt x="122" y="15"/>
                  </a:lnTo>
                  <a:lnTo>
                    <a:pt x="51" y="101"/>
                  </a:lnTo>
                  <a:lnTo>
                    <a:pt x="0" y="51"/>
                  </a:lnTo>
                  <a:lnTo>
                    <a:pt x="15" y="35"/>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sp>
          <p:nvSpPr>
            <p:cNvPr id="24" name="Circle"/>
            <p:cNvSpPr>
              <a:spLocks noChangeAspect="1" noEditPoints="1"/>
            </p:cNvSpPr>
            <p:nvPr/>
          </p:nvSpPr>
          <p:spPr bwMode="auto">
            <a:xfrm>
              <a:off x="2717799" y="1408113"/>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solidFill>
              <a:srgbClr val="26262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grpSp>
      <p:grpSp>
        <p:nvGrpSpPr>
          <p:cNvPr id="25" name="Check"/>
          <p:cNvGrpSpPr>
            <a:grpSpLocks noChangeAspect="1"/>
          </p:cNvGrpSpPr>
          <p:nvPr/>
        </p:nvGrpSpPr>
        <p:grpSpPr>
          <a:xfrm>
            <a:off x="6682884" y="3733800"/>
            <a:ext cx="410283" cy="410225"/>
            <a:chOff x="2717799" y="1408113"/>
            <a:chExt cx="377825" cy="377825"/>
          </a:xfrm>
        </p:grpSpPr>
        <p:sp>
          <p:nvSpPr>
            <p:cNvPr id="26" name="Check Icon"/>
            <p:cNvSpPr>
              <a:spLocks noChangeAspect="1"/>
            </p:cNvSpPr>
            <p:nvPr/>
          </p:nvSpPr>
          <p:spPr bwMode="auto">
            <a:xfrm>
              <a:off x="2809874" y="1516856"/>
              <a:ext cx="193675" cy="160338"/>
            </a:xfrm>
            <a:custGeom>
              <a:avLst/>
              <a:gdLst>
                <a:gd name="T0" fmla="*/ 15 w 122"/>
                <a:gd name="T1" fmla="*/ 35 h 101"/>
                <a:gd name="T2" fmla="*/ 51 w 122"/>
                <a:gd name="T3" fmla="*/ 71 h 101"/>
                <a:gd name="T4" fmla="*/ 107 w 122"/>
                <a:gd name="T5" fmla="*/ 0 h 101"/>
                <a:gd name="T6" fmla="*/ 122 w 122"/>
                <a:gd name="T7" fmla="*/ 15 h 101"/>
                <a:gd name="T8" fmla="*/ 51 w 122"/>
                <a:gd name="T9" fmla="*/ 101 h 101"/>
                <a:gd name="T10" fmla="*/ 0 w 122"/>
                <a:gd name="T11" fmla="*/ 51 h 101"/>
                <a:gd name="T12" fmla="*/ 15 w 122"/>
                <a:gd name="T13" fmla="*/ 35 h 101"/>
              </a:gdLst>
              <a:ahLst/>
              <a:cxnLst>
                <a:cxn ang="0">
                  <a:pos x="T0" y="T1"/>
                </a:cxn>
                <a:cxn ang="0">
                  <a:pos x="T2" y="T3"/>
                </a:cxn>
                <a:cxn ang="0">
                  <a:pos x="T4" y="T5"/>
                </a:cxn>
                <a:cxn ang="0">
                  <a:pos x="T6" y="T7"/>
                </a:cxn>
                <a:cxn ang="0">
                  <a:pos x="T8" y="T9"/>
                </a:cxn>
                <a:cxn ang="0">
                  <a:pos x="T10" y="T11"/>
                </a:cxn>
                <a:cxn ang="0">
                  <a:pos x="T12" y="T13"/>
                </a:cxn>
              </a:cxnLst>
              <a:rect l="0" t="0" r="r" b="b"/>
              <a:pathLst>
                <a:path w="122" h="101">
                  <a:moveTo>
                    <a:pt x="15" y="35"/>
                  </a:moveTo>
                  <a:lnTo>
                    <a:pt x="51" y="71"/>
                  </a:lnTo>
                  <a:lnTo>
                    <a:pt x="107" y="0"/>
                  </a:lnTo>
                  <a:lnTo>
                    <a:pt x="122" y="15"/>
                  </a:lnTo>
                  <a:lnTo>
                    <a:pt x="51" y="101"/>
                  </a:lnTo>
                  <a:lnTo>
                    <a:pt x="0" y="51"/>
                  </a:lnTo>
                  <a:lnTo>
                    <a:pt x="15" y="35"/>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sp>
          <p:nvSpPr>
            <p:cNvPr id="27" name="Circle"/>
            <p:cNvSpPr>
              <a:spLocks noChangeAspect="1" noEditPoints="1"/>
            </p:cNvSpPr>
            <p:nvPr/>
          </p:nvSpPr>
          <p:spPr bwMode="auto">
            <a:xfrm>
              <a:off x="2717799" y="1408113"/>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solidFill>
              <a:srgbClr val="26262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grpSp>
      <p:grpSp>
        <p:nvGrpSpPr>
          <p:cNvPr id="28" name="Check"/>
          <p:cNvGrpSpPr>
            <a:grpSpLocks noChangeAspect="1"/>
          </p:cNvGrpSpPr>
          <p:nvPr/>
        </p:nvGrpSpPr>
        <p:grpSpPr>
          <a:xfrm>
            <a:off x="6682884" y="4394767"/>
            <a:ext cx="410283" cy="410225"/>
            <a:chOff x="2717799" y="1408113"/>
            <a:chExt cx="377825" cy="377825"/>
          </a:xfrm>
        </p:grpSpPr>
        <p:sp>
          <p:nvSpPr>
            <p:cNvPr id="29" name="Check Icon"/>
            <p:cNvSpPr>
              <a:spLocks noChangeAspect="1"/>
            </p:cNvSpPr>
            <p:nvPr/>
          </p:nvSpPr>
          <p:spPr bwMode="auto">
            <a:xfrm>
              <a:off x="2809874" y="1516856"/>
              <a:ext cx="193675" cy="160338"/>
            </a:xfrm>
            <a:custGeom>
              <a:avLst/>
              <a:gdLst>
                <a:gd name="T0" fmla="*/ 15 w 122"/>
                <a:gd name="T1" fmla="*/ 35 h 101"/>
                <a:gd name="T2" fmla="*/ 51 w 122"/>
                <a:gd name="T3" fmla="*/ 71 h 101"/>
                <a:gd name="T4" fmla="*/ 107 w 122"/>
                <a:gd name="T5" fmla="*/ 0 h 101"/>
                <a:gd name="T6" fmla="*/ 122 w 122"/>
                <a:gd name="T7" fmla="*/ 15 h 101"/>
                <a:gd name="T8" fmla="*/ 51 w 122"/>
                <a:gd name="T9" fmla="*/ 101 h 101"/>
                <a:gd name="T10" fmla="*/ 0 w 122"/>
                <a:gd name="T11" fmla="*/ 51 h 101"/>
                <a:gd name="T12" fmla="*/ 15 w 122"/>
                <a:gd name="T13" fmla="*/ 35 h 101"/>
              </a:gdLst>
              <a:ahLst/>
              <a:cxnLst>
                <a:cxn ang="0">
                  <a:pos x="T0" y="T1"/>
                </a:cxn>
                <a:cxn ang="0">
                  <a:pos x="T2" y="T3"/>
                </a:cxn>
                <a:cxn ang="0">
                  <a:pos x="T4" y="T5"/>
                </a:cxn>
                <a:cxn ang="0">
                  <a:pos x="T6" y="T7"/>
                </a:cxn>
                <a:cxn ang="0">
                  <a:pos x="T8" y="T9"/>
                </a:cxn>
                <a:cxn ang="0">
                  <a:pos x="T10" y="T11"/>
                </a:cxn>
                <a:cxn ang="0">
                  <a:pos x="T12" y="T13"/>
                </a:cxn>
              </a:cxnLst>
              <a:rect l="0" t="0" r="r" b="b"/>
              <a:pathLst>
                <a:path w="122" h="101">
                  <a:moveTo>
                    <a:pt x="15" y="35"/>
                  </a:moveTo>
                  <a:lnTo>
                    <a:pt x="51" y="71"/>
                  </a:lnTo>
                  <a:lnTo>
                    <a:pt x="107" y="0"/>
                  </a:lnTo>
                  <a:lnTo>
                    <a:pt x="122" y="15"/>
                  </a:lnTo>
                  <a:lnTo>
                    <a:pt x="51" y="101"/>
                  </a:lnTo>
                  <a:lnTo>
                    <a:pt x="0" y="51"/>
                  </a:lnTo>
                  <a:lnTo>
                    <a:pt x="15" y="35"/>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sp>
          <p:nvSpPr>
            <p:cNvPr id="30" name="Circle"/>
            <p:cNvSpPr>
              <a:spLocks noChangeAspect="1" noEditPoints="1"/>
            </p:cNvSpPr>
            <p:nvPr/>
          </p:nvSpPr>
          <p:spPr bwMode="auto">
            <a:xfrm>
              <a:off x="2717799" y="1408113"/>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solidFill>
              <a:srgbClr val="26262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grpSp>
      <p:grpSp>
        <p:nvGrpSpPr>
          <p:cNvPr id="31" name="Check"/>
          <p:cNvGrpSpPr>
            <a:grpSpLocks noChangeAspect="1"/>
          </p:cNvGrpSpPr>
          <p:nvPr/>
        </p:nvGrpSpPr>
        <p:grpSpPr>
          <a:xfrm>
            <a:off x="6682884" y="5016559"/>
            <a:ext cx="410283" cy="410225"/>
            <a:chOff x="2717799" y="1408113"/>
            <a:chExt cx="377825" cy="377825"/>
          </a:xfrm>
        </p:grpSpPr>
        <p:sp>
          <p:nvSpPr>
            <p:cNvPr id="32" name="Check Icon"/>
            <p:cNvSpPr>
              <a:spLocks noChangeAspect="1"/>
            </p:cNvSpPr>
            <p:nvPr/>
          </p:nvSpPr>
          <p:spPr bwMode="auto">
            <a:xfrm>
              <a:off x="2809874" y="1516856"/>
              <a:ext cx="193675" cy="160338"/>
            </a:xfrm>
            <a:custGeom>
              <a:avLst/>
              <a:gdLst>
                <a:gd name="T0" fmla="*/ 15 w 122"/>
                <a:gd name="T1" fmla="*/ 35 h 101"/>
                <a:gd name="T2" fmla="*/ 51 w 122"/>
                <a:gd name="T3" fmla="*/ 71 h 101"/>
                <a:gd name="T4" fmla="*/ 107 w 122"/>
                <a:gd name="T5" fmla="*/ 0 h 101"/>
                <a:gd name="T6" fmla="*/ 122 w 122"/>
                <a:gd name="T7" fmla="*/ 15 h 101"/>
                <a:gd name="T8" fmla="*/ 51 w 122"/>
                <a:gd name="T9" fmla="*/ 101 h 101"/>
                <a:gd name="T10" fmla="*/ 0 w 122"/>
                <a:gd name="T11" fmla="*/ 51 h 101"/>
                <a:gd name="T12" fmla="*/ 15 w 122"/>
                <a:gd name="T13" fmla="*/ 35 h 101"/>
              </a:gdLst>
              <a:ahLst/>
              <a:cxnLst>
                <a:cxn ang="0">
                  <a:pos x="T0" y="T1"/>
                </a:cxn>
                <a:cxn ang="0">
                  <a:pos x="T2" y="T3"/>
                </a:cxn>
                <a:cxn ang="0">
                  <a:pos x="T4" y="T5"/>
                </a:cxn>
                <a:cxn ang="0">
                  <a:pos x="T6" y="T7"/>
                </a:cxn>
                <a:cxn ang="0">
                  <a:pos x="T8" y="T9"/>
                </a:cxn>
                <a:cxn ang="0">
                  <a:pos x="T10" y="T11"/>
                </a:cxn>
                <a:cxn ang="0">
                  <a:pos x="T12" y="T13"/>
                </a:cxn>
              </a:cxnLst>
              <a:rect l="0" t="0" r="r" b="b"/>
              <a:pathLst>
                <a:path w="122" h="101">
                  <a:moveTo>
                    <a:pt x="15" y="35"/>
                  </a:moveTo>
                  <a:lnTo>
                    <a:pt x="51" y="71"/>
                  </a:lnTo>
                  <a:lnTo>
                    <a:pt x="107" y="0"/>
                  </a:lnTo>
                  <a:lnTo>
                    <a:pt x="122" y="15"/>
                  </a:lnTo>
                  <a:lnTo>
                    <a:pt x="51" y="101"/>
                  </a:lnTo>
                  <a:lnTo>
                    <a:pt x="0" y="51"/>
                  </a:lnTo>
                  <a:lnTo>
                    <a:pt x="15" y="35"/>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sp>
          <p:nvSpPr>
            <p:cNvPr id="33" name="Circle"/>
            <p:cNvSpPr>
              <a:spLocks noChangeAspect="1" noEditPoints="1"/>
            </p:cNvSpPr>
            <p:nvPr/>
          </p:nvSpPr>
          <p:spPr bwMode="auto">
            <a:xfrm>
              <a:off x="2717799" y="1408113"/>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solidFill>
              <a:srgbClr val="26262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grpSp>
      <p:grpSp>
        <p:nvGrpSpPr>
          <p:cNvPr id="34" name="Check"/>
          <p:cNvGrpSpPr>
            <a:grpSpLocks noChangeAspect="1"/>
          </p:cNvGrpSpPr>
          <p:nvPr/>
        </p:nvGrpSpPr>
        <p:grpSpPr>
          <a:xfrm>
            <a:off x="8206884" y="2441449"/>
            <a:ext cx="410283" cy="410225"/>
            <a:chOff x="2717799" y="1408113"/>
            <a:chExt cx="377825" cy="377825"/>
          </a:xfrm>
        </p:grpSpPr>
        <p:sp>
          <p:nvSpPr>
            <p:cNvPr id="35" name="Check Icon"/>
            <p:cNvSpPr>
              <a:spLocks noChangeAspect="1"/>
            </p:cNvSpPr>
            <p:nvPr/>
          </p:nvSpPr>
          <p:spPr bwMode="auto">
            <a:xfrm>
              <a:off x="2809874" y="1516856"/>
              <a:ext cx="193675" cy="160338"/>
            </a:xfrm>
            <a:custGeom>
              <a:avLst/>
              <a:gdLst>
                <a:gd name="T0" fmla="*/ 15 w 122"/>
                <a:gd name="T1" fmla="*/ 35 h 101"/>
                <a:gd name="T2" fmla="*/ 51 w 122"/>
                <a:gd name="T3" fmla="*/ 71 h 101"/>
                <a:gd name="T4" fmla="*/ 107 w 122"/>
                <a:gd name="T5" fmla="*/ 0 h 101"/>
                <a:gd name="T6" fmla="*/ 122 w 122"/>
                <a:gd name="T7" fmla="*/ 15 h 101"/>
                <a:gd name="T8" fmla="*/ 51 w 122"/>
                <a:gd name="T9" fmla="*/ 101 h 101"/>
                <a:gd name="T10" fmla="*/ 0 w 122"/>
                <a:gd name="T11" fmla="*/ 51 h 101"/>
                <a:gd name="T12" fmla="*/ 15 w 122"/>
                <a:gd name="T13" fmla="*/ 35 h 101"/>
              </a:gdLst>
              <a:ahLst/>
              <a:cxnLst>
                <a:cxn ang="0">
                  <a:pos x="T0" y="T1"/>
                </a:cxn>
                <a:cxn ang="0">
                  <a:pos x="T2" y="T3"/>
                </a:cxn>
                <a:cxn ang="0">
                  <a:pos x="T4" y="T5"/>
                </a:cxn>
                <a:cxn ang="0">
                  <a:pos x="T6" y="T7"/>
                </a:cxn>
                <a:cxn ang="0">
                  <a:pos x="T8" y="T9"/>
                </a:cxn>
                <a:cxn ang="0">
                  <a:pos x="T10" y="T11"/>
                </a:cxn>
                <a:cxn ang="0">
                  <a:pos x="T12" y="T13"/>
                </a:cxn>
              </a:cxnLst>
              <a:rect l="0" t="0" r="r" b="b"/>
              <a:pathLst>
                <a:path w="122" h="101">
                  <a:moveTo>
                    <a:pt x="15" y="35"/>
                  </a:moveTo>
                  <a:lnTo>
                    <a:pt x="51" y="71"/>
                  </a:lnTo>
                  <a:lnTo>
                    <a:pt x="107" y="0"/>
                  </a:lnTo>
                  <a:lnTo>
                    <a:pt x="122" y="15"/>
                  </a:lnTo>
                  <a:lnTo>
                    <a:pt x="51" y="101"/>
                  </a:lnTo>
                  <a:lnTo>
                    <a:pt x="0" y="51"/>
                  </a:lnTo>
                  <a:lnTo>
                    <a:pt x="15" y="35"/>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sp>
          <p:nvSpPr>
            <p:cNvPr id="36" name="Circle"/>
            <p:cNvSpPr>
              <a:spLocks noChangeAspect="1" noEditPoints="1"/>
            </p:cNvSpPr>
            <p:nvPr/>
          </p:nvSpPr>
          <p:spPr bwMode="auto">
            <a:xfrm>
              <a:off x="2717799" y="1408113"/>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solidFill>
              <a:srgbClr val="26262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grpSp>
      <p:grpSp>
        <p:nvGrpSpPr>
          <p:cNvPr id="37" name="Check"/>
          <p:cNvGrpSpPr>
            <a:grpSpLocks noChangeAspect="1"/>
          </p:cNvGrpSpPr>
          <p:nvPr/>
        </p:nvGrpSpPr>
        <p:grpSpPr>
          <a:xfrm>
            <a:off x="8206884" y="3095871"/>
            <a:ext cx="410283" cy="410225"/>
            <a:chOff x="2717799" y="1408113"/>
            <a:chExt cx="377825" cy="377825"/>
          </a:xfrm>
        </p:grpSpPr>
        <p:sp>
          <p:nvSpPr>
            <p:cNvPr id="38" name="Check Icon"/>
            <p:cNvSpPr>
              <a:spLocks noChangeAspect="1"/>
            </p:cNvSpPr>
            <p:nvPr/>
          </p:nvSpPr>
          <p:spPr bwMode="auto">
            <a:xfrm>
              <a:off x="2809874" y="1516856"/>
              <a:ext cx="193675" cy="160338"/>
            </a:xfrm>
            <a:custGeom>
              <a:avLst/>
              <a:gdLst>
                <a:gd name="T0" fmla="*/ 15 w 122"/>
                <a:gd name="T1" fmla="*/ 35 h 101"/>
                <a:gd name="T2" fmla="*/ 51 w 122"/>
                <a:gd name="T3" fmla="*/ 71 h 101"/>
                <a:gd name="T4" fmla="*/ 107 w 122"/>
                <a:gd name="T5" fmla="*/ 0 h 101"/>
                <a:gd name="T6" fmla="*/ 122 w 122"/>
                <a:gd name="T7" fmla="*/ 15 h 101"/>
                <a:gd name="T8" fmla="*/ 51 w 122"/>
                <a:gd name="T9" fmla="*/ 101 h 101"/>
                <a:gd name="T10" fmla="*/ 0 w 122"/>
                <a:gd name="T11" fmla="*/ 51 h 101"/>
                <a:gd name="T12" fmla="*/ 15 w 122"/>
                <a:gd name="T13" fmla="*/ 35 h 101"/>
              </a:gdLst>
              <a:ahLst/>
              <a:cxnLst>
                <a:cxn ang="0">
                  <a:pos x="T0" y="T1"/>
                </a:cxn>
                <a:cxn ang="0">
                  <a:pos x="T2" y="T3"/>
                </a:cxn>
                <a:cxn ang="0">
                  <a:pos x="T4" y="T5"/>
                </a:cxn>
                <a:cxn ang="0">
                  <a:pos x="T6" y="T7"/>
                </a:cxn>
                <a:cxn ang="0">
                  <a:pos x="T8" y="T9"/>
                </a:cxn>
                <a:cxn ang="0">
                  <a:pos x="T10" y="T11"/>
                </a:cxn>
                <a:cxn ang="0">
                  <a:pos x="T12" y="T13"/>
                </a:cxn>
              </a:cxnLst>
              <a:rect l="0" t="0" r="r" b="b"/>
              <a:pathLst>
                <a:path w="122" h="101">
                  <a:moveTo>
                    <a:pt x="15" y="35"/>
                  </a:moveTo>
                  <a:lnTo>
                    <a:pt x="51" y="71"/>
                  </a:lnTo>
                  <a:lnTo>
                    <a:pt x="107" y="0"/>
                  </a:lnTo>
                  <a:lnTo>
                    <a:pt x="122" y="15"/>
                  </a:lnTo>
                  <a:lnTo>
                    <a:pt x="51" y="101"/>
                  </a:lnTo>
                  <a:lnTo>
                    <a:pt x="0" y="51"/>
                  </a:lnTo>
                  <a:lnTo>
                    <a:pt x="15" y="35"/>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sp>
          <p:nvSpPr>
            <p:cNvPr id="39" name="Circle"/>
            <p:cNvSpPr>
              <a:spLocks noChangeAspect="1" noEditPoints="1"/>
            </p:cNvSpPr>
            <p:nvPr/>
          </p:nvSpPr>
          <p:spPr bwMode="auto">
            <a:xfrm>
              <a:off x="2717799" y="1408113"/>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solidFill>
              <a:srgbClr val="26262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grpSp>
    </p:spTree>
    <p:extLst>
      <p:ext uri="{BB962C8B-B14F-4D97-AF65-F5344CB8AC3E}">
        <p14:creationId xmlns:p14="http://schemas.microsoft.com/office/powerpoint/2010/main" val="109495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and U-SQL integration</a:t>
            </a:r>
          </a:p>
        </p:txBody>
      </p:sp>
      <p:grpSp>
        <p:nvGrpSpPr>
          <p:cNvPr id="702" name="Group 701"/>
          <p:cNvGrpSpPr/>
          <p:nvPr/>
        </p:nvGrpSpPr>
        <p:grpSpPr>
          <a:xfrm>
            <a:off x="434975" y="1262063"/>
            <a:ext cx="11322049" cy="5100637"/>
            <a:chOff x="434975" y="1262063"/>
            <a:chExt cx="11322049" cy="5100637"/>
          </a:xfrm>
        </p:grpSpPr>
        <p:sp>
          <p:nvSpPr>
            <p:cNvPr id="154" name="Rectangle 153"/>
            <p:cNvSpPr/>
            <p:nvPr/>
          </p:nvSpPr>
          <p:spPr bwMode="auto">
            <a:xfrm>
              <a:off x="2324099" y="3836853"/>
              <a:ext cx="9432925" cy="2525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90" name="Rectangle 189"/>
            <p:cNvSpPr/>
            <p:nvPr/>
          </p:nvSpPr>
          <p:spPr bwMode="auto">
            <a:xfrm>
              <a:off x="2324099" y="1262063"/>
              <a:ext cx="9432925" cy="2525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1" name="Rectangle 10"/>
            <p:cNvSpPr/>
            <p:nvPr/>
          </p:nvSpPr>
          <p:spPr bwMode="auto">
            <a:xfrm>
              <a:off x="434975" y="1262063"/>
              <a:ext cx="1889125" cy="5100637"/>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pic>
        <p:nvPicPr>
          <p:cNvPr id="59" name="Picture 2" descr="http://www.tanchunsiong.com/wp-content/uploads/2012/11/visual-studio-logo.png"/>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tretch/>
        </p:blipFill>
        <p:spPr bwMode="auto">
          <a:xfrm>
            <a:off x="533587" y="3014314"/>
            <a:ext cx="1691901" cy="159613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08" name="Group 707"/>
          <p:cNvGrpSpPr/>
          <p:nvPr/>
        </p:nvGrpSpPr>
        <p:grpSpPr>
          <a:xfrm>
            <a:off x="2420354" y="3958346"/>
            <a:ext cx="2424932" cy="2378954"/>
            <a:chOff x="2300034" y="3958346"/>
            <a:chExt cx="2424932" cy="2378954"/>
          </a:xfrm>
        </p:grpSpPr>
        <p:sp>
          <p:nvSpPr>
            <p:cNvPr id="186" name="TextBox 185"/>
            <p:cNvSpPr txBox="1"/>
            <p:nvPr/>
          </p:nvSpPr>
          <p:spPr>
            <a:xfrm>
              <a:off x="2300034" y="5044638"/>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mj-lt"/>
                </a:rPr>
                <a:t>Visualize and replay progress of job</a:t>
              </a:r>
            </a:p>
          </p:txBody>
        </p:sp>
        <p:grpSp>
          <p:nvGrpSpPr>
            <p:cNvPr id="68" name="Group 67"/>
            <p:cNvGrpSpPr/>
            <p:nvPr/>
          </p:nvGrpSpPr>
          <p:grpSpPr>
            <a:xfrm>
              <a:off x="3093651" y="3958346"/>
              <a:ext cx="885826" cy="1063625"/>
              <a:chOff x="6004292" y="3702662"/>
              <a:chExt cx="885826" cy="1063625"/>
            </a:xfrm>
          </p:grpSpPr>
          <p:sp>
            <p:nvSpPr>
              <p:cNvPr id="69" name="Oval 68"/>
              <p:cNvSpPr>
                <a:spLocks noChangeArrowheads="1"/>
              </p:cNvSpPr>
              <p:nvPr/>
            </p:nvSpPr>
            <p:spPr bwMode="auto">
              <a:xfrm>
                <a:off x="6575792" y="4134462"/>
                <a:ext cx="69850" cy="69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0" name="Freeform 69"/>
              <p:cNvSpPr>
                <a:spLocks/>
              </p:cNvSpPr>
              <p:nvPr/>
            </p:nvSpPr>
            <p:spPr bwMode="auto">
              <a:xfrm>
                <a:off x="6223367" y="3748699"/>
                <a:ext cx="620713" cy="285750"/>
              </a:xfrm>
              <a:custGeom>
                <a:avLst/>
                <a:gdLst>
                  <a:gd name="T0" fmla="*/ 0 w 391"/>
                  <a:gd name="T1" fmla="*/ 160 h 180"/>
                  <a:gd name="T2" fmla="*/ 8 w 391"/>
                  <a:gd name="T3" fmla="*/ 180 h 180"/>
                  <a:gd name="T4" fmla="*/ 391 w 391"/>
                  <a:gd name="T5" fmla="*/ 61 h 180"/>
                  <a:gd name="T6" fmla="*/ 367 w 391"/>
                  <a:gd name="T7" fmla="*/ 0 h 180"/>
                  <a:gd name="T8" fmla="*/ 0 w 391"/>
                  <a:gd name="T9" fmla="*/ 160 h 180"/>
                </a:gdLst>
                <a:ahLst/>
                <a:cxnLst>
                  <a:cxn ang="0">
                    <a:pos x="T0" y="T1"/>
                  </a:cxn>
                  <a:cxn ang="0">
                    <a:pos x="T2" y="T3"/>
                  </a:cxn>
                  <a:cxn ang="0">
                    <a:pos x="T4" y="T5"/>
                  </a:cxn>
                  <a:cxn ang="0">
                    <a:pos x="T6" y="T7"/>
                  </a:cxn>
                  <a:cxn ang="0">
                    <a:pos x="T8" y="T9"/>
                  </a:cxn>
                </a:cxnLst>
                <a:rect l="0" t="0" r="r" b="b"/>
                <a:pathLst>
                  <a:path w="391" h="180">
                    <a:moveTo>
                      <a:pt x="0" y="160"/>
                    </a:moveTo>
                    <a:lnTo>
                      <a:pt x="8" y="180"/>
                    </a:lnTo>
                    <a:lnTo>
                      <a:pt x="391" y="61"/>
                    </a:lnTo>
                    <a:lnTo>
                      <a:pt x="367" y="0"/>
                    </a:lnTo>
                    <a:lnTo>
                      <a:pt x="0" y="16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1" name="Freeform 70"/>
              <p:cNvSpPr>
                <a:spLocks/>
              </p:cNvSpPr>
              <p:nvPr/>
            </p:nvSpPr>
            <p:spPr bwMode="auto">
              <a:xfrm>
                <a:off x="6223367" y="3748699"/>
                <a:ext cx="620713" cy="285750"/>
              </a:xfrm>
              <a:custGeom>
                <a:avLst/>
                <a:gdLst>
                  <a:gd name="T0" fmla="*/ 0 w 391"/>
                  <a:gd name="T1" fmla="*/ 160 h 180"/>
                  <a:gd name="T2" fmla="*/ 8 w 391"/>
                  <a:gd name="T3" fmla="*/ 180 h 180"/>
                  <a:gd name="T4" fmla="*/ 391 w 391"/>
                  <a:gd name="T5" fmla="*/ 61 h 180"/>
                  <a:gd name="T6" fmla="*/ 367 w 391"/>
                  <a:gd name="T7" fmla="*/ 0 h 180"/>
                  <a:gd name="T8" fmla="*/ 0 w 391"/>
                  <a:gd name="T9" fmla="*/ 160 h 180"/>
                </a:gdLst>
                <a:ahLst/>
                <a:cxnLst>
                  <a:cxn ang="0">
                    <a:pos x="T0" y="T1"/>
                  </a:cxn>
                  <a:cxn ang="0">
                    <a:pos x="T2" y="T3"/>
                  </a:cxn>
                  <a:cxn ang="0">
                    <a:pos x="T4" y="T5"/>
                  </a:cxn>
                  <a:cxn ang="0">
                    <a:pos x="T6" y="T7"/>
                  </a:cxn>
                  <a:cxn ang="0">
                    <a:pos x="T8" y="T9"/>
                  </a:cxn>
                </a:cxnLst>
                <a:rect l="0" t="0" r="r" b="b"/>
                <a:pathLst>
                  <a:path w="391" h="180">
                    <a:moveTo>
                      <a:pt x="0" y="160"/>
                    </a:moveTo>
                    <a:lnTo>
                      <a:pt x="8" y="180"/>
                    </a:lnTo>
                    <a:lnTo>
                      <a:pt x="391" y="61"/>
                    </a:lnTo>
                    <a:lnTo>
                      <a:pt x="367" y="0"/>
                    </a:lnTo>
                    <a:lnTo>
                      <a:pt x="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2" name="Freeform 71"/>
              <p:cNvSpPr>
                <a:spLocks/>
              </p:cNvSpPr>
              <p:nvPr/>
            </p:nvSpPr>
            <p:spPr bwMode="auto">
              <a:xfrm>
                <a:off x="6761530" y="3702662"/>
                <a:ext cx="128588" cy="188913"/>
              </a:xfrm>
              <a:custGeom>
                <a:avLst/>
                <a:gdLst>
                  <a:gd name="T0" fmla="*/ 0 w 81"/>
                  <a:gd name="T1" fmla="*/ 17 h 119"/>
                  <a:gd name="T2" fmla="*/ 40 w 81"/>
                  <a:gd name="T3" fmla="*/ 119 h 119"/>
                  <a:gd name="T4" fmla="*/ 81 w 81"/>
                  <a:gd name="T5" fmla="*/ 103 h 119"/>
                  <a:gd name="T6" fmla="*/ 41 w 81"/>
                  <a:gd name="T7" fmla="*/ 0 h 119"/>
                  <a:gd name="T8" fmla="*/ 0 w 81"/>
                  <a:gd name="T9" fmla="*/ 17 h 119"/>
                </a:gdLst>
                <a:ahLst/>
                <a:cxnLst>
                  <a:cxn ang="0">
                    <a:pos x="T0" y="T1"/>
                  </a:cxn>
                  <a:cxn ang="0">
                    <a:pos x="T2" y="T3"/>
                  </a:cxn>
                  <a:cxn ang="0">
                    <a:pos x="T4" y="T5"/>
                  </a:cxn>
                  <a:cxn ang="0">
                    <a:pos x="T6" y="T7"/>
                  </a:cxn>
                  <a:cxn ang="0">
                    <a:pos x="T8" y="T9"/>
                  </a:cxn>
                </a:cxnLst>
                <a:rect l="0" t="0" r="r" b="b"/>
                <a:pathLst>
                  <a:path w="81" h="119">
                    <a:moveTo>
                      <a:pt x="0" y="17"/>
                    </a:moveTo>
                    <a:lnTo>
                      <a:pt x="40" y="119"/>
                    </a:lnTo>
                    <a:lnTo>
                      <a:pt x="81" y="103"/>
                    </a:lnTo>
                    <a:lnTo>
                      <a:pt x="41" y="0"/>
                    </a:lnTo>
                    <a:lnTo>
                      <a:pt x="0" y="1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3" name="Freeform 72"/>
              <p:cNvSpPr>
                <a:spLocks/>
              </p:cNvSpPr>
              <p:nvPr/>
            </p:nvSpPr>
            <p:spPr bwMode="auto">
              <a:xfrm>
                <a:off x="6761530" y="3702662"/>
                <a:ext cx="128588" cy="188913"/>
              </a:xfrm>
              <a:custGeom>
                <a:avLst/>
                <a:gdLst>
                  <a:gd name="T0" fmla="*/ 0 w 81"/>
                  <a:gd name="T1" fmla="*/ 17 h 119"/>
                  <a:gd name="T2" fmla="*/ 40 w 81"/>
                  <a:gd name="T3" fmla="*/ 119 h 119"/>
                  <a:gd name="T4" fmla="*/ 81 w 81"/>
                  <a:gd name="T5" fmla="*/ 103 h 119"/>
                  <a:gd name="T6" fmla="*/ 41 w 81"/>
                  <a:gd name="T7" fmla="*/ 0 h 119"/>
                  <a:gd name="T8" fmla="*/ 0 w 81"/>
                  <a:gd name="T9" fmla="*/ 17 h 119"/>
                </a:gdLst>
                <a:ahLst/>
                <a:cxnLst>
                  <a:cxn ang="0">
                    <a:pos x="T0" y="T1"/>
                  </a:cxn>
                  <a:cxn ang="0">
                    <a:pos x="T2" y="T3"/>
                  </a:cxn>
                  <a:cxn ang="0">
                    <a:pos x="T4" y="T5"/>
                  </a:cxn>
                  <a:cxn ang="0">
                    <a:pos x="T6" y="T7"/>
                  </a:cxn>
                  <a:cxn ang="0">
                    <a:pos x="T8" y="T9"/>
                  </a:cxn>
                </a:cxnLst>
                <a:rect l="0" t="0" r="r" b="b"/>
                <a:pathLst>
                  <a:path w="81" h="119">
                    <a:moveTo>
                      <a:pt x="0" y="17"/>
                    </a:moveTo>
                    <a:lnTo>
                      <a:pt x="40" y="119"/>
                    </a:lnTo>
                    <a:lnTo>
                      <a:pt x="81" y="103"/>
                    </a:lnTo>
                    <a:lnTo>
                      <a:pt x="41" y="0"/>
                    </a:lnTo>
                    <a:lnTo>
                      <a:pt x="0"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4" name="Freeform 73"/>
              <p:cNvSpPr>
                <a:spLocks/>
              </p:cNvSpPr>
              <p:nvPr/>
            </p:nvSpPr>
            <p:spPr bwMode="auto">
              <a:xfrm>
                <a:off x="6267817" y="3983649"/>
                <a:ext cx="333375" cy="436563"/>
              </a:xfrm>
              <a:custGeom>
                <a:avLst/>
                <a:gdLst>
                  <a:gd name="T0" fmla="*/ 0 w 448"/>
                  <a:gd name="T1" fmla="*/ 462 h 583"/>
                  <a:gd name="T2" fmla="*/ 0 w 448"/>
                  <a:gd name="T3" fmla="*/ 469 h 583"/>
                  <a:gd name="T4" fmla="*/ 0 w 448"/>
                  <a:gd name="T5" fmla="*/ 462 h 583"/>
                  <a:gd name="T6" fmla="*/ 1 w 448"/>
                  <a:gd name="T7" fmla="*/ 462 h 583"/>
                  <a:gd name="T8" fmla="*/ 6 w 448"/>
                  <a:gd name="T9" fmla="*/ 462 h 583"/>
                  <a:gd name="T10" fmla="*/ 29 w 448"/>
                  <a:gd name="T11" fmla="*/ 459 h 583"/>
                  <a:gd name="T12" fmla="*/ 105 w 448"/>
                  <a:gd name="T13" fmla="*/ 443 h 583"/>
                  <a:gd name="T14" fmla="*/ 277 w 448"/>
                  <a:gd name="T15" fmla="*/ 324 h 583"/>
                  <a:gd name="T16" fmla="*/ 327 w 448"/>
                  <a:gd name="T17" fmla="*/ 136 h 583"/>
                  <a:gd name="T18" fmla="*/ 316 w 448"/>
                  <a:gd name="T19" fmla="*/ 22 h 583"/>
                  <a:gd name="T20" fmla="*/ 435 w 448"/>
                  <a:gd name="T21" fmla="*/ 0 h 583"/>
                  <a:gd name="T22" fmla="*/ 448 w 448"/>
                  <a:gd name="T23" fmla="*/ 136 h 583"/>
                  <a:gd name="T24" fmla="*/ 377 w 448"/>
                  <a:gd name="T25" fmla="*/ 391 h 583"/>
                  <a:gd name="T26" fmla="*/ 221 w 448"/>
                  <a:gd name="T27" fmla="*/ 527 h 583"/>
                  <a:gd name="T28" fmla="*/ 1 w 448"/>
                  <a:gd name="T29" fmla="*/ 583 h 583"/>
                  <a:gd name="T30" fmla="*/ 0 w 448"/>
                  <a:gd name="T31" fmla="*/ 46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583">
                    <a:moveTo>
                      <a:pt x="0" y="462"/>
                    </a:moveTo>
                    <a:cubicBezTo>
                      <a:pt x="0" y="469"/>
                      <a:pt x="0" y="469"/>
                      <a:pt x="0" y="469"/>
                    </a:cubicBezTo>
                    <a:cubicBezTo>
                      <a:pt x="0" y="462"/>
                      <a:pt x="0" y="462"/>
                      <a:pt x="0" y="462"/>
                    </a:cubicBezTo>
                    <a:cubicBezTo>
                      <a:pt x="0" y="462"/>
                      <a:pt x="0" y="462"/>
                      <a:pt x="1" y="462"/>
                    </a:cubicBezTo>
                    <a:cubicBezTo>
                      <a:pt x="2" y="462"/>
                      <a:pt x="4" y="462"/>
                      <a:pt x="6" y="462"/>
                    </a:cubicBezTo>
                    <a:cubicBezTo>
                      <a:pt x="11" y="461"/>
                      <a:pt x="19" y="461"/>
                      <a:pt x="29" y="459"/>
                    </a:cubicBezTo>
                    <a:cubicBezTo>
                      <a:pt x="48" y="457"/>
                      <a:pt x="75" y="452"/>
                      <a:pt x="105" y="443"/>
                    </a:cubicBezTo>
                    <a:cubicBezTo>
                      <a:pt x="165" y="425"/>
                      <a:pt x="233" y="389"/>
                      <a:pt x="277" y="324"/>
                    </a:cubicBezTo>
                    <a:cubicBezTo>
                      <a:pt x="306" y="280"/>
                      <a:pt x="327" y="221"/>
                      <a:pt x="327" y="136"/>
                    </a:cubicBezTo>
                    <a:cubicBezTo>
                      <a:pt x="327" y="102"/>
                      <a:pt x="323" y="64"/>
                      <a:pt x="316" y="22"/>
                    </a:cubicBezTo>
                    <a:cubicBezTo>
                      <a:pt x="435" y="0"/>
                      <a:pt x="435" y="0"/>
                      <a:pt x="435" y="0"/>
                    </a:cubicBezTo>
                    <a:cubicBezTo>
                      <a:pt x="444" y="49"/>
                      <a:pt x="448" y="94"/>
                      <a:pt x="448" y="136"/>
                    </a:cubicBezTo>
                    <a:cubicBezTo>
                      <a:pt x="448" y="242"/>
                      <a:pt x="420" y="327"/>
                      <a:pt x="377" y="391"/>
                    </a:cubicBezTo>
                    <a:cubicBezTo>
                      <a:pt x="334" y="456"/>
                      <a:pt x="276" y="499"/>
                      <a:pt x="221" y="527"/>
                    </a:cubicBezTo>
                    <a:cubicBezTo>
                      <a:pt x="110" y="582"/>
                      <a:pt x="6" y="582"/>
                      <a:pt x="1" y="583"/>
                    </a:cubicBezTo>
                    <a:cubicBezTo>
                      <a:pt x="0" y="462"/>
                      <a:pt x="0" y="462"/>
                      <a:pt x="0" y="462"/>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5" name="Freeform 74"/>
              <p:cNvSpPr>
                <a:spLocks/>
              </p:cNvSpPr>
              <p:nvPr/>
            </p:nvSpPr>
            <p:spPr bwMode="auto">
              <a:xfrm>
                <a:off x="6361480" y="3983649"/>
                <a:ext cx="239713" cy="420688"/>
              </a:xfrm>
              <a:custGeom>
                <a:avLst/>
                <a:gdLst>
                  <a:gd name="T0" fmla="*/ 309 w 322"/>
                  <a:gd name="T1" fmla="*/ 0 h 562"/>
                  <a:gd name="T2" fmla="*/ 190 w 322"/>
                  <a:gd name="T3" fmla="*/ 22 h 562"/>
                  <a:gd name="T4" fmla="*/ 201 w 322"/>
                  <a:gd name="T5" fmla="*/ 136 h 562"/>
                  <a:gd name="T6" fmla="*/ 201 w 322"/>
                  <a:gd name="T7" fmla="*/ 136 h 562"/>
                  <a:gd name="T8" fmla="*/ 201 w 322"/>
                  <a:gd name="T9" fmla="*/ 136 h 562"/>
                  <a:gd name="T10" fmla="*/ 151 w 322"/>
                  <a:gd name="T11" fmla="*/ 324 h 562"/>
                  <a:gd name="T12" fmla="*/ 0 w 322"/>
                  <a:gd name="T13" fmla="*/ 436 h 562"/>
                  <a:gd name="T14" fmla="*/ 5 w 322"/>
                  <a:gd name="T15" fmla="*/ 468 h 562"/>
                  <a:gd name="T16" fmla="*/ 5 w 322"/>
                  <a:gd name="T17" fmla="*/ 562 h 562"/>
                  <a:gd name="T18" fmla="*/ 95 w 322"/>
                  <a:gd name="T19" fmla="*/ 527 h 562"/>
                  <a:gd name="T20" fmla="*/ 251 w 322"/>
                  <a:gd name="T21" fmla="*/ 391 h 562"/>
                  <a:gd name="T22" fmla="*/ 322 w 322"/>
                  <a:gd name="T23" fmla="*/ 137 h 562"/>
                  <a:gd name="T24" fmla="*/ 322 w 322"/>
                  <a:gd name="T25" fmla="*/ 136 h 562"/>
                  <a:gd name="T26" fmla="*/ 309 w 322"/>
                  <a:gd name="T27"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562">
                    <a:moveTo>
                      <a:pt x="309" y="0"/>
                    </a:moveTo>
                    <a:cubicBezTo>
                      <a:pt x="190" y="22"/>
                      <a:pt x="190" y="22"/>
                      <a:pt x="190" y="22"/>
                    </a:cubicBezTo>
                    <a:cubicBezTo>
                      <a:pt x="197" y="64"/>
                      <a:pt x="201" y="102"/>
                      <a:pt x="201" y="136"/>
                    </a:cubicBezTo>
                    <a:cubicBezTo>
                      <a:pt x="201" y="136"/>
                      <a:pt x="201" y="136"/>
                      <a:pt x="201" y="136"/>
                    </a:cubicBezTo>
                    <a:cubicBezTo>
                      <a:pt x="201" y="136"/>
                      <a:pt x="201" y="136"/>
                      <a:pt x="201" y="136"/>
                    </a:cubicBezTo>
                    <a:cubicBezTo>
                      <a:pt x="201" y="221"/>
                      <a:pt x="180" y="280"/>
                      <a:pt x="151" y="324"/>
                    </a:cubicBezTo>
                    <a:cubicBezTo>
                      <a:pt x="112" y="382"/>
                      <a:pt x="55" y="416"/>
                      <a:pt x="0" y="436"/>
                    </a:cubicBezTo>
                    <a:cubicBezTo>
                      <a:pt x="3" y="445"/>
                      <a:pt x="5" y="455"/>
                      <a:pt x="5" y="468"/>
                    </a:cubicBezTo>
                    <a:cubicBezTo>
                      <a:pt x="5" y="562"/>
                      <a:pt x="5" y="562"/>
                      <a:pt x="5" y="562"/>
                    </a:cubicBezTo>
                    <a:cubicBezTo>
                      <a:pt x="33" y="553"/>
                      <a:pt x="64" y="542"/>
                      <a:pt x="95" y="527"/>
                    </a:cubicBezTo>
                    <a:cubicBezTo>
                      <a:pt x="150" y="499"/>
                      <a:pt x="208" y="456"/>
                      <a:pt x="251" y="391"/>
                    </a:cubicBezTo>
                    <a:cubicBezTo>
                      <a:pt x="294" y="327"/>
                      <a:pt x="322" y="242"/>
                      <a:pt x="322" y="137"/>
                    </a:cubicBezTo>
                    <a:cubicBezTo>
                      <a:pt x="322" y="137"/>
                      <a:pt x="322" y="136"/>
                      <a:pt x="322" y="136"/>
                    </a:cubicBezTo>
                    <a:cubicBezTo>
                      <a:pt x="322" y="94"/>
                      <a:pt x="318" y="49"/>
                      <a:pt x="309" y="0"/>
                    </a:cubicBezTo>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6" name="Freeform 75"/>
              <p:cNvSpPr>
                <a:spLocks/>
              </p:cNvSpPr>
              <p:nvPr/>
            </p:nvSpPr>
            <p:spPr bwMode="auto">
              <a:xfrm>
                <a:off x="6769467" y="3856649"/>
                <a:ext cx="42863" cy="12700"/>
              </a:xfrm>
              <a:custGeom>
                <a:avLst/>
                <a:gdLst>
                  <a:gd name="T0" fmla="*/ 27 w 27"/>
                  <a:gd name="T1" fmla="*/ 0 h 8"/>
                  <a:gd name="T2" fmla="*/ 0 w 27"/>
                  <a:gd name="T3" fmla="*/ 8 h 8"/>
                  <a:gd name="T4" fmla="*/ 0 w 27"/>
                  <a:gd name="T5" fmla="*/ 8 h 8"/>
                  <a:gd name="T6" fmla="*/ 27 w 27"/>
                  <a:gd name="T7" fmla="*/ 0 h 8"/>
                  <a:gd name="T8" fmla="*/ 27 w 27"/>
                  <a:gd name="T9" fmla="*/ 0 h 8"/>
                </a:gdLst>
                <a:ahLst/>
                <a:cxnLst>
                  <a:cxn ang="0">
                    <a:pos x="T0" y="T1"/>
                  </a:cxn>
                  <a:cxn ang="0">
                    <a:pos x="T2" y="T3"/>
                  </a:cxn>
                  <a:cxn ang="0">
                    <a:pos x="T4" y="T5"/>
                  </a:cxn>
                  <a:cxn ang="0">
                    <a:pos x="T6" y="T7"/>
                  </a:cxn>
                  <a:cxn ang="0">
                    <a:pos x="T8" y="T9"/>
                  </a:cxn>
                </a:cxnLst>
                <a:rect l="0" t="0" r="r" b="b"/>
                <a:pathLst>
                  <a:path w="27" h="8">
                    <a:moveTo>
                      <a:pt x="27" y="0"/>
                    </a:moveTo>
                    <a:lnTo>
                      <a:pt x="0" y="8"/>
                    </a:lnTo>
                    <a:lnTo>
                      <a:pt x="0" y="8"/>
                    </a:lnTo>
                    <a:lnTo>
                      <a:pt x="27" y="0"/>
                    </a:lnTo>
                    <a:lnTo>
                      <a:pt x="27" y="0"/>
                    </a:lnTo>
                    <a:close/>
                  </a:path>
                </a:pathLst>
              </a:custGeom>
              <a:solidFill>
                <a:srgbClr val="0014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7" name="Freeform 76"/>
              <p:cNvSpPr>
                <a:spLocks/>
              </p:cNvSpPr>
              <p:nvPr/>
            </p:nvSpPr>
            <p:spPr bwMode="auto">
              <a:xfrm>
                <a:off x="6769467" y="3856649"/>
                <a:ext cx="42863" cy="12700"/>
              </a:xfrm>
              <a:custGeom>
                <a:avLst/>
                <a:gdLst>
                  <a:gd name="T0" fmla="*/ 27 w 27"/>
                  <a:gd name="T1" fmla="*/ 0 h 8"/>
                  <a:gd name="T2" fmla="*/ 0 w 27"/>
                  <a:gd name="T3" fmla="*/ 8 h 8"/>
                  <a:gd name="T4" fmla="*/ 0 w 27"/>
                  <a:gd name="T5" fmla="*/ 8 h 8"/>
                  <a:gd name="T6" fmla="*/ 27 w 27"/>
                  <a:gd name="T7" fmla="*/ 0 h 8"/>
                  <a:gd name="T8" fmla="*/ 27 w 27"/>
                  <a:gd name="T9" fmla="*/ 0 h 8"/>
                </a:gdLst>
                <a:ahLst/>
                <a:cxnLst>
                  <a:cxn ang="0">
                    <a:pos x="T0" y="T1"/>
                  </a:cxn>
                  <a:cxn ang="0">
                    <a:pos x="T2" y="T3"/>
                  </a:cxn>
                  <a:cxn ang="0">
                    <a:pos x="T4" y="T5"/>
                  </a:cxn>
                  <a:cxn ang="0">
                    <a:pos x="T6" y="T7"/>
                  </a:cxn>
                  <a:cxn ang="0">
                    <a:pos x="T8" y="T9"/>
                  </a:cxn>
                </a:cxnLst>
                <a:rect l="0" t="0" r="r" b="b"/>
                <a:pathLst>
                  <a:path w="27" h="8">
                    <a:moveTo>
                      <a:pt x="27" y="0"/>
                    </a:moveTo>
                    <a:lnTo>
                      <a:pt x="0" y="8"/>
                    </a:lnTo>
                    <a:lnTo>
                      <a:pt x="0" y="8"/>
                    </a:lnTo>
                    <a:lnTo>
                      <a:pt x="27" y="0"/>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8" name="Freeform 77"/>
              <p:cNvSpPr>
                <a:spLocks/>
              </p:cNvSpPr>
              <p:nvPr/>
            </p:nvSpPr>
            <p:spPr bwMode="auto">
              <a:xfrm>
                <a:off x="6734542" y="3762987"/>
                <a:ext cx="77788" cy="106363"/>
              </a:xfrm>
              <a:custGeom>
                <a:avLst/>
                <a:gdLst>
                  <a:gd name="T0" fmla="*/ 25 w 49"/>
                  <a:gd name="T1" fmla="*/ 0 h 67"/>
                  <a:gd name="T2" fmla="*/ 0 w 49"/>
                  <a:gd name="T3" fmla="*/ 11 h 67"/>
                  <a:gd name="T4" fmla="*/ 22 w 49"/>
                  <a:gd name="T5" fmla="*/ 67 h 67"/>
                  <a:gd name="T6" fmla="*/ 49 w 49"/>
                  <a:gd name="T7" fmla="*/ 59 h 67"/>
                  <a:gd name="T8" fmla="*/ 26 w 49"/>
                  <a:gd name="T9" fmla="*/ 2 h 67"/>
                  <a:gd name="T10" fmla="*/ 25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5" y="0"/>
                    </a:moveTo>
                    <a:lnTo>
                      <a:pt x="0" y="11"/>
                    </a:lnTo>
                    <a:lnTo>
                      <a:pt x="22" y="67"/>
                    </a:lnTo>
                    <a:lnTo>
                      <a:pt x="49" y="59"/>
                    </a:lnTo>
                    <a:lnTo>
                      <a:pt x="26" y="2"/>
                    </a:lnTo>
                    <a:lnTo>
                      <a:pt x="25" y="0"/>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9" name="Freeform 78"/>
              <p:cNvSpPr>
                <a:spLocks/>
              </p:cNvSpPr>
              <p:nvPr/>
            </p:nvSpPr>
            <p:spPr bwMode="auto">
              <a:xfrm>
                <a:off x="6734542" y="3762987"/>
                <a:ext cx="77788" cy="106363"/>
              </a:xfrm>
              <a:custGeom>
                <a:avLst/>
                <a:gdLst>
                  <a:gd name="T0" fmla="*/ 25 w 49"/>
                  <a:gd name="T1" fmla="*/ 0 h 67"/>
                  <a:gd name="T2" fmla="*/ 0 w 49"/>
                  <a:gd name="T3" fmla="*/ 11 h 67"/>
                  <a:gd name="T4" fmla="*/ 22 w 49"/>
                  <a:gd name="T5" fmla="*/ 67 h 67"/>
                  <a:gd name="T6" fmla="*/ 49 w 49"/>
                  <a:gd name="T7" fmla="*/ 59 h 67"/>
                  <a:gd name="T8" fmla="*/ 26 w 49"/>
                  <a:gd name="T9" fmla="*/ 2 h 67"/>
                  <a:gd name="T10" fmla="*/ 25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5" y="0"/>
                    </a:moveTo>
                    <a:lnTo>
                      <a:pt x="0" y="11"/>
                    </a:lnTo>
                    <a:lnTo>
                      <a:pt x="22" y="67"/>
                    </a:lnTo>
                    <a:lnTo>
                      <a:pt x="49" y="59"/>
                    </a:lnTo>
                    <a:lnTo>
                      <a:pt x="26" y="2"/>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0" name="Freeform 79"/>
              <p:cNvSpPr>
                <a:spLocks/>
              </p:cNvSpPr>
              <p:nvPr/>
            </p:nvSpPr>
            <p:spPr bwMode="auto">
              <a:xfrm>
                <a:off x="6775817" y="3766162"/>
                <a:ext cx="36513" cy="90488"/>
              </a:xfrm>
              <a:custGeom>
                <a:avLst/>
                <a:gdLst>
                  <a:gd name="T0" fmla="*/ 0 w 23"/>
                  <a:gd name="T1" fmla="*/ 0 h 57"/>
                  <a:gd name="T2" fmla="*/ 23 w 23"/>
                  <a:gd name="T3" fmla="*/ 57 h 57"/>
                  <a:gd name="T4" fmla="*/ 23 w 23"/>
                  <a:gd name="T5" fmla="*/ 57 h 57"/>
                  <a:gd name="T6" fmla="*/ 23 w 23"/>
                  <a:gd name="T7" fmla="*/ 57 h 57"/>
                  <a:gd name="T8" fmla="*/ 0 w 23"/>
                  <a:gd name="T9" fmla="*/ 0 h 57"/>
                </a:gdLst>
                <a:ahLst/>
                <a:cxnLst>
                  <a:cxn ang="0">
                    <a:pos x="T0" y="T1"/>
                  </a:cxn>
                  <a:cxn ang="0">
                    <a:pos x="T2" y="T3"/>
                  </a:cxn>
                  <a:cxn ang="0">
                    <a:pos x="T4" y="T5"/>
                  </a:cxn>
                  <a:cxn ang="0">
                    <a:pos x="T6" y="T7"/>
                  </a:cxn>
                  <a:cxn ang="0">
                    <a:pos x="T8" y="T9"/>
                  </a:cxn>
                </a:cxnLst>
                <a:rect l="0" t="0" r="r" b="b"/>
                <a:pathLst>
                  <a:path w="23" h="57">
                    <a:moveTo>
                      <a:pt x="0" y="0"/>
                    </a:moveTo>
                    <a:lnTo>
                      <a:pt x="23" y="57"/>
                    </a:lnTo>
                    <a:lnTo>
                      <a:pt x="23" y="57"/>
                    </a:lnTo>
                    <a:lnTo>
                      <a:pt x="23" y="57"/>
                    </a:lnTo>
                    <a:lnTo>
                      <a:pt x="0"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1" name="Freeform 80"/>
              <p:cNvSpPr>
                <a:spLocks/>
              </p:cNvSpPr>
              <p:nvPr/>
            </p:nvSpPr>
            <p:spPr bwMode="auto">
              <a:xfrm>
                <a:off x="6775817" y="3766162"/>
                <a:ext cx="36513" cy="90488"/>
              </a:xfrm>
              <a:custGeom>
                <a:avLst/>
                <a:gdLst>
                  <a:gd name="T0" fmla="*/ 0 w 23"/>
                  <a:gd name="T1" fmla="*/ 0 h 57"/>
                  <a:gd name="T2" fmla="*/ 23 w 23"/>
                  <a:gd name="T3" fmla="*/ 57 h 57"/>
                  <a:gd name="T4" fmla="*/ 23 w 23"/>
                  <a:gd name="T5" fmla="*/ 57 h 57"/>
                  <a:gd name="T6" fmla="*/ 23 w 23"/>
                  <a:gd name="T7" fmla="*/ 57 h 57"/>
                  <a:gd name="T8" fmla="*/ 0 w 23"/>
                  <a:gd name="T9" fmla="*/ 0 h 57"/>
                </a:gdLst>
                <a:ahLst/>
                <a:cxnLst>
                  <a:cxn ang="0">
                    <a:pos x="T0" y="T1"/>
                  </a:cxn>
                  <a:cxn ang="0">
                    <a:pos x="T2" y="T3"/>
                  </a:cxn>
                  <a:cxn ang="0">
                    <a:pos x="T4" y="T5"/>
                  </a:cxn>
                  <a:cxn ang="0">
                    <a:pos x="T6" y="T7"/>
                  </a:cxn>
                  <a:cxn ang="0">
                    <a:pos x="T8" y="T9"/>
                  </a:cxn>
                </a:cxnLst>
                <a:rect l="0" t="0" r="r" b="b"/>
                <a:pathLst>
                  <a:path w="23" h="57">
                    <a:moveTo>
                      <a:pt x="0" y="0"/>
                    </a:moveTo>
                    <a:lnTo>
                      <a:pt x="23" y="57"/>
                    </a:lnTo>
                    <a:lnTo>
                      <a:pt x="23" y="57"/>
                    </a:lnTo>
                    <a:lnTo>
                      <a:pt x="23" y="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2" name="Freeform 81"/>
              <p:cNvSpPr>
                <a:spLocks/>
              </p:cNvSpPr>
              <p:nvPr/>
            </p:nvSpPr>
            <p:spPr bwMode="auto">
              <a:xfrm>
                <a:off x="6490067" y="3896337"/>
                <a:ext cx="101600" cy="104775"/>
              </a:xfrm>
              <a:custGeom>
                <a:avLst/>
                <a:gdLst>
                  <a:gd name="T0" fmla="*/ 125 w 137"/>
                  <a:gd name="T1" fmla="*/ 57 h 140"/>
                  <a:gd name="T2" fmla="*/ 125 w 137"/>
                  <a:gd name="T3" fmla="*/ 57 h 140"/>
                  <a:gd name="T4" fmla="*/ 125 w 137"/>
                  <a:gd name="T5" fmla="*/ 54 h 140"/>
                  <a:gd name="T6" fmla="*/ 54 w 137"/>
                  <a:gd name="T7" fmla="*/ 6 h 140"/>
                  <a:gd name="T8" fmla="*/ 6 w 137"/>
                  <a:gd name="T9" fmla="*/ 77 h 140"/>
                  <a:gd name="T10" fmla="*/ 6 w 137"/>
                  <a:gd name="T11" fmla="*/ 79 h 140"/>
                  <a:gd name="T12" fmla="*/ 6 w 137"/>
                  <a:gd name="T13" fmla="*/ 79 h 140"/>
                  <a:gd name="T14" fmla="*/ 18 w 137"/>
                  <a:gd name="T15" fmla="*/ 140 h 140"/>
                  <a:gd name="T16" fmla="*/ 137 w 137"/>
                  <a:gd name="T17" fmla="*/ 118 h 140"/>
                  <a:gd name="T18" fmla="*/ 125 w 137"/>
                  <a:gd name="T19"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0">
                    <a:moveTo>
                      <a:pt x="125" y="57"/>
                    </a:moveTo>
                    <a:cubicBezTo>
                      <a:pt x="125" y="57"/>
                      <a:pt x="125" y="57"/>
                      <a:pt x="125" y="57"/>
                    </a:cubicBezTo>
                    <a:cubicBezTo>
                      <a:pt x="125" y="56"/>
                      <a:pt x="125" y="55"/>
                      <a:pt x="125" y="54"/>
                    </a:cubicBezTo>
                    <a:cubicBezTo>
                      <a:pt x="118" y="22"/>
                      <a:pt x="87" y="0"/>
                      <a:pt x="54" y="6"/>
                    </a:cubicBezTo>
                    <a:cubicBezTo>
                      <a:pt x="21" y="12"/>
                      <a:pt x="0" y="44"/>
                      <a:pt x="6" y="77"/>
                    </a:cubicBezTo>
                    <a:cubicBezTo>
                      <a:pt x="6" y="77"/>
                      <a:pt x="6" y="78"/>
                      <a:pt x="6" y="79"/>
                    </a:cubicBezTo>
                    <a:cubicBezTo>
                      <a:pt x="6" y="79"/>
                      <a:pt x="6" y="79"/>
                      <a:pt x="6" y="79"/>
                    </a:cubicBezTo>
                    <a:cubicBezTo>
                      <a:pt x="18" y="140"/>
                      <a:pt x="18" y="140"/>
                      <a:pt x="18" y="140"/>
                    </a:cubicBezTo>
                    <a:cubicBezTo>
                      <a:pt x="137" y="118"/>
                      <a:pt x="137" y="118"/>
                      <a:pt x="137" y="118"/>
                    </a:cubicBezTo>
                    <a:lnTo>
                      <a:pt x="125" y="57"/>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3" name="Oval 82"/>
              <p:cNvSpPr>
                <a:spLocks noChangeArrowheads="1"/>
              </p:cNvSpPr>
              <p:nvPr/>
            </p:nvSpPr>
            <p:spPr bwMode="auto">
              <a:xfrm>
                <a:off x="6009055" y="4275749"/>
                <a:ext cx="350838" cy="352425"/>
              </a:xfrm>
              <a:prstGeom prst="ellipse">
                <a:avLst/>
              </a:prstGeom>
              <a:solidFill>
                <a:srgbClr val="EE28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4" name="Freeform 83"/>
              <p:cNvSpPr>
                <a:spLocks noEditPoints="1"/>
              </p:cNvSpPr>
              <p:nvPr/>
            </p:nvSpPr>
            <p:spPr bwMode="auto">
              <a:xfrm>
                <a:off x="6626592" y="4410687"/>
                <a:ext cx="0" cy="3175"/>
              </a:xfrm>
              <a:custGeom>
                <a:avLst/>
                <a:gdLst>
                  <a:gd name="T0" fmla="*/ 4 h 5"/>
                  <a:gd name="T1" fmla="*/ 5 h 5"/>
                  <a:gd name="T2" fmla="*/ 5 h 5"/>
                  <a:gd name="T3" fmla="*/ 4 h 5"/>
                  <a:gd name="T4" fmla="*/ 3 h 5"/>
                  <a:gd name="T5" fmla="*/ 4 h 5"/>
                  <a:gd name="T6" fmla="*/ 3 h 5"/>
                  <a:gd name="T7" fmla="*/ 2 h 5"/>
                  <a:gd name="T8" fmla="*/ 3 h 5"/>
                  <a:gd name="T9" fmla="*/ 2 h 5"/>
                  <a:gd name="T10" fmla="*/ 2 h 5"/>
                  <a:gd name="T11" fmla="*/ 2 h 5"/>
                  <a:gd name="T12" fmla="*/ 2 h 5"/>
                  <a:gd name="T13" fmla="*/ 1 h 5"/>
                  <a:gd name="T14" fmla="*/ 1 h 5"/>
                  <a:gd name="T15" fmla="*/ 1 h 5"/>
                  <a:gd name="T16" fmla="*/ 0 h 5"/>
                  <a:gd name="T17" fmla="*/ 0 h 5"/>
                  <a:gd name="T18" fmla="*/ 0 h 5"/>
                  <a:gd name="T19" fmla="*/ 0 h 5"/>
                  <a:gd name="T20" fmla="*/ 0 h 5"/>
                  <a:gd name="T21"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Lst>
                <a:rect l="0" t="0" r="r" b="b"/>
                <a:pathLst>
                  <a:path h="5">
                    <a:moveTo>
                      <a:pt x="0" y="4"/>
                    </a:moveTo>
                    <a:cubicBezTo>
                      <a:pt x="0" y="4"/>
                      <a:pt x="0" y="4"/>
                      <a:pt x="0" y="5"/>
                    </a:cubicBezTo>
                    <a:cubicBezTo>
                      <a:pt x="0" y="5"/>
                      <a:pt x="0" y="5"/>
                      <a:pt x="0" y="5"/>
                    </a:cubicBezTo>
                    <a:cubicBezTo>
                      <a:pt x="0" y="4"/>
                      <a:pt x="0" y="4"/>
                      <a:pt x="0" y="4"/>
                    </a:cubicBezTo>
                    <a:moveTo>
                      <a:pt x="0" y="3"/>
                    </a:moveTo>
                    <a:cubicBezTo>
                      <a:pt x="0" y="3"/>
                      <a:pt x="0" y="3"/>
                      <a:pt x="0" y="4"/>
                    </a:cubicBezTo>
                    <a:cubicBezTo>
                      <a:pt x="0" y="3"/>
                      <a:pt x="0" y="3"/>
                      <a:pt x="0" y="3"/>
                    </a:cubicBezTo>
                    <a:moveTo>
                      <a:pt x="0" y="2"/>
                    </a:moveTo>
                    <a:cubicBezTo>
                      <a:pt x="0" y="2"/>
                      <a:pt x="0" y="3"/>
                      <a:pt x="0" y="3"/>
                    </a:cubicBezTo>
                    <a:cubicBezTo>
                      <a:pt x="0" y="3"/>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5" name="Freeform 84"/>
              <p:cNvSpPr>
                <a:spLocks/>
              </p:cNvSpPr>
              <p:nvPr/>
            </p:nvSpPr>
            <p:spPr bwMode="auto">
              <a:xfrm>
                <a:off x="6013817" y="3880462"/>
                <a:ext cx="295275" cy="390525"/>
              </a:xfrm>
              <a:custGeom>
                <a:avLst/>
                <a:gdLst>
                  <a:gd name="T0" fmla="*/ 276 w 394"/>
                  <a:gd name="T1" fmla="*/ 90 h 522"/>
                  <a:gd name="T2" fmla="*/ 98 w 394"/>
                  <a:gd name="T3" fmla="*/ 30 h 522"/>
                  <a:gd name="T4" fmla="*/ 32 w 394"/>
                  <a:gd name="T5" fmla="*/ 212 h 522"/>
                  <a:gd name="T6" fmla="*/ 175 w 394"/>
                  <a:gd name="T7" fmla="*/ 522 h 522"/>
                  <a:gd name="T8" fmla="*/ 394 w 394"/>
                  <a:gd name="T9" fmla="*/ 420 h 522"/>
                  <a:gd name="T10" fmla="*/ 317 w 394"/>
                  <a:gd name="T11" fmla="*/ 259 h 522"/>
                  <a:gd name="T12" fmla="*/ 348 w 394"/>
                  <a:gd name="T13" fmla="*/ 244 h 522"/>
                  <a:gd name="T14" fmla="*/ 276 w 394"/>
                  <a:gd name="T15" fmla="*/ 89 h 522"/>
                  <a:gd name="T16" fmla="*/ 276 w 394"/>
                  <a:gd name="T17" fmla="*/ 9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522">
                    <a:moveTo>
                      <a:pt x="276" y="90"/>
                    </a:moveTo>
                    <a:cubicBezTo>
                      <a:pt x="242" y="26"/>
                      <a:pt x="164" y="0"/>
                      <a:pt x="98" y="30"/>
                    </a:cubicBezTo>
                    <a:cubicBezTo>
                      <a:pt x="30" y="62"/>
                      <a:pt x="0" y="143"/>
                      <a:pt x="32" y="212"/>
                    </a:cubicBezTo>
                    <a:cubicBezTo>
                      <a:pt x="175" y="522"/>
                      <a:pt x="175" y="522"/>
                      <a:pt x="175" y="522"/>
                    </a:cubicBezTo>
                    <a:cubicBezTo>
                      <a:pt x="394" y="420"/>
                      <a:pt x="394" y="420"/>
                      <a:pt x="394" y="420"/>
                    </a:cubicBezTo>
                    <a:cubicBezTo>
                      <a:pt x="317" y="259"/>
                      <a:pt x="317" y="259"/>
                      <a:pt x="317" y="259"/>
                    </a:cubicBezTo>
                    <a:cubicBezTo>
                      <a:pt x="348" y="244"/>
                      <a:pt x="348" y="244"/>
                      <a:pt x="348" y="244"/>
                    </a:cubicBezTo>
                    <a:cubicBezTo>
                      <a:pt x="276" y="89"/>
                      <a:pt x="276" y="89"/>
                      <a:pt x="276" y="89"/>
                    </a:cubicBezTo>
                    <a:cubicBezTo>
                      <a:pt x="276" y="90"/>
                      <a:pt x="276" y="90"/>
                      <a:pt x="276" y="9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6" name="Freeform 85"/>
              <p:cNvSpPr>
                <a:spLocks/>
              </p:cNvSpPr>
              <p:nvPr/>
            </p:nvSpPr>
            <p:spPr bwMode="auto">
              <a:xfrm>
                <a:off x="6013817" y="3880462"/>
                <a:ext cx="203200" cy="323850"/>
              </a:xfrm>
              <a:custGeom>
                <a:avLst/>
                <a:gdLst>
                  <a:gd name="T0" fmla="*/ 98 w 272"/>
                  <a:gd name="T1" fmla="*/ 29 h 432"/>
                  <a:gd name="T2" fmla="*/ 32 w 272"/>
                  <a:gd name="T3" fmla="*/ 211 h 432"/>
                  <a:gd name="T4" fmla="*/ 87 w 272"/>
                  <a:gd name="T5" fmla="*/ 331 h 432"/>
                  <a:gd name="T6" fmla="*/ 134 w 272"/>
                  <a:gd name="T7" fmla="*/ 432 h 432"/>
                  <a:gd name="T8" fmla="*/ 187 w 272"/>
                  <a:gd name="T9" fmla="*/ 386 h 432"/>
                  <a:gd name="T10" fmla="*/ 207 w 272"/>
                  <a:gd name="T11" fmla="*/ 346 h 432"/>
                  <a:gd name="T12" fmla="*/ 160 w 272"/>
                  <a:gd name="T13" fmla="*/ 245 h 432"/>
                  <a:gd name="T14" fmla="*/ 162 w 272"/>
                  <a:gd name="T15" fmla="*/ 207 h 432"/>
                  <a:gd name="T16" fmla="*/ 272 w 272"/>
                  <a:gd name="T17" fmla="*/ 82 h 432"/>
                  <a:gd name="T18" fmla="*/ 98 w 272"/>
                  <a:gd name="T19" fmla="*/ 2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432">
                    <a:moveTo>
                      <a:pt x="98" y="29"/>
                    </a:moveTo>
                    <a:cubicBezTo>
                      <a:pt x="30" y="61"/>
                      <a:pt x="0" y="142"/>
                      <a:pt x="32" y="211"/>
                    </a:cubicBezTo>
                    <a:cubicBezTo>
                      <a:pt x="87" y="331"/>
                      <a:pt x="87" y="331"/>
                      <a:pt x="87" y="331"/>
                    </a:cubicBezTo>
                    <a:cubicBezTo>
                      <a:pt x="134" y="432"/>
                      <a:pt x="134" y="432"/>
                      <a:pt x="134" y="432"/>
                    </a:cubicBezTo>
                    <a:cubicBezTo>
                      <a:pt x="134" y="432"/>
                      <a:pt x="172" y="406"/>
                      <a:pt x="187" y="386"/>
                    </a:cubicBezTo>
                    <a:cubicBezTo>
                      <a:pt x="202" y="365"/>
                      <a:pt x="207" y="346"/>
                      <a:pt x="207" y="346"/>
                    </a:cubicBezTo>
                    <a:cubicBezTo>
                      <a:pt x="160" y="245"/>
                      <a:pt x="160" y="245"/>
                      <a:pt x="160" y="245"/>
                    </a:cubicBezTo>
                    <a:cubicBezTo>
                      <a:pt x="165" y="234"/>
                      <a:pt x="162" y="207"/>
                      <a:pt x="162" y="207"/>
                    </a:cubicBezTo>
                    <a:cubicBezTo>
                      <a:pt x="234" y="174"/>
                      <a:pt x="268" y="93"/>
                      <a:pt x="272" y="82"/>
                    </a:cubicBezTo>
                    <a:cubicBezTo>
                      <a:pt x="236" y="24"/>
                      <a:pt x="162" y="0"/>
                      <a:pt x="98" y="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7" name="Freeform 86"/>
              <p:cNvSpPr>
                <a:spLocks/>
              </p:cNvSpPr>
              <p:nvPr/>
            </p:nvSpPr>
            <p:spPr bwMode="auto">
              <a:xfrm>
                <a:off x="6104305" y="4063024"/>
                <a:ext cx="65088" cy="85725"/>
              </a:xfrm>
              <a:custGeom>
                <a:avLst/>
                <a:gdLst>
                  <a:gd name="T0" fmla="*/ 40 w 87"/>
                  <a:gd name="T1" fmla="*/ 0 h 115"/>
                  <a:gd name="T2" fmla="*/ 13 w 87"/>
                  <a:gd name="T3" fmla="*/ 75 h 115"/>
                  <a:gd name="T4" fmla="*/ 87 w 87"/>
                  <a:gd name="T5" fmla="*/ 102 h 115"/>
                  <a:gd name="T6" fmla="*/ 40 w 87"/>
                  <a:gd name="T7" fmla="*/ 0 h 115"/>
                </a:gdLst>
                <a:ahLst/>
                <a:cxnLst>
                  <a:cxn ang="0">
                    <a:pos x="T0" y="T1"/>
                  </a:cxn>
                  <a:cxn ang="0">
                    <a:pos x="T2" y="T3"/>
                  </a:cxn>
                  <a:cxn ang="0">
                    <a:pos x="T4" y="T5"/>
                  </a:cxn>
                  <a:cxn ang="0">
                    <a:pos x="T6" y="T7"/>
                  </a:cxn>
                </a:cxnLst>
                <a:rect l="0" t="0" r="r" b="b"/>
                <a:pathLst>
                  <a:path w="87" h="115">
                    <a:moveTo>
                      <a:pt x="40" y="0"/>
                    </a:moveTo>
                    <a:cubicBezTo>
                      <a:pt x="12" y="13"/>
                      <a:pt x="0" y="47"/>
                      <a:pt x="13" y="75"/>
                    </a:cubicBezTo>
                    <a:cubicBezTo>
                      <a:pt x="26" y="103"/>
                      <a:pt x="59" y="115"/>
                      <a:pt x="87" y="102"/>
                    </a:cubicBezTo>
                    <a:cubicBezTo>
                      <a:pt x="40" y="0"/>
                      <a:pt x="40" y="0"/>
                      <a:pt x="40" y="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8" name="Freeform 87"/>
              <p:cNvSpPr>
                <a:spLocks/>
              </p:cNvSpPr>
              <p:nvPr/>
            </p:nvSpPr>
            <p:spPr bwMode="auto">
              <a:xfrm>
                <a:off x="6201142" y="4021749"/>
                <a:ext cx="15875" cy="14288"/>
              </a:xfrm>
              <a:custGeom>
                <a:avLst/>
                <a:gdLst>
                  <a:gd name="T0" fmla="*/ 2 w 20"/>
                  <a:gd name="T1" fmla="*/ 13 h 19"/>
                  <a:gd name="T2" fmla="*/ 7 w 20"/>
                  <a:gd name="T3" fmla="*/ 2 h 19"/>
                  <a:gd name="T4" fmla="*/ 18 w 20"/>
                  <a:gd name="T5" fmla="*/ 6 h 19"/>
                  <a:gd name="T6" fmla="*/ 14 w 20"/>
                  <a:gd name="T7" fmla="*/ 17 h 19"/>
                  <a:gd name="T8" fmla="*/ 2 w 20"/>
                  <a:gd name="T9" fmla="*/ 13 h 19"/>
                </a:gdLst>
                <a:ahLst/>
                <a:cxnLst>
                  <a:cxn ang="0">
                    <a:pos x="T0" y="T1"/>
                  </a:cxn>
                  <a:cxn ang="0">
                    <a:pos x="T2" y="T3"/>
                  </a:cxn>
                  <a:cxn ang="0">
                    <a:pos x="T4" y="T5"/>
                  </a:cxn>
                  <a:cxn ang="0">
                    <a:pos x="T6" y="T7"/>
                  </a:cxn>
                  <a:cxn ang="0">
                    <a:pos x="T8" y="T9"/>
                  </a:cxn>
                </a:cxnLst>
                <a:rect l="0" t="0" r="r" b="b"/>
                <a:pathLst>
                  <a:path w="20" h="19">
                    <a:moveTo>
                      <a:pt x="2" y="13"/>
                    </a:moveTo>
                    <a:cubicBezTo>
                      <a:pt x="0" y="9"/>
                      <a:pt x="2" y="4"/>
                      <a:pt x="7" y="2"/>
                    </a:cubicBezTo>
                    <a:cubicBezTo>
                      <a:pt x="11" y="0"/>
                      <a:pt x="16" y="2"/>
                      <a:pt x="18" y="6"/>
                    </a:cubicBezTo>
                    <a:cubicBezTo>
                      <a:pt x="20" y="10"/>
                      <a:pt x="18" y="15"/>
                      <a:pt x="14" y="17"/>
                    </a:cubicBezTo>
                    <a:cubicBezTo>
                      <a:pt x="9" y="19"/>
                      <a:pt x="4" y="18"/>
                      <a:pt x="2"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9" name="Freeform 88"/>
              <p:cNvSpPr>
                <a:spLocks/>
              </p:cNvSpPr>
              <p:nvPr/>
            </p:nvSpPr>
            <p:spPr bwMode="auto">
              <a:xfrm>
                <a:off x="6004292" y="4274162"/>
                <a:ext cx="360363" cy="474663"/>
              </a:xfrm>
              <a:custGeom>
                <a:avLst/>
                <a:gdLst>
                  <a:gd name="T0" fmla="*/ 482 w 482"/>
                  <a:gd name="T1" fmla="*/ 81 h 637"/>
                  <a:gd name="T2" fmla="*/ 406 w 482"/>
                  <a:gd name="T3" fmla="*/ 4 h 637"/>
                  <a:gd name="T4" fmla="*/ 77 w 482"/>
                  <a:gd name="T5" fmla="*/ 4 h 637"/>
                  <a:gd name="T6" fmla="*/ 0 w 482"/>
                  <a:gd name="T7" fmla="*/ 81 h 637"/>
                  <a:gd name="T8" fmla="*/ 0 w 482"/>
                  <a:gd name="T9" fmla="*/ 637 h 637"/>
                  <a:gd name="T10" fmla="*/ 6 w 482"/>
                  <a:gd name="T11" fmla="*/ 637 h 637"/>
                  <a:gd name="T12" fmla="*/ 476 w 482"/>
                  <a:gd name="T13" fmla="*/ 637 h 637"/>
                  <a:gd name="T14" fmla="*/ 482 w 482"/>
                  <a:gd name="T15" fmla="*/ 637 h 637"/>
                  <a:gd name="T16" fmla="*/ 482 w 482"/>
                  <a:gd name="T17" fmla="*/ 81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637">
                    <a:moveTo>
                      <a:pt x="482" y="81"/>
                    </a:moveTo>
                    <a:cubicBezTo>
                      <a:pt x="482" y="0"/>
                      <a:pt x="406" y="4"/>
                      <a:pt x="406" y="4"/>
                    </a:cubicBezTo>
                    <a:cubicBezTo>
                      <a:pt x="77" y="4"/>
                      <a:pt x="77" y="4"/>
                      <a:pt x="77" y="4"/>
                    </a:cubicBezTo>
                    <a:cubicBezTo>
                      <a:pt x="77" y="4"/>
                      <a:pt x="0" y="0"/>
                      <a:pt x="0" y="81"/>
                    </a:cubicBezTo>
                    <a:cubicBezTo>
                      <a:pt x="0" y="637"/>
                      <a:pt x="0" y="637"/>
                      <a:pt x="0" y="637"/>
                    </a:cubicBezTo>
                    <a:cubicBezTo>
                      <a:pt x="6" y="637"/>
                      <a:pt x="6" y="637"/>
                      <a:pt x="6" y="637"/>
                    </a:cubicBezTo>
                    <a:cubicBezTo>
                      <a:pt x="476" y="637"/>
                      <a:pt x="476" y="637"/>
                      <a:pt x="476" y="637"/>
                    </a:cubicBezTo>
                    <a:cubicBezTo>
                      <a:pt x="482" y="637"/>
                      <a:pt x="482" y="637"/>
                      <a:pt x="482" y="637"/>
                    </a:cubicBezTo>
                    <a:cubicBezTo>
                      <a:pt x="482" y="81"/>
                      <a:pt x="482" y="81"/>
                      <a:pt x="482" y="81"/>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0" name="Freeform 89"/>
              <p:cNvSpPr>
                <a:spLocks/>
              </p:cNvSpPr>
              <p:nvPr/>
            </p:nvSpPr>
            <p:spPr bwMode="auto">
              <a:xfrm>
                <a:off x="6004292" y="4474187"/>
                <a:ext cx="360363" cy="274638"/>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1" name="Freeform 90"/>
              <p:cNvSpPr>
                <a:spLocks/>
              </p:cNvSpPr>
              <p:nvPr/>
            </p:nvSpPr>
            <p:spPr bwMode="auto">
              <a:xfrm>
                <a:off x="6004292" y="4474187"/>
                <a:ext cx="360363" cy="274638"/>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2" name="Freeform 91"/>
              <p:cNvSpPr>
                <a:spLocks/>
              </p:cNvSpPr>
              <p:nvPr/>
            </p:nvSpPr>
            <p:spPr bwMode="auto">
              <a:xfrm>
                <a:off x="6004292" y="4380524"/>
                <a:ext cx="360363" cy="385763"/>
              </a:xfrm>
              <a:custGeom>
                <a:avLst/>
                <a:gdLst>
                  <a:gd name="T0" fmla="*/ 482 w 482"/>
                  <a:gd name="T1" fmla="*/ 321 h 516"/>
                  <a:gd name="T2" fmla="*/ 0 w 482"/>
                  <a:gd name="T3" fmla="*/ 226 h 516"/>
                  <a:gd name="T4" fmla="*/ 0 w 482"/>
                  <a:gd name="T5" fmla="*/ 0 h 516"/>
                  <a:gd name="T6" fmla="*/ 183 w 482"/>
                  <a:gd name="T7" fmla="*/ 6 h 516"/>
                </a:gdLst>
                <a:ahLst/>
                <a:cxnLst>
                  <a:cxn ang="0">
                    <a:pos x="T0" y="T1"/>
                  </a:cxn>
                  <a:cxn ang="0">
                    <a:pos x="T2" y="T3"/>
                  </a:cxn>
                  <a:cxn ang="0">
                    <a:pos x="T4" y="T5"/>
                  </a:cxn>
                  <a:cxn ang="0">
                    <a:pos x="T6" y="T7"/>
                  </a:cxn>
                </a:cxnLst>
                <a:rect l="0" t="0" r="r" b="b"/>
                <a:pathLst>
                  <a:path w="482" h="516">
                    <a:moveTo>
                      <a:pt x="482" y="321"/>
                    </a:moveTo>
                    <a:cubicBezTo>
                      <a:pt x="482" y="321"/>
                      <a:pt x="116" y="516"/>
                      <a:pt x="0" y="226"/>
                    </a:cubicBezTo>
                    <a:cubicBezTo>
                      <a:pt x="0" y="0"/>
                      <a:pt x="0" y="0"/>
                      <a:pt x="0" y="0"/>
                    </a:cubicBezTo>
                    <a:cubicBezTo>
                      <a:pt x="183" y="6"/>
                      <a:pt x="183" y="6"/>
                      <a:pt x="183" y="6"/>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3" name="Freeform 92"/>
              <p:cNvSpPr>
                <a:spLocks/>
              </p:cNvSpPr>
              <p:nvPr/>
            </p:nvSpPr>
            <p:spPr bwMode="auto">
              <a:xfrm>
                <a:off x="6404342" y="4655162"/>
                <a:ext cx="34925" cy="38100"/>
              </a:xfrm>
              <a:custGeom>
                <a:avLst/>
                <a:gdLst>
                  <a:gd name="T0" fmla="*/ 43 w 47"/>
                  <a:gd name="T1" fmla="*/ 21 h 51"/>
                  <a:gd name="T2" fmla="*/ 33 w 47"/>
                  <a:gd name="T3" fmla="*/ 0 h 51"/>
                  <a:gd name="T4" fmla="*/ 0 w 47"/>
                  <a:gd name="T5" fmla="*/ 15 h 51"/>
                  <a:gd name="T6" fmla="*/ 10 w 47"/>
                  <a:gd name="T7" fmla="*/ 37 h 51"/>
                  <a:gd name="T8" fmla="*/ 28 w 47"/>
                  <a:gd name="T9" fmla="*/ 51 h 51"/>
                  <a:gd name="T10" fmla="*/ 47 w 47"/>
                  <a:gd name="T11" fmla="*/ 32 h 51"/>
                  <a:gd name="T12" fmla="*/ 43 w 47"/>
                  <a:gd name="T13" fmla="*/ 21 h 51"/>
                </a:gdLst>
                <a:ahLst/>
                <a:cxnLst>
                  <a:cxn ang="0">
                    <a:pos x="T0" y="T1"/>
                  </a:cxn>
                  <a:cxn ang="0">
                    <a:pos x="T2" y="T3"/>
                  </a:cxn>
                  <a:cxn ang="0">
                    <a:pos x="T4" y="T5"/>
                  </a:cxn>
                  <a:cxn ang="0">
                    <a:pos x="T6" y="T7"/>
                  </a:cxn>
                  <a:cxn ang="0">
                    <a:pos x="T8" y="T9"/>
                  </a:cxn>
                  <a:cxn ang="0">
                    <a:pos x="T10" y="T11"/>
                  </a:cxn>
                  <a:cxn ang="0">
                    <a:pos x="T12" y="T13"/>
                  </a:cxn>
                </a:cxnLst>
                <a:rect l="0" t="0" r="r" b="b"/>
                <a:pathLst>
                  <a:path w="47" h="51">
                    <a:moveTo>
                      <a:pt x="43" y="21"/>
                    </a:moveTo>
                    <a:cubicBezTo>
                      <a:pt x="33" y="0"/>
                      <a:pt x="33" y="0"/>
                      <a:pt x="33" y="0"/>
                    </a:cubicBezTo>
                    <a:cubicBezTo>
                      <a:pt x="0" y="15"/>
                      <a:pt x="0" y="15"/>
                      <a:pt x="0" y="15"/>
                    </a:cubicBezTo>
                    <a:cubicBezTo>
                      <a:pt x="10" y="37"/>
                      <a:pt x="10" y="37"/>
                      <a:pt x="10" y="37"/>
                    </a:cubicBezTo>
                    <a:cubicBezTo>
                      <a:pt x="12" y="45"/>
                      <a:pt x="19" y="51"/>
                      <a:pt x="28" y="51"/>
                    </a:cubicBezTo>
                    <a:cubicBezTo>
                      <a:pt x="38" y="51"/>
                      <a:pt x="47" y="43"/>
                      <a:pt x="47" y="32"/>
                    </a:cubicBezTo>
                    <a:cubicBezTo>
                      <a:pt x="47" y="28"/>
                      <a:pt x="45" y="24"/>
                      <a:pt x="43" y="21"/>
                    </a:cubicBezTo>
                    <a:close/>
                  </a:path>
                </a:pathLst>
              </a:custGeom>
              <a:solidFill>
                <a:srgbClr val="F0EF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4" name="Freeform 93"/>
              <p:cNvSpPr>
                <a:spLocks/>
              </p:cNvSpPr>
              <p:nvPr/>
            </p:nvSpPr>
            <p:spPr bwMode="auto">
              <a:xfrm>
                <a:off x="6318617" y="4477362"/>
                <a:ext cx="120650" cy="200025"/>
              </a:xfrm>
              <a:custGeom>
                <a:avLst/>
                <a:gdLst>
                  <a:gd name="T0" fmla="*/ 0 w 76"/>
                  <a:gd name="T1" fmla="*/ 11 h 126"/>
                  <a:gd name="T2" fmla="*/ 53 w 76"/>
                  <a:gd name="T3" fmla="*/ 126 h 126"/>
                  <a:gd name="T4" fmla="*/ 76 w 76"/>
                  <a:gd name="T5" fmla="*/ 116 h 126"/>
                  <a:gd name="T6" fmla="*/ 23 w 76"/>
                  <a:gd name="T7" fmla="*/ 0 h 126"/>
                  <a:gd name="T8" fmla="*/ 0 w 76"/>
                  <a:gd name="T9" fmla="*/ 11 h 126"/>
                </a:gdLst>
                <a:ahLst/>
                <a:cxnLst>
                  <a:cxn ang="0">
                    <a:pos x="T0" y="T1"/>
                  </a:cxn>
                  <a:cxn ang="0">
                    <a:pos x="T2" y="T3"/>
                  </a:cxn>
                  <a:cxn ang="0">
                    <a:pos x="T4" y="T5"/>
                  </a:cxn>
                  <a:cxn ang="0">
                    <a:pos x="T6" y="T7"/>
                  </a:cxn>
                  <a:cxn ang="0">
                    <a:pos x="T8" y="T9"/>
                  </a:cxn>
                </a:cxnLst>
                <a:rect l="0" t="0" r="r" b="b"/>
                <a:pathLst>
                  <a:path w="76" h="126">
                    <a:moveTo>
                      <a:pt x="0" y="11"/>
                    </a:moveTo>
                    <a:lnTo>
                      <a:pt x="53" y="126"/>
                    </a:lnTo>
                    <a:lnTo>
                      <a:pt x="76" y="116"/>
                    </a:lnTo>
                    <a:lnTo>
                      <a:pt x="23" y="0"/>
                    </a:lnTo>
                    <a:lnTo>
                      <a:pt x="0"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5" name="Freeform 94"/>
              <p:cNvSpPr>
                <a:spLocks/>
              </p:cNvSpPr>
              <p:nvPr/>
            </p:nvSpPr>
            <p:spPr bwMode="auto">
              <a:xfrm>
                <a:off x="6332905" y="4510699"/>
                <a:ext cx="103188" cy="103188"/>
              </a:xfrm>
              <a:custGeom>
                <a:avLst/>
                <a:gdLst>
                  <a:gd name="T0" fmla="*/ 44 w 138"/>
                  <a:gd name="T1" fmla="*/ 14 h 138"/>
                  <a:gd name="T2" fmla="*/ 124 w 138"/>
                  <a:gd name="T3" fmla="*/ 44 h 138"/>
                  <a:gd name="T4" fmla="*/ 94 w 138"/>
                  <a:gd name="T5" fmla="*/ 124 h 138"/>
                  <a:gd name="T6" fmla="*/ 14 w 138"/>
                  <a:gd name="T7" fmla="*/ 94 h 138"/>
                  <a:gd name="T8" fmla="*/ 44 w 138"/>
                  <a:gd name="T9" fmla="*/ 14 h 138"/>
                </a:gdLst>
                <a:ahLst/>
                <a:cxnLst>
                  <a:cxn ang="0">
                    <a:pos x="T0" y="T1"/>
                  </a:cxn>
                  <a:cxn ang="0">
                    <a:pos x="T2" y="T3"/>
                  </a:cxn>
                  <a:cxn ang="0">
                    <a:pos x="T4" y="T5"/>
                  </a:cxn>
                  <a:cxn ang="0">
                    <a:pos x="T6" y="T7"/>
                  </a:cxn>
                  <a:cxn ang="0">
                    <a:pos x="T8" y="T9"/>
                  </a:cxn>
                </a:cxnLst>
                <a:rect l="0" t="0" r="r" b="b"/>
                <a:pathLst>
                  <a:path w="138" h="138">
                    <a:moveTo>
                      <a:pt x="44" y="14"/>
                    </a:moveTo>
                    <a:cubicBezTo>
                      <a:pt x="75" y="0"/>
                      <a:pt x="111" y="14"/>
                      <a:pt x="124" y="44"/>
                    </a:cubicBezTo>
                    <a:cubicBezTo>
                      <a:pt x="138" y="75"/>
                      <a:pt x="124" y="110"/>
                      <a:pt x="94" y="124"/>
                    </a:cubicBezTo>
                    <a:cubicBezTo>
                      <a:pt x="63" y="138"/>
                      <a:pt x="28" y="124"/>
                      <a:pt x="14" y="94"/>
                    </a:cubicBezTo>
                    <a:cubicBezTo>
                      <a:pt x="0" y="63"/>
                      <a:pt x="14" y="28"/>
                      <a:pt x="44" y="14"/>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6" name="Freeform 95"/>
              <p:cNvSpPr>
                <a:spLocks/>
              </p:cNvSpPr>
              <p:nvPr/>
            </p:nvSpPr>
            <p:spPr bwMode="auto">
              <a:xfrm>
                <a:off x="6321792" y="4521812"/>
                <a:ext cx="79375" cy="101600"/>
              </a:xfrm>
              <a:custGeom>
                <a:avLst/>
                <a:gdLst>
                  <a:gd name="T0" fmla="*/ 23 w 50"/>
                  <a:gd name="T1" fmla="*/ 64 h 64"/>
                  <a:gd name="T2" fmla="*/ 0 w 50"/>
                  <a:gd name="T3" fmla="*/ 12 h 64"/>
                  <a:gd name="T4" fmla="*/ 26 w 50"/>
                  <a:gd name="T5" fmla="*/ 0 h 64"/>
                  <a:gd name="T6" fmla="*/ 50 w 50"/>
                  <a:gd name="T7" fmla="*/ 52 h 64"/>
                  <a:gd name="T8" fmla="*/ 23 w 50"/>
                  <a:gd name="T9" fmla="*/ 64 h 64"/>
                </a:gdLst>
                <a:ahLst/>
                <a:cxnLst>
                  <a:cxn ang="0">
                    <a:pos x="T0" y="T1"/>
                  </a:cxn>
                  <a:cxn ang="0">
                    <a:pos x="T2" y="T3"/>
                  </a:cxn>
                  <a:cxn ang="0">
                    <a:pos x="T4" y="T5"/>
                  </a:cxn>
                  <a:cxn ang="0">
                    <a:pos x="T6" y="T7"/>
                  </a:cxn>
                  <a:cxn ang="0">
                    <a:pos x="T8" y="T9"/>
                  </a:cxn>
                </a:cxnLst>
                <a:rect l="0" t="0" r="r" b="b"/>
                <a:pathLst>
                  <a:path w="50" h="64">
                    <a:moveTo>
                      <a:pt x="23" y="64"/>
                    </a:moveTo>
                    <a:lnTo>
                      <a:pt x="0" y="12"/>
                    </a:lnTo>
                    <a:lnTo>
                      <a:pt x="26" y="0"/>
                    </a:lnTo>
                    <a:lnTo>
                      <a:pt x="50" y="52"/>
                    </a:lnTo>
                    <a:lnTo>
                      <a:pt x="23" y="6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7" name="Freeform 96"/>
              <p:cNvSpPr>
                <a:spLocks noEditPoints="1"/>
              </p:cNvSpPr>
              <p:nvPr/>
            </p:nvSpPr>
            <p:spPr bwMode="auto">
              <a:xfrm>
                <a:off x="6504355" y="3709012"/>
                <a:ext cx="92075" cy="95250"/>
              </a:xfrm>
              <a:custGeom>
                <a:avLst/>
                <a:gdLst>
                  <a:gd name="T0" fmla="*/ 1 w 123"/>
                  <a:gd name="T1" fmla="*/ 127 h 127"/>
                  <a:gd name="T2" fmla="*/ 2 w 123"/>
                  <a:gd name="T3" fmla="*/ 127 h 127"/>
                  <a:gd name="T4" fmla="*/ 1 w 123"/>
                  <a:gd name="T5" fmla="*/ 127 h 127"/>
                  <a:gd name="T6" fmla="*/ 1 w 123"/>
                  <a:gd name="T7" fmla="*/ 127 h 127"/>
                  <a:gd name="T8" fmla="*/ 1 w 123"/>
                  <a:gd name="T9" fmla="*/ 127 h 127"/>
                  <a:gd name="T10" fmla="*/ 1 w 123"/>
                  <a:gd name="T11" fmla="*/ 127 h 127"/>
                  <a:gd name="T12" fmla="*/ 0 w 123"/>
                  <a:gd name="T13" fmla="*/ 127 h 127"/>
                  <a:gd name="T14" fmla="*/ 0 w 123"/>
                  <a:gd name="T15" fmla="*/ 127 h 127"/>
                  <a:gd name="T16" fmla="*/ 0 w 123"/>
                  <a:gd name="T17" fmla="*/ 127 h 127"/>
                  <a:gd name="T18" fmla="*/ 123 w 123"/>
                  <a:gd name="T19" fmla="*/ 5 h 127"/>
                  <a:gd name="T20" fmla="*/ 123 w 123"/>
                  <a:gd name="T21" fmla="*/ 5 h 127"/>
                  <a:gd name="T22" fmla="*/ 123 w 123"/>
                  <a:gd name="T23" fmla="*/ 5 h 127"/>
                  <a:gd name="T24" fmla="*/ 123 w 123"/>
                  <a:gd name="T25" fmla="*/ 4 h 127"/>
                  <a:gd name="T26" fmla="*/ 123 w 123"/>
                  <a:gd name="T27" fmla="*/ 4 h 127"/>
                  <a:gd name="T28" fmla="*/ 123 w 123"/>
                  <a:gd name="T29" fmla="*/ 4 h 127"/>
                  <a:gd name="T30" fmla="*/ 123 w 123"/>
                  <a:gd name="T31" fmla="*/ 3 h 127"/>
                  <a:gd name="T32" fmla="*/ 123 w 123"/>
                  <a:gd name="T33" fmla="*/ 3 h 127"/>
                  <a:gd name="T34" fmla="*/ 123 w 123"/>
                  <a:gd name="T35" fmla="*/ 3 h 127"/>
                  <a:gd name="T36" fmla="*/ 123 w 123"/>
                  <a:gd name="T37" fmla="*/ 2 h 127"/>
                  <a:gd name="T38" fmla="*/ 123 w 123"/>
                  <a:gd name="T39" fmla="*/ 3 h 127"/>
                  <a:gd name="T40" fmla="*/ 123 w 123"/>
                  <a:gd name="T41" fmla="*/ 2 h 127"/>
                  <a:gd name="T42" fmla="*/ 123 w 123"/>
                  <a:gd name="T43" fmla="*/ 2 h 127"/>
                  <a:gd name="T44" fmla="*/ 123 w 123"/>
                  <a:gd name="T45" fmla="*/ 2 h 127"/>
                  <a:gd name="T46" fmla="*/ 123 w 123"/>
                  <a:gd name="T47" fmla="*/ 2 h 127"/>
                  <a:gd name="T48" fmla="*/ 123 w 123"/>
                  <a:gd name="T49" fmla="*/ 1 h 127"/>
                  <a:gd name="T50" fmla="*/ 123 w 123"/>
                  <a:gd name="T51" fmla="*/ 1 h 127"/>
                  <a:gd name="T52" fmla="*/ 123 w 123"/>
                  <a:gd name="T53" fmla="*/ 1 h 127"/>
                  <a:gd name="T54" fmla="*/ 123 w 123"/>
                  <a:gd name="T55" fmla="*/ 0 h 127"/>
                  <a:gd name="T56" fmla="*/ 123 w 123"/>
                  <a:gd name="T57" fmla="*/ 0 h 127"/>
                  <a:gd name="T58" fmla="*/ 123 w 123"/>
                  <a:gd name="T5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7">
                    <a:moveTo>
                      <a:pt x="1" y="127"/>
                    </a:moveTo>
                    <a:cubicBezTo>
                      <a:pt x="1" y="127"/>
                      <a:pt x="2" y="127"/>
                      <a:pt x="2" y="127"/>
                    </a:cubicBezTo>
                    <a:cubicBezTo>
                      <a:pt x="2" y="127"/>
                      <a:pt x="1" y="127"/>
                      <a:pt x="1" y="127"/>
                    </a:cubicBezTo>
                    <a:moveTo>
                      <a:pt x="1" y="127"/>
                    </a:moveTo>
                    <a:cubicBezTo>
                      <a:pt x="1" y="127"/>
                      <a:pt x="1" y="127"/>
                      <a:pt x="1" y="127"/>
                    </a:cubicBezTo>
                    <a:cubicBezTo>
                      <a:pt x="1" y="127"/>
                      <a:pt x="1" y="127"/>
                      <a:pt x="1" y="127"/>
                    </a:cubicBezTo>
                    <a:moveTo>
                      <a:pt x="0" y="127"/>
                    </a:moveTo>
                    <a:cubicBezTo>
                      <a:pt x="0" y="127"/>
                      <a:pt x="0" y="127"/>
                      <a:pt x="0" y="127"/>
                    </a:cubicBezTo>
                    <a:cubicBezTo>
                      <a:pt x="0" y="127"/>
                      <a:pt x="0" y="127"/>
                      <a:pt x="0" y="127"/>
                    </a:cubicBezTo>
                    <a:moveTo>
                      <a:pt x="123" y="5"/>
                    </a:moveTo>
                    <a:cubicBezTo>
                      <a:pt x="123" y="5"/>
                      <a:pt x="123" y="5"/>
                      <a:pt x="123" y="5"/>
                    </a:cubicBezTo>
                    <a:cubicBezTo>
                      <a:pt x="123" y="5"/>
                      <a:pt x="123" y="5"/>
                      <a:pt x="123" y="5"/>
                    </a:cubicBezTo>
                    <a:moveTo>
                      <a:pt x="123" y="4"/>
                    </a:moveTo>
                    <a:cubicBezTo>
                      <a:pt x="123" y="4"/>
                      <a:pt x="123" y="4"/>
                      <a:pt x="123" y="4"/>
                    </a:cubicBezTo>
                    <a:cubicBezTo>
                      <a:pt x="123" y="4"/>
                      <a:pt x="123" y="4"/>
                      <a:pt x="123" y="4"/>
                    </a:cubicBezTo>
                    <a:moveTo>
                      <a:pt x="123" y="3"/>
                    </a:moveTo>
                    <a:cubicBezTo>
                      <a:pt x="123" y="3"/>
                      <a:pt x="123" y="3"/>
                      <a:pt x="123" y="3"/>
                    </a:cubicBezTo>
                    <a:cubicBezTo>
                      <a:pt x="123" y="3"/>
                      <a:pt x="123" y="3"/>
                      <a:pt x="123" y="3"/>
                    </a:cubicBezTo>
                    <a:moveTo>
                      <a:pt x="123" y="2"/>
                    </a:moveTo>
                    <a:cubicBezTo>
                      <a:pt x="123" y="2"/>
                      <a:pt x="123" y="2"/>
                      <a:pt x="123" y="3"/>
                    </a:cubicBezTo>
                    <a:cubicBezTo>
                      <a:pt x="123" y="2"/>
                      <a:pt x="123" y="2"/>
                      <a:pt x="123" y="2"/>
                    </a:cubicBezTo>
                    <a:moveTo>
                      <a:pt x="123" y="2"/>
                    </a:moveTo>
                    <a:cubicBezTo>
                      <a:pt x="123" y="2"/>
                      <a:pt x="123" y="2"/>
                      <a:pt x="123" y="2"/>
                    </a:cubicBezTo>
                    <a:cubicBezTo>
                      <a:pt x="123" y="2"/>
                      <a:pt x="123" y="2"/>
                      <a:pt x="123" y="2"/>
                    </a:cubicBezTo>
                    <a:moveTo>
                      <a:pt x="123" y="1"/>
                    </a:moveTo>
                    <a:cubicBezTo>
                      <a:pt x="123" y="1"/>
                      <a:pt x="123" y="1"/>
                      <a:pt x="123" y="1"/>
                    </a:cubicBezTo>
                    <a:cubicBezTo>
                      <a:pt x="123" y="1"/>
                      <a:pt x="123" y="1"/>
                      <a:pt x="123" y="1"/>
                    </a:cubicBezTo>
                    <a:moveTo>
                      <a:pt x="123" y="0"/>
                    </a:moveTo>
                    <a:cubicBezTo>
                      <a:pt x="123" y="0"/>
                      <a:pt x="123" y="0"/>
                      <a:pt x="123" y="0"/>
                    </a:cubicBezTo>
                    <a:cubicBezTo>
                      <a:pt x="123" y="0"/>
                      <a:pt x="123" y="0"/>
                      <a:pt x="123"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8" name="Rectangle 97"/>
              <p:cNvSpPr>
                <a:spLocks noChangeArrowheads="1"/>
              </p:cNvSpPr>
              <p:nvPr/>
            </p:nvSpPr>
            <p:spPr bwMode="auto">
              <a:xfrm>
                <a:off x="6309092" y="4194787"/>
                <a:ext cx="1588" cy="158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9" name="Freeform 98"/>
              <p:cNvSpPr>
                <a:spLocks/>
              </p:cNvSpPr>
              <p:nvPr/>
            </p:nvSpPr>
            <p:spPr bwMode="auto">
              <a:xfrm>
                <a:off x="6309092" y="419478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0" name="Freeform 99"/>
              <p:cNvSpPr>
                <a:spLocks/>
              </p:cNvSpPr>
              <p:nvPr/>
            </p:nvSpPr>
            <p:spPr bwMode="auto">
              <a:xfrm>
                <a:off x="6113830" y="4109062"/>
                <a:ext cx="195263" cy="160338"/>
              </a:xfrm>
              <a:custGeom>
                <a:avLst/>
                <a:gdLst>
                  <a:gd name="T0" fmla="*/ 55 w 260"/>
                  <a:gd name="T1" fmla="*/ 0 h 215"/>
                  <a:gd name="T2" fmla="*/ 74 w 260"/>
                  <a:gd name="T3" fmla="*/ 41 h 215"/>
                  <a:gd name="T4" fmla="*/ 73 w 260"/>
                  <a:gd name="T5" fmla="*/ 41 h 215"/>
                  <a:gd name="T6" fmla="*/ 53 w 260"/>
                  <a:gd name="T7" fmla="*/ 81 h 215"/>
                  <a:gd name="T8" fmla="*/ 0 w 260"/>
                  <a:gd name="T9" fmla="*/ 127 h 215"/>
                  <a:gd name="T10" fmla="*/ 41 w 260"/>
                  <a:gd name="T11" fmla="*/ 215 h 215"/>
                  <a:gd name="T12" fmla="*/ 260 w 260"/>
                  <a:gd name="T13" fmla="*/ 114 h 215"/>
                  <a:gd name="T14" fmla="*/ 260 w 260"/>
                  <a:gd name="T15" fmla="*/ 114 h 215"/>
                  <a:gd name="T16" fmla="*/ 55 w 260"/>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15">
                    <a:moveTo>
                      <a:pt x="55" y="0"/>
                    </a:moveTo>
                    <a:cubicBezTo>
                      <a:pt x="74" y="41"/>
                      <a:pt x="74" y="41"/>
                      <a:pt x="74" y="41"/>
                    </a:cubicBezTo>
                    <a:cubicBezTo>
                      <a:pt x="73" y="41"/>
                      <a:pt x="73" y="41"/>
                      <a:pt x="73" y="41"/>
                    </a:cubicBezTo>
                    <a:cubicBezTo>
                      <a:pt x="72" y="45"/>
                      <a:pt x="66" y="62"/>
                      <a:pt x="53" y="81"/>
                    </a:cubicBezTo>
                    <a:cubicBezTo>
                      <a:pt x="39" y="101"/>
                      <a:pt x="2" y="126"/>
                      <a:pt x="0" y="127"/>
                    </a:cubicBezTo>
                    <a:cubicBezTo>
                      <a:pt x="41" y="215"/>
                      <a:pt x="41" y="215"/>
                      <a:pt x="41" y="215"/>
                    </a:cubicBezTo>
                    <a:cubicBezTo>
                      <a:pt x="260" y="114"/>
                      <a:pt x="260" y="114"/>
                      <a:pt x="260" y="114"/>
                    </a:cubicBezTo>
                    <a:cubicBezTo>
                      <a:pt x="260" y="114"/>
                      <a:pt x="260" y="114"/>
                      <a:pt x="260" y="114"/>
                    </a:cubicBezTo>
                    <a:cubicBezTo>
                      <a:pt x="55" y="0"/>
                      <a:pt x="55" y="0"/>
                      <a:pt x="55"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1" name="Freeform 100"/>
              <p:cNvSpPr>
                <a:spLocks/>
              </p:cNvSpPr>
              <p:nvPr/>
            </p:nvSpPr>
            <p:spPr bwMode="auto">
              <a:xfrm>
                <a:off x="6040805" y="4045562"/>
                <a:ext cx="128588" cy="158750"/>
              </a:xfrm>
              <a:custGeom>
                <a:avLst/>
                <a:gdLst>
                  <a:gd name="T0" fmla="*/ 0 w 171"/>
                  <a:gd name="T1" fmla="*/ 0 h 213"/>
                  <a:gd name="T2" fmla="*/ 98 w 171"/>
                  <a:gd name="T3" fmla="*/ 213 h 213"/>
                  <a:gd name="T4" fmla="*/ 151 w 171"/>
                  <a:gd name="T5" fmla="*/ 167 h 213"/>
                  <a:gd name="T6" fmla="*/ 171 w 171"/>
                  <a:gd name="T7" fmla="*/ 127 h 213"/>
                  <a:gd name="T8" fmla="*/ 148 w 171"/>
                  <a:gd name="T9" fmla="*/ 132 h 213"/>
                  <a:gd name="T10" fmla="*/ 98 w 171"/>
                  <a:gd name="T11" fmla="*/ 100 h 213"/>
                  <a:gd name="T12" fmla="*/ 97 w 171"/>
                  <a:gd name="T13" fmla="*/ 55 h 213"/>
                  <a:gd name="T14" fmla="*/ 0 w 171"/>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13">
                    <a:moveTo>
                      <a:pt x="0" y="0"/>
                    </a:moveTo>
                    <a:cubicBezTo>
                      <a:pt x="98" y="213"/>
                      <a:pt x="98" y="213"/>
                      <a:pt x="98" y="213"/>
                    </a:cubicBezTo>
                    <a:cubicBezTo>
                      <a:pt x="100" y="212"/>
                      <a:pt x="137" y="187"/>
                      <a:pt x="151" y="167"/>
                    </a:cubicBezTo>
                    <a:cubicBezTo>
                      <a:pt x="164" y="148"/>
                      <a:pt x="170" y="131"/>
                      <a:pt x="171" y="127"/>
                    </a:cubicBezTo>
                    <a:cubicBezTo>
                      <a:pt x="163" y="131"/>
                      <a:pt x="156" y="132"/>
                      <a:pt x="148" y="132"/>
                    </a:cubicBezTo>
                    <a:cubicBezTo>
                      <a:pt x="127" y="132"/>
                      <a:pt x="107" y="120"/>
                      <a:pt x="98" y="100"/>
                    </a:cubicBezTo>
                    <a:cubicBezTo>
                      <a:pt x="91" y="85"/>
                      <a:pt x="91" y="68"/>
                      <a:pt x="97" y="55"/>
                    </a:cubicBezTo>
                    <a:cubicBezTo>
                      <a:pt x="0" y="0"/>
                      <a:pt x="0" y="0"/>
                      <a:pt x="0" y="0"/>
                    </a:cubicBezTo>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2" name="Freeform 101"/>
              <p:cNvSpPr>
                <a:spLocks/>
              </p:cNvSpPr>
              <p:nvPr/>
            </p:nvSpPr>
            <p:spPr bwMode="auto">
              <a:xfrm>
                <a:off x="6109067" y="4085249"/>
                <a:ext cx="60325" cy="58738"/>
              </a:xfrm>
              <a:custGeom>
                <a:avLst/>
                <a:gdLst>
                  <a:gd name="T0" fmla="*/ 6 w 81"/>
                  <a:gd name="T1" fmla="*/ 0 h 77"/>
                  <a:gd name="T2" fmla="*/ 7 w 81"/>
                  <a:gd name="T3" fmla="*/ 45 h 77"/>
                  <a:gd name="T4" fmla="*/ 57 w 81"/>
                  <a:gd name="T5" fmla="*/ 77 h 77"/>
                  <a:gd name="T6" fmla="*/ 80 w 81"/>
                  <a:gd name="T7" fmla="*/ 72 h 77"/>
                  <a:gd name="T8" fmla="*/ 81 w 81"/>
                  <a:gd name="T9" fmla="*/ 72 h 77"/>
                  <a:gd name="T10" fmla="*/ 62 w 81"/>
                  <a:gd name="T11" fmla="*/ 31 h 77"/>
                  <a:gd name="T12" fmla="*/ 61 w 81"/>
                  <a:gd name="T13" fmla="*/ 30 h 77"/>
                  <a:gd name="T14" fmla="*/ 69 w 81"/>
                  <a:gd name="T15" fmla="*/ 47 h 77"/>
                  <a:gd name="T16" fmla="*/ 57 w 81"/>
                  <a:gd name="T17" fmla="*/ 49 h 77"/>
                  <a:gd name="T18" fmla="*/ 32 w 81"/>
                  <a:gd name="T19" fmla="*/ 33 h 77"/>
                  <a:gd name="T20" fmla="*/ 30 w 81"/>
                  <a:gd name="T21" fmla="*/ 13 h 77"/>
                  <a:gd name="T22" fmla="*/ 6 w 81"/>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7">
                    <a:moveTo>
                      <a:pt x="6" y="0"/>
                    </a:moveTo>
                    <a:cubicBezTo>
                      <a:pt x="0" y="13"/>
                      <a:pt x="0" y="30"/>
                      <a:pt x="7" y="45"/>
                    </a:cubicBezTo>
                    <a:cubicBezTo>
                      <a:pt x="16" y="65"/>
                      <a:pt x="36" y="77"/>
                      <a:pt x="57" y="77"/>
                    </a:cubicBezTo>
                    <a:cubicBezTo>
                      <a:pt x="65" y="77"/>
                      <a:pt x="72" y="76"/>
                      <a:pt x="80" y="72"/>
                    </a:cubicBezTo>
                    <a:cubicBezTo>
                      <a:pt x="80" y="72"/>
                      <a:pt x="80" y="72"/>
                      <a:pt x="81" y="72"/>
                    </a:cubicBezTo>
                    <a:cubicBezTo>
                      <a:pt x="62" y="31"/>
                      <a:pt x="62" y="31"/>
                      <a:pt x="62" y="31"/>
                    </a:cubicBezTo>
                    <a:cubicBezTo>
                      <a:pt x="61" y="30"/>
                      <a:pt x="61" y="30"/>
                      <a:pt x="61" y="30"/>
                    </a:cubicBezTo>
                    <a:cubicBezTo>
                      <a:pt x="69" y="47"/>
                      <a:pt x="69" y="47"/>
                      <a:pt x="69" y="47"/>
                    </a:cubicBezTo>
                    <a:cubicBezTo>
                      <a:pt x="65" y="48"/>
                      <a:pt x="61" y="49"/>
                      <a:pt x="57" y="49"/>
                    </a:cubicBezTo>
                    <a:cubicBezTo>
                      <a:pt x="47" y="49"/>
                      <a:pt x="36" y="43"/>
                      <a:pt x="32" y="33"/>
                    </a:cubicBezTo>
                    <a:cubicBezTo>
                      <a:pt x="29" y="26"/>
                      <a:pt x="28" y="19"/>
                      <a:pt x="30" y="13"/>
                    </a:cubicBezTo>
                    <a:cubicBezTo>
                      <a:pt x="6" y="0"/>
                      <a:pt x="6" y="0"/>
                      <a:pt x="6"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3" name="Freeform 102"/>
              <p:cNvSpPr>
                <a:spLocks/>
              </p:cNvSpPr>
              <p:nvPr/>
            </p:nvSpPr>
            <p:spPr bwMode="auto">
              <a:xfrm>
                <a:off x="6131292" y="4083662"/>
                <a:ext cx="23813" cy="25400"/>
              </a:xfrm>
              <a:custGeom>
                <a:avLst/>
                <a:gdLst>
                  <a:gd name="T0" fmla="*/ 15 w 31"/>
                  <a:gd name="T1" fmla="*/ 0 h 34"/>
                  <a:gd name="T2" fmla="*/ 0 w 31"/>
                  <a:gd name="T3" fmla="*/ 17 h 34"/>
                  <a:gd name="T4" fmla="*/ 31 w 31"/>
                  <a:gd name="T5" fmla="*/ 34 h 34"/>
                  <a:gd name="T6" fmla="*/ 15 w 31"/>
                  <a:gd name="T7" fmla="*/ 0 h 34"/>
                </a:gdLst>
                <a:ahLst/>
                <a:cxnLst>
                  <a:cxn ang="0">
                    <a:pos x="T0" y="T1"/>
                  </a:cxn>
                  <a:cxn ang="0">
                    <a:pos x="T2" y="T3"/>
                  </a:cxn>
                  <a:cxn ang="0">
                    <a:pos x="T4" y="T5"/>
                  </a:cxn>
                  <a:cxn ang="0">
                    <a:pos x="T6" y="T7"/>
                  </a:cxn>
                </a:cxnLst>
                <a:rect l="0" t="0" r="r" b="b"/>
                <a:pathLst>
                  <a:path w="31" h="34">
                    <a:moveTo>
                      <a:pt x="15" y="0"/>
                    </a:moveTo>
                    <a:cubicBezTo>
                      <a:pt x="8" y="3"/>
                      <a:pt x="3" y="10"/>
                      <a:pt x="0" y="17"/>
                    </a:cubicBezTo>
                    <a:cubicBezTo>
                      <a:pt x="31" y="34"/>
                      <a:pt x="31" y="34"/>
                      <a:pt x="31" y="34"/>
                    </a:cubicBezTo>
                    <a:cubicBezTo>
                      <a:pt x="15" y="0"/>
                      <a:pt x="15" y="0"/>
                      <a:pt x="15"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4" name="Freeform 103"/>
              <p:cNvSpPr>
                <a:spLocks/>
              </p:cNvSpPr>
              <p:nvPr/>
            </p:nvSpPr>
            <p:spPr bwMode="auto">
              <a:xfrm>
                <a:off x="6129705" y="4096362"/>
                <a:ext cx="30163" cy="25400"/>
              </a:xfrm>
              <a:custGeom>
                <a:avLst/>
                <a:gdLst>
                  <a:gd name="T0" fmla="*/ 2 w 41"/>
                  <a:gd name="T1" fmla="*/ 0 h 36"/>
                  <a:gd name="T2" fmla="*/ 4 w 41"/>
                  <a:gd name="T3" fmla="*/ 20 h 36"/>
                  <a:gd name="T4" fmla="*/ 29 w 41"/>
                  <a:gd name="T5" fmla="*/ 36 h 36"/>
                  <a:gd name="T6" fmla="*/ 41 w 41"/>
                  <a:gd name="T7" fmla="*/ 34 h 36"/>
                  <a:gd name="T8" fmla="*/ 33 w 41"/>
                  <a:gd name="T9" fmla="*/ 17 h 36"/>
                  <a:gd name="T10" fmla="*/ 2 w 41"/>
                  <a:gd name="T11" fmla="*/ 0 h 36"/>
                </a:gdLst>
                <a:ahLst/>
                <a:cxnLst>
                  <a:cxn ang="0">
                    <a:pos x="T0" y="T1"/>
                  </a:cxn>
                  <a:cxn ang="0">
                    <a:pos x="T2" y="T3"/>
                  </a:cxn>
                  <a:cxn ang="0">
                    <a:pos x="T4" y="T5"/>
                  </a:cxn>
                  <a:cxn ang="0">
                    <a:pos x="T6" y="T7"/>
                  </a:cxn>
                  <a:cxn ang="0">
                    <a:pos x="T8" y="T9"/>
                  </a:cxn>
                  <a:cxn ang="0">
                    <a:pos x="T10" y="T11"/>
                  </a:cxn>
                </a:cxnLst>
                <a:rect l="0" t="0" r="r" b="b"/>
                <a:pathLst>
                  <a:path w="41" h="36">
                    <a:moveTo>
                      <a:pt x="2" y="0"/>
                    </a:moveTo>
                    <a:cubicBezTo>
                      <a:pt x="0" y="6"/>
                      <a:pt x="1" y="13"/>
                      <a:pt x="4" y="20"/>
                    </a:cubicBezTo>
                    <a:cubicBezTo>
                      <a:pt x="8" y="30"/>
                      <a:pt x="19" y="36"/>
                      <a:pt x="29" y="36"/>
                    </a:cubicBezTo>
                    <a:cubicBezTo>
                      <a:pt x="33" y="36"/>
                      <a:pt x="37" y="35"/>
                      <a:pt x="41" y="34"/>
                    </a:cubicBezTo>
                    <a:cubicBezTo>
                      <a:pt x="33" y="17"/>
                      <a:pt x="33" y="17"/>
                      <a:pt x="33" y="17"/>
                    </a:cubicBezTo>
                    <a:cubicBezTo>
                      <a:pt x="2" y="0"/>
                      <a:pt x="2" y="0"/>
                      <a:pt x="2" y="0"/>
                    </a:cubicBezTo>
                  </a:path>
                </a:pathLst>
              </a:custGeom>
              <a:solidFill>
                <a:srgbClr val="CBA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9" name="Group 708"/>
          <p:cNvGrpSpPr/>
          <p:nvPr/>
        </p:nvGrpSpPr>
        <p:grpSpPr>
          <a:xfrm>
            <a:off x="4660096" y="4121723"/>
            <a:ext cx="2424932" cy="1846245"/>
            <a:chOff x="4660096" y="4121723"/>
            <a:chExt cx="2424932" cy="1846245"/>
          </a:xfrm>
        </p:grpSpPr>
        <p:sp>
          <p:nvSpPr>
            <p:cNvPr id="187" name="TextBox 186"/>
            <p:cNvSpPr txBox="1"/>
            <p:nvPr/>
          </p:nvSpPr>
          <p:spPr>
            <a:xfrm>
              <a:off x="4660096" y="5044638"/>
              <a:ext cx="2424932" cy="923330"/>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mj-lt"/>
                </a:rPr>
                <a:t>Fine-tune query performance</a:t>
              </a:r>
            </a:p>
          </p:txBody>
        </p:sp>
        <p:grpSp>
          <p:nvGrpSpPr>
            <p:cNvPr id="106" name="Group 105"/>
            <p:cNvGrpSpPr/>
            <p:nvPr/>
          </p:nvGrpSpPr>
          <p:grpSpPr>
            <a:xfrm>
              <a:off x="5287598" y="4121723"/>
              <a:ext cx="1287463" cy="889001"/>
              <a:chOff x="2662238" y="3486150"/>
              <a:chExt cx="1287463" cy="889001"/>
            </a:xfrm>
          </p:grpSpPr>
          <p:sp>
            <p:nvSpPr>
              <p:cNvPr id="107" name="Freeform 111"/>
              <p:cNvSpPr>
                <a:spLocks/>
              </p:cNvSpPr>
              <p:nvPr/>
            </p:nvSpPr>
            <p:spPr bwMode="auto">
              <a:xfrm>
                <a:off x="2662238" y="3722688"/>
                <a:ext cx="82550" cy="87313"/>
              </a:xfrm>
              <a:custGeom>
                <a:avLst/>
                <a:gdLst>
                  <a:gd name="T0" fmla="*/ 0 w 52"/>
                  <a:gd name="T1" fmla="*/ 5 h 55"/>
                  <a:gd name="T2" fmla="*/ 46 w 52"/>
                  <a:gd name="T3" fmla="*/ 55 h 55"/>
                  <a:gd name="T4" fmla="*/ 52 w 52"/>
                  <a:gd name="T5" fmla="*/ 50 h 55"/>
                  <a:gd name="T6" fmla="*/ 7 w 52"/>
                  <a:gd name="T7" fmla="*/ 0 h 55"/>
                  <a:gd name="T8" fmla="*/ 0 w 52"/>
                  <a:gd name="T9" fmla="*/ 5 h 55"/>
                </a:gdLst>
                <a:ahLst/>
                <a:cxnLst>
                  <a:cxn ang="0">
                    <a:pos x="T0" y="T1"/>
                  </a:cxn>
                  <a:cxn ang="0">
                    <a:pos x="T2" y="T3"/>
                  </a:cxn>
                  <a:cxn ang="0">
                    <a:pos x="T4" y="T5"/>
                  </a:cxn>
                  <a:cxn ang="0">
                    <a:pos x="T6" y="T7"/>
                  </a:cxn>
                  <a:cxn ang="0">
                    <a:pos x="T8" y="T9"/>
                  </a:cxn>
                </a:cxnLst>
                <a:rect l="0" t="0" r="r" b="b"/>
                <a:pathLst>
                  <a:path w="52" h="55">
                    <a:moveTo>
                      <a:pt x="0" y="5"/>
                    </a:moveTo>
                    <a:lnTo>
                      <a:pt x="46" y="55"/>
                    </a:lnTo>
                    <a:lnTo>
                      <a:pt x="52" y="50"/>
                    </a:lnTo>
                    <a:lnTo>
                      <a:pt x="7" y="0"/>
                    </a:lnTo>
                    <a:lnTo>
                      <a:pt x="0"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8" name="Freeform 112"/>
              <p:cNvSpPr>
                <a:spLocks/>
              </p:cNvSpPr>
              <p:nvPr/>
            </p:nvSpPr>
            <p:spPr bwMode="auto">
              <a:xfrm>
                <a:off x="2701925" y="3697288"/>
                <a:ext cx="60325" cy="68263"/>
              </a:xfrm>
              <a:custGeom>
                <a:avLst/>
                <a:gdLst>
                  <a:gd name="T0" fmla="*/ 0 w 38"/>
                  <a:gd name="T1" fmla="*/ 7 h 43"/>
                  <a:gd name="T2" fmla="*/ 29 w 38"/>
                  <a:gd name="T3" fmla="*/ 43 h 43"/>
                  <a:gd name="T4" fmla="*/ 38 w 38"/>
                  <a:gd name="T5" fmla="*/ 36 h 43"/>
                  <a:gd name="T6" fmla="*/ 7 w 38"/>
                  <a:gd name="T7" fmla="*/ 0 h 43"/>
                  <a:gd name="T8" fmla="*/ 0 w 38"/>
                  <a:gd name="T9" fmla="*/ 7 h 43"/>
                </a:gdLst>
                <a:ahLst/>
                <a:cxnLst>
                  <a:cxn ang="0">
                    <a:pos x="T0" y="T1"/>
                  </a:cxn>
                  <a:cxn ang="0">
                    <a:pos x="T2" y="T3"/>
                  </a:cxn>
                  <a:cxn ang="0">
                    <a:pos x="T4" y="T5"/>
                  </a:cxn>
                  <a:cxn ang="0">
                    <a:pos x="T6" y="T7"/>
                  </a:cxn>
                  <a:cxn ang="0">
                    <a:pos x="T8" y="T9"/>
                  </a:cxn>
                </a:cxnLst>
                <a:rect l="0" t="0" r="r" b="b"/>
                <a:pathLst>
                  <a:path w="38" h="43">
                    <a:moveTo>
                      <a:pt x="0" y="7"/>
                    </a:moveTo>
                    <a:lnTo>
                      <a:pt x="29" y="43"/>
                    </a:lnTo>
                    <a:lnTo>
                      <a:pt x="38" y="36"/>
                    </a:lnTo>
                    <a:lnTo>
                      <a:pt x="7" y="0"/>
                    </a:lnTo>
                    <a:lnTo>
                      <a:pt x="0"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9" name="Freeform 113"/>
              <p:cNvSpPr>
                <a:spLocks/>
              </p:cNvSpPr>
              <p:nvPr/>
            </p:nvSpPr>
            <p:spPr bwMode="auto">
              <a:xfrm>
                <a:off x="2736850" y="3670300"/>
                <a:ext cx="58738" cy="69850"/>
              </a:xfrm>
              <a:custGeom>
                <a:avLst/>
                <a:gdLst>
                  <a:gd name="T0" fmla="*/ 0 w 37"/>
                  <a:gd name="T1" fmla="*/ 6 h 44"/>
                  <a:gd name="T2" fmla="*/ 28 w 37"/>
                  <a:gd name="T3" fmla="*/ 44 h 44"/>
                  <a:gd name="T4" fmla="*/ 37 w 37"/>
                  <a:gd name="T5" fmla="*/ 38 h 44"/>
                  <a:gd name="T6" fmla="*/ 9 w 37"/>
                  <a:gd name="T7" fmla="*/ 0 h 44"/>
                  <a:gd name="T8" fmla="*/ 0 w 37"/>
                  <a:gd name="T9" fmla="*/ 6 h 44"/>
                </a:gdLst>
                <a:ahLst/>
                <a:cxnLst>
                  <a:cxn ang="0">
                    <a:pos x="T0" y="T1"/>
                  </a:cxn>
                  <a:cxn ang="0">
                    <a:pos x="T2" y="T3"/>
                  </a:cxn>
                  <a:cxn ang="0">
                    <a:pos x="T4" y="T5"/>
                  </a:cxn>
                  <a:cxn ang="0">
                    <a:pos x="T6" y="T7"/>
                  </a:cxn>
                  <a:cxn ang="0">
                    <a:pos x="T8" y="T9"/>
                  </a:cxn>
                </a:cxnLst>
                <a:rect l="0" t="0" r="r" b="b"/>
                <a:pathLst>
                  <a:path w="37" h="44">
                    <a:moveTo>
                      <a:pt x="0" y="6"/>
                    </a:moveTo>
                    <a:lnTo>
                      <a:pt x="28" y="44"/>
                    </a:lnTo>
                    <a:lnTo>
                      <a:pt x="37" y="38"/>
                    </a:lnTo>
                    <a:lnTo>
                      <a:pt x="9" y="0"/>
                    </a:lnTo>
                    <a:lnTo>
                      <a:pt x="0" y="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0" name="Freeform 114"/>
              <p:cNvSpPr>
                <a:spLocks/>
              </p:cNvSpPr>
              <p:nvPr/>
            </p:nvSpPr>
            <p:spPr bwMode="auto">
              <a:xfrm>
                <a:off x="2774950" y="3644900"/>
                <a:ext cx="55563" cy="69850"/>
              </a:xfrm>
              <a:custGeom>
                <a:avLst/>
                <a:gdLst>
                  <a:gd name="T0" fmla="*/ 0 w 35"/>
                  <a:gd name="T1" fmla="*/ 5 h 44"/>
                  <a:gd name="T2" fmla="*/ 27 w 35"/>
                  <a:gd name="T3" fmla="*/ 44 h 44"/>
                  <a:gd name="T4" fmla="*/ 35 w 35"/>
                  <a:gd name="T5" fmla="*/ 39 h 44"/>
                  <a:gd name="T6" fmla="*/ 9 w 35"/>
                  <a:gd name="T7" fmla="*/ 0 h 44"/>
                  <a:gd name="T8" fmla="*/ 0 w 35"/>
                  <a:gd name="T9" fmla="*/ 5 h 44"/>
                </a:gdLst>
                <a:ahLst/>
                <a:cxnLst>
                  <a:cxn ang="0">
                    <a:pos x="T0" y="T1"/>
                  </a:cxn>
                  <a:cxn ang="0">
                    <a:pos x="T2" y="T3"/>
                  </a:cxn>
                  <a:cxn ang="0">
                    <a:pos x="T4" y="T5"/>
                  </a:cxn>
                  <a:cxn ang="0">
                    <a:pos x="T6" y="T7"/>
                  </a:cxn>
                  <a:cxn ang="0">
                    <a:pos x="T8" y="T9"/>
                  </a:cxn>
                </a:cxnLst>
                <a:rect l="0" t="0" r="r" b="b"/>
                <a:pathLst>
                  <a:path w="35" h="44">
                    <a:moveTo>
                      <a:pt x="0" y="5"/>
                    </a:moveTo>
                    <a:lnTo>
                      <a:pt x="27" y="44"/>
                    </a:lnTo>
                    <a:lnTo>
                      <a:pt x="35" y="39"/>
                    </a:lnTo>
                    <a:lnTo>
                      <a:pt x="9" y="0"/>
                    </a:lnTo>
                    <a:lnTo>
                      <a:pt x="0"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1" name="Freeform 115"/>
              <p:cNvSpPr>
                <a:spLocks/>
              </p:cNvSpPr>
              <p:nvPr/>
            </p:nvSpPr>
            <p:spPr bwMode="auto">
              <a:xfrm>
                <a:off x="2814638" y="3619500"/>
                <a:ext cx="50800" cy="73025"/>
              </a:xfrm>
              <a:custGeom>
                <a:avLst/>
                <a:gdLst>
                  <a:gd name="T0" fmla="*/ 0 w 32"/>
                  <a:gd name="T1" fmla="*/ 6 h 46"/>
                  <a:gd name="T2" fmla="*/ 24 w 32"/>
                  <a:gd name="T3" fmla="*/ 46 h 46"/>
                  <a:gd name="T4" fmla="*/ 32 w 32"/>
                  <a:gd name="T5" fmla="*/ 41 h 46"/>
                  <a:gd name="T6" fmla="*/ 9 w 32"/>
                  <a:gd name="T7" fmla="*/ 0 h 46"/>
                  <a:gd name="T8" fmla="*/ 0 w 32"/>
                  <a:gd name="T9" fmla="*/ 6 h 46"/>
                </a:gdLst>
                <a:ahLst/>
                <a:cxnLst>
                  <a:cxn ang="0">
                    <a:pos x="T0" y="T1"/>
                  </a:cxn>
                  <a:cxn ang="0">
                    <a:pos x="T2" y="T3"/>
                  </a:cxn>
                  <a:cxn ang="0">
                    <a:pos x="T4" y="T5"/>
                  </a:cxn>
                  <a:cxn ang="0">
                    <a:pos x="T6" y="T7"/>
                  </a:cxn>
                  <a:cxn ang="0">
                    <a:pos x="T8" y="T9"/>
                  </a:cxn>
                </a:cxnLst>
                <a:rect l="0" t="0" r="r" b="b"/>
                <a:pathLst>
                  <a:path w="32" h="46">
                    <a:moveTo>
                      <a:pt x="0" y="6"/>
                    </a:moveTo>
                    <a:lnTo>
                      <a:pt x="24" y="46"/>
                    </a:lnTo>
                    <a:lnTo>
                      <a:pt x="32" y="41"/>
                    </a:lnTo>
                    <a:lnTo>
                      <a:pt x="9" y="0"/>
                    </a:lnTo>
                    <a:lnTo>
                      <a:pt x="0" y="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2" name="Freeform 116"/>
              <p:cNvSpPr>
                <a:spLocks/>
              </p:cNvSpPr>
              <p:nvPr/>
            </p:nvSpPr>
            <p:spPr bwMode="auto">
              <a:xfrm>
                <a:off x="2851150" y="3590925"/>
                <a:ext cx="63500" cy="101600"/>
              </a:xfrm>
              <a:custGeom>
                <a:avLst/>
                <a:gdLst>
                  <a:gd name="T0" fmla="*/ 0 w 40"/>
                  <a:gd name="T1" fmla="*/ 4 h 64"/>
                  <a:gd name="T2" fmla="*/ 32 w 40"/>
                  <a:gd name="T3" fmla="*/ 64 h 64"/>
                  <a:gd name="T4" fmla="*/ 40 w 40"/>
                  <a:gd name="T5" fmla="*/ 60 h 64"/>
                  <a:gd name="T6" fmla="*/ 8 w 40"/>
                  <a:gd name="T7" fmla="*/ 0 h 64"/>
                  <a:gd name="T8" fmla="*/ 0 w 40"/>
                  <a:gd name="T9" fmla="*/ 4 h 64"/>
                </a:gdLst>
                <a:ahLst/>
                <a:cxnLst>
                  <a:cxn ang="0">
                    <a:pos x="T0" y="T1"/>
                  </a:cxn>
                  <a:cxn ang="0">
                    <a:pos x="T2" y="T3"/>
                  </a:cxn>
                  <a:cxn ang="0">
                    <a:pos x="T4" y="T5"/>
                  </a:cxn>
                  <a:cxn ang="0">
                    <a:pos x="T6" y="T7"/>
                  </a:cxn>
                  <a:cxn ang="0">
                    <a:pos x="T8" y="T9"/>
                  </a:cxn>
                </a:cxnLst>
                <a:rect l="0" t="0" r="r" b="b"/>
                <a:pathLst>
                  <a:path w="40" h="64">
                    <a:moveTo>
                      <a:pt x="0" y="4"/>
                    </a:moveTo>
                    <a:lnTo>
                      <a:pt x="32" y="64"/>
                    </a:lnTo>
                    <a:lnTo>
                      <a:pt x="40" y="60"/>
                    </a:lnTo>
                    <a:lnTo>
                      <a:pt x="8" y="0"/>
                    </a:lnTo>
                    <a:lnTo>
                      <a:pt x="0" y="4"/>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3" name="Freeform 117"/>
              <p:cNvSpPr>
                <a:spLocks/>
              </p:cNvSpPr>
              <p:nvPr/>
            </p:nvSpPr>
            <p:spPr bwMode="auto">
              <a:xfrm>
                <a:off x="2895600" y="3578225"/>
                <a:ext cx="46038" cy="73025"/>
              </a:xfrm>
              <a:custGeom>
                <a:avLst/>
                <a:gdLst>
                  <a:gd name="T0" fmla="*/ 0 w 29"/>
                  <a:gd name="T1" fmla="*/ 4 h 46"/>
                  <a:gd name="T2" fmla="*/ 21 w 29"/>
                  <a:gd name="T3" fmla="*/ 46 h 46"/>
                  <a:gd name="T4" fmla="*/ 29 w 29"/>
                  <a:gd name="T5" fmla="*/ 42 h 46"/>
                  <a:gd name="T6" fmla="*/ 9 w 29"/>
                  <a:gd name="T7" fmla="*/ 0 h 46"/>
                  <a:gd name="T8" fmla="*/ 0 w 29"/>
                  <a:gd name="T9" fmla="*/ 4 h 46"/>
                </a:gdLst>
                <a:ahLst/>
                <a:cxnLst>
                  <a:cxn ang="0">
                    <a:pos x="T0" y="T1"/>
                  </a:cxn>
                  <a:cxn ang="0">
                    <a:pos x="T2" y="T3"/>
                  </a:cxn>
                  <a:cxn ang="0">
                    <a:pos x="T4" y="T5"/>
                  </a:cxn>
                  <a:cxn ang="0">
                    <a:pos x="T6" y="T7"/>
                  </a:cxn>
                  <a:cxn ang="0">
                    <a:pos x="T8" y="T9"/>
                  </a:cxn>
                </a:cxnLst>
                <a:rect l="0" t="0" r="r" b="b"/>
                <a:pathLst>
                  <a:path w="29" h="46">
                    <a:moveTo>
                      <a:pt x="0" y="4"/>
                    </a:moveTo>
                    <a:lnTo>
                      <a:pt x="21" y="46"/>
                    </a:lnTo>
                    <a:lnTo>
                      <a:pt x="29" y="42"/>
                    </a:lnTo>
                    <a:lnTo>
                      <a:pt x="9" y="0"/>
                    </a:lnTo>
                    <a:lnTo>
                      <a:pt x="0" y="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4" name="Freeform 118"/>
              <p:cNvSpPr>
                <a:spLocks/>
              </p:cNvSpPr>
              <p:nvPr/>
            </p:nvSpPr>
            <p:spPr bwMode="auto">
              <a:xfrm>
                <a:off x="2936875" y="3559175"/>
                <a:ext cx="44450" cy="76200"/>
              </a:xfrm>
              <a:custGeom>
                <a:avLst/>
                <a:gdLst>
                  <a:gd name="T0" fmla="*/ 0 w 28"/>
                  <a:gd name="T1" fmla="*/ 5 h 48"/>
                  <a:gd name="T2" fmla="*/ 18 w 28"/>
                  <a:gd name="T3" fmla="*/ 48 h 48"/>
                  <a:gd name="T4" fmla="*/ 28 w 28"/>
                  <a:gd name="T5" fmla="*/ 44 h 48"/>
                  <a:gd name="T6" fmla="*/ 10 w 28"/>
                  <a:gd name="T7" fmla="*/ 0 h 48"/>
                  <a:gd name="T8" fmla="*/ 0 w 28"/>
                  <a:gd name="T9" fmla="*/ 5 h 48"/>
                </a:gdLst>
                <a:ahLst/>
                <a:cxnLst>
                  <a:cxn ang="0">
                    <a:pos x="T0" y="T1"/>
                  </a:cxn>
                  <a:cxn ang="0">
                    <a:pos x="T2" y="T3"/>
                  </a:cxn>
                  <a:cxn ang="0">
                    <a:pos x="T4" y="T5"/>
                  </a:cxn>
                  <a:cxn ang="0">
                    <a:pos x="T6" y="T7"/>
                  </a:cxn>
                  <a:cxn ang="0">
                    <a:pos x="T8" y="T9"/>
                  </a:cxn>
                </a:cxnLst>
                <a:rect l="0" t="0" r="r" b="b"/>
                <a:pathLst>
                  <a:path w="28" h="48">
                    <a:moveTo>
                      <a:pt x="0" y="5"/>
                    </a:moveTo>
                    <a:lnTo>
                      <a:pt x="18" y="48"/>
                    </a:lnTo>
                    <a:lnTo>
                      <a:pt x="28" y="44"/>
                    </a:lnTo>
                    <a:lnTo>
                      <a:pt x="10" y="0"/>
                    </a:lnTo>
                    <a:lnTo>
                      <a:pt x="0"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7" name="Freeform 119"/>
              <p:cNvSpPr>
                <a:spLocks/>
              </p:cNvSpPr>
              <p:nvPr/>
            </p:nvSpPr>
            <p:spPr bwMode="auto">
              <a:xfrm>
                <a:off x="2981325" y="3544888"/>
                <a:ext cx="39688" cy="74613"/>
              </a:xfrm>
              <a:custGeom>
                <a:avLst/>
                <a:gdLst>
                  <a:gd name="T0" fmla="*/ 0 w 25"/>
                  <a:gd name="T1" fmla="*/ 2 h 47"/>
                  <a:gd name="T2" fmla="*/ 16 w 25"/>
                  <a:gd name="T3" fmla="*/ 47 h 47"/>
                  <a:gd name="T4" fmla="*/ 25 w 25"/>
                  <a:gd name="T5" fmla="*/ 43 h 47"/>
                  <a:gd name="T6" fmla="*/ 9 w 25"/>
                  <a:gd name="T7" fmla="*/ 0 h 47"/>
                  <a:gd name="T8" fmla="*/ 0 w 25"/>
                  <a:gd name="T9" fmla="*/ 2 h 47"/>
                </a:gdLst>
                <a:ahLst/>
                <a:cxnLst>
                  <a:cxn ang="0">
                    <a:pos x="T0" y="T1"/>
                  </a:cxn>
                  <a:cxn ang="0">
                    <a:pos x="T2" y="T3"/>
                  </a:cxn>
                  <a:cxn ang="0">
                    <a:pos x="T4" y="T5"/>
                  </a:cxn>
                  <a:cxn ang="0">
                    <a:pos x="T6" y="T7"/>
                  </a:cxn>
                  <a:cxn ang="0">
                    <a:pos x="T8" y="T9"/>
                  </a:cxn>
                </a:cxnLst>
                <a:rect l="0" t="0" r="r" b="b"/>
                <a:pathLst>
                  <a:path w="25" h="47">
                    <a:moveTo>
                      <a:pt x="0" y="2"/>
                    </a:moveTo>
                    <a:lnTo>
                      <a:pt x="16" y="47"/>
                    </a:lnTo>
                    <a:lnTo>
                      <a:pt x="25" y="43"/>
                    </a:lnTo>
                    <a:lnTo>
                      <a:pt x="9"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8" name="Freeform 120"/>
              <p:cNvSpPr>
                <a:spLocks/>
              </p:cNvSpPr>
              <p:nvPr/>
            </p:nvSpPr>
            <p:spPr bwMode="auto">
              <a:xfrm>
                <a:off x="3025775" y="3530600"/>
                <a:ext cx="36513" cy="76200"/>
              </a:xfrm>
              <a:custGeom>
                <a:avLst/>
                <a:gdLst>
                  <a:gd name="T0" fmla="*/ 0 w 23"/>
                  <a:gd name="T1" fmla="*/ 3 h 48"/>
                  <a:gd name="T2" fmla="*/ 13 w 23"/>
                  <a:gd name="T3" fmla="*/ 48 h 48"/>
                  <a:gd name="T4" fmla="*/ 23 w 23"/>
                  <a:gd name="T5" fmla="*/ 45 h 48"/>
                  <a:gd name="T6" fmla="*/ 9 w 23"/>
                  <a:gd name="T7" fmla="*/ 0 h 48"/>
                  <a:gd name="T8" fmla="*/ 0 w 23"/>
                  <a:gd name="T9" fmla="*/ 3 h 48"/>
                </a:gdLst>
                <a:ahLst/>
                <a:cxnLst>
                  <a:cxn ang="0">
                    <a:pos x="T0" y="T1"/>
                  </a:cxn>
                  <a:cxn ang="0">
                    <a:pos x="T2" y="T3"/>
                  </a:cxn>
                  <a:cxn ang="0">
                    <a:pos x="T4" y="T5"/>
                  </a:cxn>
                  <a:cxn ang="0">
                    <a:pos x="T6" y="T7"/>
                  </a:cxn>
                  <a:cxn ang="0">
                    <a:pos x="T8" y="T9"/>
                  </a:cxn>
                </a:cxnLst>
                <a:rect l="0" t="0" r="r" b="b"/>
                <a:pathLst>
                  <a:path w="23" h="48">
                    <a:moveTo>
                      <a:pt x="0" y="3"/>
                    </a:moveTo>
                    <a:lnTo>
                      <a:pt x="13" y="48"/>
                    </a:lnTo>
                    <a:lnTo>
                      <a:pt x="23" y="45"/>
                    </a:lnTo>
                    <a:lnTo>
                      <a:pt x="9" y="0"/>
                    </a:lnTo>
                    <a:lnTo>
                      <a:pt x="0" y="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9" name="Freeform 121"/>
              <p:cNvSpPr>
                <a:spLocks/>
              </p:cNvSpPr>
              <p:nvPr/>
            </p:nvSpPr>
            <p:spPr bwMode="auto">
              <a:xfrm>
                <a:off x="3068638" y="3511550"/>
                <a:ext cx="39688" cy="106363"/>
              </a:xfrm>
              <a:custGeom>
                <a:avLst/>
                <a:gdLst>
                  <a:gd name="T0" fmla="*/ 0 w 25"/>
                  <a:gd name="T1" fmla="*/ 2 h 67"/>
                  <a:gd name="T2" fmla="*/ 17 w 25"/>
                  <a:gd name="T3" fmla="*/ 67 h 67"/>
                  <a:gd name="T4" fmla="*/ 25 w 25"/>
                  <a:gd name="T5" fmla="*/ 65 h 67"/>
                  <a:gd name="T6" fmla="*/ 8 w 25"/>
                  <a:gd name="T7" fmla="*/ 0 h 67"/>
                  <a:gd name="T8" fmla="*/ 0 w 25"/>
                  <a:gd name="T9" fmla="*/ 2 h 67"/>
                </a:gdLst>
                <a:ahLst/>
                <a:cxnLst>
                  <a:cxn ang="0">
                    <a:pos x="T0" y="T1"/>
                  </a:cxn>
                  <a:cxn ang="0">
                    <a:pos x="T2" y="T3"/>
                  </a:cxn>
                  <a:cxn ang="0">
                    <a:pos x="T4" y="T5"/>
                  </a:cxn>
                  <a:cxn ang="0">
                    <a:pos x="T6" y="T7"/>
                  </a:cxn>
                  <a:cxn ang="0">
                    <a:pos x="T8" y="T9"/>
                  </a:cxn>
                </a:cxnLst>
                <a:rect l="0" t="0" r="r" b="b"/>
                <a:pathLst>
                  <a:path w="25" h="67">
                    <a:moveTo>
                      <a:pt x="0" y="2"/>
                    </a:moveTo>
                    <a:lnTo>
                      <a:pt x="17" y="67"/>
                    </a:lnTo>
                    <a:lnTo>
                      <a:pt x="25" y="65"/>
                    </a:lnTo>
                    <a:lnTo>
                      <a:pt x="8" y="0"/>
                    </a:lnTo>
                    <a:lnTo>
                      <a:pt x="0" y="2"/>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8" name="Freeform 122"/>
              <p:cNvSpPr>
                <a:spLocks/>
              </p:cNvSpPr>
              <p:nvPr/>
            </p:nvSpPr>
            <p:spPr bwMode="auto">
              <a:xfrm>
                <a:off x="3114675" y="3508375"/>
                <a:ext cx="31750" cy="76200"/>
              </a:xfrm>
              <a:custGeom>
                <a:avLst/>
                <a:gdLst>
                  <a:gd name="T0" fmla="*/ 0 w 20"/>
                  <a:gd name="T1" fmla="*/ 2 h 48"/>
                  <a:gd name="T2" fmla="*/ 10 w 20"/>
                  <a:gd name="T3" fmla="*/ 48 h 48"/>
                  <a:gd name="T4" fmla="*/ 20 w 20"/>
                  <a:gd name="T5" fmla="*/ 46 h 48"/>
                  <a:gd name="T6" fmla="*/ 10 w 20"/>
                  <a:gd name="T7" fmla="*/ 0 h 48"/>
                  <a:gd name="T8" fmla="*/ 0 w 20"/>
                  <a:gd name="T9" fmla="*/ 2 h 48"/>
                </a:gdLst>
                <a:ahLst/>
                <a:cxnLst>
                  <a:cxn ang="0">
                    <a:pos x="T0" y="T1"/>
                  </a:cxn>
                  <a:cxn ang="0">
                    <a:pos x="T2" y="T3"/>
                  </a:cxn>
                  <a:cxn ang="0">
                    <a:pos x="T4" y="T5"/>
                  </a:cxn>
                  <a:cxn ang="0">
                    <a:pos x="T6" y="T7"/>
                  </a:cxn>
                  <a:cxn ang="0">
                    <a:pos x="T8" y="T9"/>
                  </a:cxn>
                </a:cxnLst>
                <a:rect l="0" t="0" r="r" b="b"/>
                <a:pathLst>
                  <a:path w="20" h="48">
                    <a:moveTo>
                      <a:pt x="0" y="2"/>
                    </a:moveTo>
                    <a:lnTo>
                      <a:pt x="10" y="48"/>
                    </a:lnTo>
                    <a:lnTo>
                      <a:pt x="20" y="46"/>
                    </a:lnTo>
                    <a:lnTo>
                      <a:pt x="10"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9" name="Freeform 123"/>
              <p:cNvSpPr>
                <a:spLocks/>
              </p:cNvSpPr>
              <p:nvPr/>
            </p:nvSpPr>
            <p:spPr bwMode="auto">
              <a:xfrm>
                <a:off x="3162300" y="3502025"/>
                <a:ext cx="25400" cy="76200"/>
              </a:xfrm>
              <a:custGeom>
                <a:avLst/>
                <a:gdLst>
                  <a:gd name="T0" fmla="*/ 0 w 16"/>
                  <a:gd name="T1" fmla="*/ 1 h 48"/>
                  <a:gd name="T2" fmla="*/ 5 w 16"/>
                  <a:gd name="T3" fmla="*/ 48 h 48"/>
                  <a:gd name="T4" fmla="*/ 16 w 16"/>
                  <a:gd name="T5" fmla="*/ 46 h 48"/>
                  <a:gd name="T6" fmla="*/ 9 w 16"/>
                  <a:gd name="T7" fmla="*/ 0 h 48"/>
                  <a:gd name="T8" fmla="*/ 0 w 16"/>
                  <a:gd name="T9" fmla="*/ 1 h 48"/>
                </a:gdLst>
                <a:ahLst/>
                <a:cxnLst>
                  <a:cxn ang="0">
                    <a:pos x="T0" y="T1"/>
                  </a:cxn>
                  <a:cxn ang="0">
                    <a:pos x="T2" y="T3"/>
                  </a:cxn>
                  <a:cxn ang="0">
                    <a:pos x="T4" y="T5"/>
                  </a:cxn>
                  <a:cxn ang="0">
                    <a:pos x="T6" y="T7"/>
                  </a:cxn>
                  <a:cxn ang="0">
                    <a:pos x="T8" y="T9"/>
                  </a:cxn>
                </a:cxnLst>
                <a:rect l="0" t="0" r="r" b="b"/>
                <a:pathLst>
                  <a:path w="16" h="48">
                    <a:moveTo>
                      <a:pt x="0" y="1"/>
                    </a:moveTo>
                    <a:lnTo>
                      <a:pt x="5" y="48"/>
                    </a:lnTo>
                    <a:lnTo>
                      <a:pt x="16" y="46"/>
                    </a:lnTo>
                    <a:lnTo>
                      <a:pt x="9" y="0"/>
                    </a:ln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0" name="Freeform 124"/>
              <p:cNvSpPr>
                <a:spLocks/>
              </p:cNvSpPr>
              <p:nvPr/>
            </p:nvSpPr>
            <p:spPr bwMode="auto">
              <a:xfrm>
                <a:off x="3206750" y="3497263"/>
                <a:ext cx="23813" cy="73025"/>
              </a:xfrm>
              <a:custGeom>
                <a:avLst/>
                <a:gdLst>
                  <a:gd name="T0" fmla="*/ 0 w 15"/>
                  <a:gd name="T1" fmla="*/ 0 h 46"/>
                  <a:gd name="T2" fmla="*/ 5 w 15"/>
                  <a:gd name="T3" fmla="*/ 46 h 46"/>
                  <a:gd name="T4" fmla="*/ 15 w 15"/>
                  <a:gd name="T5" fmla="*/ 46 h 46"/>
                  <a:gd name="T6" fmla="*/ 11 w 15"/>
                  <a:gd name="T7" fmla="*/ 0 h 46"/>
                  <a:gd name="T8" fmla="*/ 0 w 15"/>
                  <a:gd name="T9" fmla="*/ 0 h 46"/>
                </a:gdLst>
                <a:ahLst/>
                <a:cxnLst>
                  <a:cxn ang="0">
                    <a:pos x="T0" y="T1"/>
                  </a:cxn>
                  <a:cxn ang="0">
                    <a:pos x="T2" y="T3"/>
                  </a:cxn>
                  <a:cxn ang="0">
                    <a:pos x="T4" y="T5"/>
                  </a:cxn>
                  <a:cxn ang="0">
                    <a:pos x="T6" y="T7"/>
                  </a:cxn>
                  <a:cxn ang="0">
                    <a:pos x="T8" y="T9"/>
                  </a:cxn>
                </a:cxnLst>
                <a:rect l="0" t="0" r="r" b="b"/>
                <a:pathLst>
                  <a:path w="15" h="46">
                    <a:moveTo>
                      <a:pt x="0" y="0"/>
                    </a:moveTo>
                    <a:lnTo>
                      <a:pt x="5" y="46"/>
                    </a:lnTo>
                    <a:lnTo>
                      <a:pt x="15" y="46"/>
                    </a:lnTo>
                    <a:lnTo>
                      <a:pt x="11"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4" name="Freeform 125"/>
              <p:cNvSpPr>
                <a:spLocks/>
              </p:cNvSpPr>
              <p:nvPr/>
            </p:nvSpPr>
            <p:spPr bwMode="auto">
              <a:xfrm>
                <a:off x="3252788" y="3492500"/>
                <a:ext cx="20638" cy="76200"/>
              </a:xfrm>
              <a:custGeom>
                <a:avLst/>
                <a:gdLst>
                  <a:gd name="T0" fmla="*/ 0 w 13"/>
                  <a:gd name="T1" fmla="*/ 2 h 48"/>
                  <a:gd name="T2" fmla="*/ 3 w 13"/>
                  <a:gd name="T3" fmla="*/ 48 h 48"/>
                  <a:gd name="T4" fmla="*/ 13 w 13"/>
                  <a:gd name="T5" fmla="*/ 48 h 48"/>
                  <a:gd name="T6" fmla="*/ 10 w 13"/>
                  <a:gd name="T7" fmla="*/ 0 h 48"/>
                  <a:gd name="T8" fmla="*/ 0 w 13"/>
                  <a:gd name="T9" fmla="*/ 2 h 48"/>
                </a:gdLst>
                <a:ahLst/>
                <a:cxnLst>
                  <a:cxn ang="0">
                    <a:pos x="T0" y="T1"/>
                  </a:cxn>
                  <a:cxn ang="0">
                    <a:pos x="T2" y="T3"/>
                  </a:cxn>
                  <a:cxn ang="0">
                    <a:pos x="T4" y="T5"/>
                  </a:cxn>
                  <a:cxn ang="0">
                    <a:pos x="T6" y="T7"/>
                  </a:cxn>
                  <a:cxn ang="0">
                    <a:pos x="T8" y="T9"/>
                  </a:cxn>
                </a:cxnLst>
                <a:rect l="0" t="0" r="r" b="b"/>
                <a:pathLst>
                  <a:path w="13" h="48">
                    <a:moveTo>
                      <a:pt x="0" y="2"/>
                    </a:moveTo>
                    <a:lnTo>
                      <a:pt x="3" y="48"/>
                    </a:lnTo>
                    <a:lnTo>
                      <a:pt x="13" y="48"/>
                    </a:lnTo>
                    <a:lnTo>
                      <a:pt x="10"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5" name="Freeform 126"/>
              <p:cNvSpPr>
                <a:spLocks/>
              </p:cNvSpPr>
              <p:nvPr/>
            </p:nvSpPr>
            <p:spPr bwMode="auto">
              <a:xfrm>
                <a:off x="3298825" y="3486150"/>
                <a:ext cx="15875" cy="106363"/>
              </a:xfrm>
              <a:custGeom>
                <a:avLst/>
                <a:gdLst>
                  <a:gd name="T0" fmla="*/ 0 w 10"/>
                  <a:gd name="T1" fmla="*/ 67 h 67"/>
                  <a:gd name="T2" fmla="*/ 10 w 10"/>
                  <a:gd name="T3" fmla="*/ 67 h 67"/>
                  <a:gd name="T4" fmla="*/ 10 w 10"/>
                  <a:gd name="T5" fmla="*/ 0 h 67"/>
                  <a:gd name="T6" fmla="*/ 2 w 10"/>
                  <a:gd name="T7" fmla="*/ 0 h 67"/>
                  <a:gd name="T8" fmla="*/ 0 w 10"/>
                  <a:gd name="T9" fmla="*/ 67 h 67"/>
                </a:gdLst>
                <a:ahLst/>
                <a:cxnLst>
                  <a:cxn ang="0">
                    <a:pos x="T0" y="T1"/>
                  </a:cxn>
                  <a:cxn ang="0">
                    <a:pos x="T2" y="T3"/>
                  </a:cxn>
                  <a:cxn ang="0">
                    <a:pos x="T4" y="T5"/>
                  </a:cxn>
                  <a:cxn ang="0">
                    <a:pos x="T6" y="T7"/>
                  </a:cxn>
                  <a:cxn ang="0">
                    <a:pos x="T8" y="T9"/>
                  </a:cxn>
                </a:cxnLst>
                <a:rect l="0" t="0" r="r" b="b"/>
                <a:pathLst>
                  <a:path w="10" h="67">
                    <a:moveTo>
                      <a:pt x="0" y="67"/>
                    </a:moveTo>
                    <a:lnTo>
                      <a:pt x="10" y="67"/>
                    </a:lnTo>
                    <a:lnTo>
                      <a:pt x="10" y="0"/>
                    </a:lnTo>
                    <a:lnTo>
                      <a:pt x="2" y="0"/>
                    </a:lnTo>
                    <a:lnTo>
                      <a:pt x="0" y="6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6" name="Freeform 127"/>
              <p:cNvSpPr>
                <a:spLocks/>
              </p:cNvSpPr>
              <p:nvPr/>
            </p:nvSpPr>
            <p:spPr bwMode="auto">
              <a:xfrm>
                <a:off x="3341688" y="3495675"/>
                <a:ext cx="20638" cy="73025"/>
              </a:xfrm>
              <a:custGeom>
                <a:avLst/>
                <a:gdLst>
                  <a:gd name="T0" fmla="*/ 0 w 13"/>
                  <a:gd name="T1" fmla="*/ 46 h 46"/>
                  <a:gd name="T2" fmla="*/ 10 w 13"/>
                  <a:gd name="T3" fmla="*/ 46 h 46"/>
                  <a:gd name="T4" fmla="*/ 13 w 13"/>
                  <a:gd name="T5" fmla="*/ 0 h 46"/>
                  <a:gd name="T6" fmla="*/ 3 w 13"/>
                  <a:gd name="T7" fmla="*/ 0 h 46"/>
                  <a:gd name="T8" fmla="*/ 0 w 13"/>
                  <a:gd name="T9" fmla="*/ 46 h 46"/>
                </a:gdLst>
                <a:ahLst/>
                <a:cxnLst>
                  <a:cxn ang="0">
                    <a:pos x="T0" y="T1"/>
                  </a:cxn>
                  <a:cxn ang="0">
                    <a:pos x="T2" y="T3"/>
                  </a:cxn>
                  <a:cxn ang="0">
                    <a:pos x="T4" y="T5"/>
                  </a:cxn>
                  <a:cxn ang="0">
                    <a:pos x="T6" y="T7"/>
                  </a:cxn>
                  <a:cxn ang="0">
                    <a:pos x="T8" y="T9"/>
                  </a:cxn>
                </a:cxnLst>
                <a:rect l="0" t="0" r="r" b="b"/>
                <a:pathLst>
                  <a:path w="13" h="46">
                    <a:moveTo>
                      <a:pt x="0" y="46"/>
                    </a:moveTo>
                    <a:lnTo>
                      <a:pt x="10" y="46"/>
                    </a:lnTo>
                    <a:lnTo>
                      <a:pt x="13" y="0"/>
                    </a:lnTo>
                    <a:lnTo>
                      <a:pt x="3"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8" name="Freeform 128"/>
              <p:cNvSpPr>
                <a:spLocks/>
              </p:cNvSpPr>
              <p:nvPr/>
            </p:nvSpPr>
            <p:spPr bwMode="auto">
              <a:xfrm>
                <a:off x="3384550" y="3497263"/>
                <a:ext cx="23813" cy="76200"/>
              </a:xfrm>
              <a:custGeom>
                <a:avLst/>
                <a:gdLst>
                  <a:gd name="T0" fmla="*/ 0 w 15"/>
                  <a:gd name="T1" fmla="*/ 46 h 48"/>
                  <a:gd name="T2" fmla="*/ 9 w 15"/>
                  <a:gd name="T3" fmla="*/ 48 h 48"/>
                  <a:gd name="T4" fmla="*/ 15 w 15"/>
                  <a:gd name="T5" fmla="*/ 2 h 48"/>
                  <a:gd name="T6" fmla="*/ 5 w 15"/>
                  <a:gd name="T7" fmla="*/ 0 h 48"/>
                  <a:gd name="T8" fmla="*/ 0 w 15"/>
                  <a:gd name="T9" fmla="*/ 46 h 48"/>
                </a:gdLst>
                <a:ahLst/>
                <a:cxnLst>
                  <a:cxn ang="0">
                    <a:pos x="T0" y="T1"/>
                  </a:cxn>
                  <a:cxn ang="0">
                    <a:pos x="T2" y="T3"/>
                  </a:cxn>
                  <a:cxn ang="0">
                    <a:pos x="T4" y="T5"/>
                  </a:cxn>
                  <a:cxn ang="0">
                    <a:pos x="T6" y="T7"/>
                  </a:cxn>
                  <a:cxn ang="0">
                    <a:pos x="T8" y="T9"/>
                  </a:cxn>
                </a:cxnLst>
                <a:rect l="0" t="0" r="r" b="b"/>
                <a:pathLst>
                  <a:path w="15" h="48">
                    <a:moveTo>
                      <a:pt x="0" y="46"/>
                    </a:moveTo>
                    <a:lnTo>
                      <a:pt x="9" y="48"/>
                    </a:lnTo>
                    <a:lnTo>
                      <a:pt x="15" y="2"/>
                    </a:lnTo>
                    <a:lnTo>
                      <a:pt x="5"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9" name="Freeform 129"/>
              <p:cNvSpPr>
                <a:spLocks/>
              </p:cNvSpPr>
              <p:nvPr/>
            </p:nvSpPr>
            <p:spPr bwMode="auto">
              <a:xfrm>
                <a:off x="3425825" y="3503613"/>
                <a:ext cx="28575" cy="76200"/>
              </a:xfrm>
              <a:custGeom>
                <a:avLst/>
                <a:gdLst>
                  <a:gd name="T0" fmla="*/ 0 w 18"/>
                  <a:gd name="T1" fmla="*/ 47 h 48"/>
                  <a:gd name="T2" fmla="*/ 10 w 18"/>
                  <a:gd name="T3" fmla="*/ 48 h 48"/>
                  <a:gd name="T4" fmla="*/ 18 w 18"/>
                  <a:gd name="T5" fmla="*/ 2 h 48"/>
                  <a:gd name="T6" fmla="*/ 9 w 18"/>
                  <a:gd name="T7" fmla="*/ 0 h 48"/>
                  <a:gd name="T8" fmla="*/ 0 w 18"/>
                  <a:gd name="T9" fmla="*/ 47 h 48"/>
                </a:gdLst>
                <a:ahLst/>
                <a:cxnLst>
                  <a:cxn ang="0">
                    <a:pos x="T0" y="T1"/>
                  </a:cxn>
                  <a:cxn ang="0">
                    <a:pos x="T2" y="T3"/>
                  </a:cxn>
                  <a:cxn ang="0">
                    <a:pos x="T4" y="T5"/>
                  </a:cxn>
                  <a:cxn ang="0">
                    <a:pos x="T6" y="T7"/>
                  </a:cxn>
                  <a:cxn ang="0">
                    <a:pos x="T8" y="T9"/>
                  </a:cxn>
                </a:cxnLst>
                <a:rect l="0" t="0" r="r" b="b"/>
                <a:pathLst>
                  <a:path w="18" h="48">
                    <a:moveTo>
                      <a:pt x="0" y="47"/>
                    </a:moveTo>
                    <a:lnTo>
                      <a:pt x="10" y="48"/>
                    </a:lnTo>
                    <a:lnTo>
                      <a:pt x="18" y="2"/>
                    </a:lnTo>
                    <a:lnTo>
                      <a:pt x="9" y="0"/>
                    </a:lnTo>
                    <a:lnTo>
                      <a:pt x="0" y="4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0" name="Freeform 130"/>
              <p:cNvSpPr>
                <a:spLocks/>
              </p:cNvSpPr>
              <p:nvPr/>
            </p:nvSpPr>
            <p:spPr bwMode="auto">
              <a:xfrm>
                <a:off x="3468688" y="3511550"/>
                <a:ext cx="30163" cy="74613"/>
              </a:xfrm>
              <a:custGeom>
                <a:avLst/>
                <a:gdLst>
                  <a:gd name="T0" fmla="*/ 0 w 19"/>
                  <a:gd name="T1" fmla="*/ 46 h 47"/>
                  <a:gd name="T2" fmla="*/ 10 w 19"/>
                  <a:gd name="T3" fmla="*/ 47 h 47"/>
                  <a:gd name="T4" fmla="*/ 19 w 19"/>
                  <a:gd name="T5" fmla="*/ 2 h 47"/>
                  <a:gd name="T6" fmla="*/ 10 w 19"/>
                  <a:gd name="T7" fmla="*/ 0 h 47"/>
                  <a:gd name="T8" fmla="*/ 0 w 19"/>
                  <a:gd name="T9" fmla="*/ 46 h 47"/>
                </a:gdLst>
                <a:ahLst/>
                <a:cxnLst>
                  <a:cxn ang="0">
                    <a:pos x="T0" y="T1"/>
                  </a:cxn>
                  <a:cxn ang="0">
                    <a:pos x="T2" y="T3"/>
                  </a:cxn>
                  <a:cxn ang="0">
                    <a:pos x="T4" y="T5"/>
                  </a:cxn>
                  <a:cxn ang="0">
                    <a:pos x="T6" y="T7"/>
                  </a:cxn>
                  <a:cxn ang="0">
                    <a:pos x="T8" y="T9"/>
                  </a:cxn>
                </a:cxnLst>
                <a:rect l="0" t="0" r="r" b="b"/>
                <a:pathLst>
                  <a:path w="19" h="47">
                    <a:moveTo>
                      <a:pt x="0" y="46"/>
                    </a:moveTo>
                    <a:lnTo>
                      <a:pt x="10" y="47"/>
                    </a:lnTo>
                    <a:lnTo>
                      <a:pt x="19" y="2"/>
                    </a:lnTo>
                    <a:lnTo>
                      <a:pt x="10"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2" name="Freeform 131"/>
              <p:cNvSpPr>
                <a:spLocks/>
              </p:cNvSpPr>
              <p:nvPr/>
            </p:nvSpPr>
            <p:spPr bwMode="auto">
              <a:xfrm>
                <a:off x="3505200" y="3514725"/>
                <a:ext cx="41275" cy="104775"/>
              </a:xfrm>
              <a:custGeom>
                <a:avLst/>
                <a:gdLst>
                  <a:gd name="T0" fmla="*/ 0 w 26"/>
                  <a:gd name="T1" fmla="*/ 65 h 66"/>
                  <a:gd name="T2" fmla="*/ 9 w 26"/>
                  <a:gd name="T3" fmla="*/ 66 h 66"/>
                  <a:gd name="T4" fmla="*/ 26 w 26"/>
                  <a:gd name="T5" fmla="*/ 2 h 66"/>
                  <a:gd name="T6" fmla="*/ 17 w 26"/>
                  <a:gd name="T7" fmla="*/ 0 h 66"/>
                  <a:gd name="T8" fmla="*/ 0 w 26"/>
                  <a:gd name="T9" fmla="*/ 65 h 66"/>
                </a:gdLst>
                <a:ahLst/>
                <a:cxnLst>
                  <a:cxn ang="0">
                    <a:pos x="T0" y="T1"/>
                  </a:cxn>
                  <a:cxn ang="0">
                    <a:pos x="T2" y="T3"/>
                  </a:cxn>
                  <a:cxn ang="0">
                    <a:pos x="T4" y="T5"/>
                  </a:cxn>
                  <a:cxn ang="0">
                    <a:pos x="T6" y="T7"/>
                  </a:cxn>
                  <a:cxn ang="0">
                    <a:pos x="T8" y="T9"/>
                  </a:cxn>
                </a:cxnLst>
                <a:rect l="0" t="0" r="r" b="b"/>
                <a:pathLst>
                  <a:path w="26" h="66">
                    <a:moveTo>
                      <a:pt x="0" y="65"/>
                    </a:moveTo>
                    <a:lnTo>
                      <a:pt x="9" y="66"/>
                    </a:lnTo>
                    <a:lnTo>
                      <a:pt x="26" y="2"/>
                    </a:lnTo>
                    <a:lnTo>
                      <a:pt x="17" y="0"/>
                    </a:lnTo>
                    <a:lnTo>
                      <a:pt x="0" y="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3" name="Freeform 132"/>
              <p:cNvSpPr>
                <a:spLocks/>
              </p:cNvSpPr>
              <p:nvPr/>
            </p:nvSpPr>
            <p:spPr bwMode="auto">
              <a:xfrm>
                <a:off x="3552825" y="3533775"/>
                <a:ext cx="38100" cy="74613"/>
              </a:xfrm>
              <a:custGeom>
                <a:avLst/>
                <a:gdLst>
                  <a:gd name="T0" fmla="*/ 0 w 24"/>
                  <a:gd name="T1" fmla="*/ 44 h 47"/>
                  <a:gd name="T2" fmla="*/ 8 w 24"/>
                  <a:gd name="T3" fmla="*/ 47 h 47"/>
                  <a:gd name="T4" fmla="*/ 24 w 24"/>
                  <a:gd name="T5" fmla="*/ 2 h 47"/>
                  <a:gd name="T6" fmla="*/ 14 w 24"/>
                  <a:gd name="T7" fmla="*/ 0 h 47"/>
                  <a:gd name="T8" fmla="*/ 0 w 24"/>
                  <a:gd name="T9" fmla="*/ 44 h 47"/>
                </a:gdLst>
                <a:ahLst/>
                <a:cxnLst>
                  <a:cxn ang="0">
                    <a:pos x="T0" y="T1"/>
                  </a:cxn>
                  <a:cxn ang="0">
                    <a:pos x="T2" y="T3"/>
                  </a:cxn>
                  <a:cxn ang="0">
                    <a:pos x="T4" y="T5"/>
                  </a:cxn>
                  <a:cxn ang="0">
                    <a:pos x="T6" y="T7"/>
                  </a:cxn>
                  <a:cxn ang="0">
                    <a:pos x="T8" y="T9"/>
                  </a:cxn>
                </a:cxnLst>
                <a:rect l="0" t="0" r="r" b="b"/>
                <a:pathLst>
                  <a:path w="24" h="47">
                    <a:moveTo>
                      <a:pt x="0" y="44"/>
                    </a:moveTo>
                    <a:lnTo>
                      <a:pt x="8" y="47"/>
                    </a:lnTo>
                    <a:lnTo>
                      <a:pt x="24" y="2"/>
                    </a:lnTo>
                    <a:lnTo>
                      <a:pt x="14" y="0"/>
                    </a:lnTo>
                    <a:lnTo>
                      <a:pt x="0" y="4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4" name="Freeform 133"/>
              <p:cNvSpPr>
                <a:spLocks/>
              </p:cNvSpPr>
              <p:nvPr/>
            </p:nvSpPr>
            <p:spPr bwMode="auto">
              <a:xfrm>
                <a:off x="3592513" y="3548063"/>
                <a:ext cx="39688" cy="76200"/>
              </a:xfrm>
              <a:custGeom>
                <a:avLst/>
                <a:gdLst>
                  <a:gd name="T0" fmla="*/ 17 w 25"/>
                  <a:gd name="T1" fmla="*/ 0 h 48"/>
                  <a:gd name="T2" fmla="*/ 0 w 25"/>
                  <a:gd name="T3" fmla="*/ 44 h 48"/>
                  <a:gd name="T4" fmla="*/ 10 w 25"/>
                  <a:gd name="T5" fmla="*/ 48 h 48"/>
                  <a:gd name="T6" fmla="*/ 25 w 25"/>
                  <a:gd name="T7" fmla="*/ 3 h 48"/>
                  <a:gd name="T8" fmla="*/ 17 w 25"/>
                  <a:gd name="T9" fmla="*/ 0 h 48"/>
                </a:gdLst>
                <a:ahLst/>
                <a:cxnLst>
                  <a:cxn ang="0">
                    <a:pos x="T0" y="T1"/>
                  </a:cxn>
                  <a:cxn ang="0">
                    <a:pos x="T2" y="T3"/>
                  </a:cxn>
                  <a:cxn ang="0">
                    <a:pos x="T4" y="T5"/>
                  </a:cxn>
                  <a:cxn ang="0">
                    <a:pos x="T6" y="T7"/>
                  </a:cxn>
                  <a:cxn ang="0">
                    <a:pos x="T8" y="T9"/>
                  </a:cxn>
                </a:cxnLst>
                <a:rect l="0" t="0" r="r" b="b"/>
                <a:pathLst>
                  <a:path w="25" h="48">
                    <a:moveTo>
                      <a:pt x="17" y="0"/>
                    </a:moveTo>
                    <a:lnTo>
                      <a:pt x="0" y="44"/>
                    </a:lnTo>
                    <a:lnTo>
                      <a:pt x="10" y="48"/>
                    </a:lnTo>
                    <a:lnTo>
                      <a:pt x="25" y="3"/>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6" name="Freeform 134"/>
              <p:cNvSpPr>
                <a:spLocks/>
              </p:cNvSpPr>
              <p:nvPr/>
            </p:nvSpPr>
            <p:spPr bwMode="auto">
              <a:xfrm>
                <a:off x="3632200" y="3563938"/>
                <a:ext cx="44450" cy="76200"/>
              </a:xfrm>
              <a:custGeom>
                <a:avLst/>
                <a:gdLst>
                  <a:gd name="T0" fmla="*/ 18 w 28"/>
                  <a:gd name="T1" fmla="*/ 0 h 48"/>
                  <a:gd name="T2" fmla="*/ 0 w 28"/>
                  <a:gd name="T3" fmla="*/ 44 h 48"/>
                  <a:gd name="T4" fmla="*/ 9 w 28"/>
                  <a:gd name="T5" fmla="*/ 48 h 48"/>
                  <a:gd name="T6" fmla="*/ 28 w 28"/>
                  <a:gd name="T7" fmla="*/ 4 h 48"/>
                  <a:gd name="T8" fmla="*/ 18 w 28"/>
                  <a:gd name="T9" fmla="*/ 0 h 48"/>
                </a:gdLst>
                <a:ahLst/>
                <a:cxnLst>
                  <a:cxn ang="0">
                    <a:pos x="T0" y="T1"/>
                  </a:cxn>
                  <a:cxn ang="0">
                    <a:pos x="T2" y="T3"/>
                  </a:cxn>
                  <a:cxn ang="0">
                    <a:pos x="T4" y="T5"/>
                  </a:cxn>
                  <a:cxn ang="0">
                    <a:pos x="T6" y="T7"/>
                  </a:cxn>
                  <a:cxn ang="0">
                    <a:pos x="T8" y="T9"/>
                  </a:cxn>
                </a:cxnLst>
                <a:rect l="0" t="0" r="r" b="b"/>
                <a:pathLst>
                  <a:path w="28" h="48">
                    <a:moveTo>
                      <a:pt x="18" y="0"/>
                    </a:moveTo>
                    <a:lnTo>
                      <a:pt x="0" y="44"/>
                    </a:lnTo>
                    <a:lnTo>
                      <a:pt x="9" y="48"/>
                    </a:lnTo>
                    <a:lnTo>
                      <a:pt x="28" y="4"/>
                    </a:lnTo>
                    <a:lnTo>
                      <a:pt x="18"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7" name="Freeform 135"/>
              <p:cNvSpPr>
                <a:spLocks/>
              </p:cNvSpPr>
              <p:nvPr/>
            </p:nvSpPr>
            <p:spPr bwMode="auto">
              <a:xfrm>
                <a:off x="3670300" y="3584575"/>
                <a:ext cx="49213" cy="73025"/>
              </a:xfrm>
              <a:custGeom>
                <a:avLst/>
                <a:gdLst>
                  <a:gd name="T0" fmla="*/ 21 w 31"/>
                  <a:gd name="T1" fmla="*/ 0 h 46"/>
                  <a:gd name="T2" fmla="*/ 0 w 31"/>
                  <a:gd name="T3" fmla="*/ 42 h 46"/>
                  <a:gd name="T4" fmla="*/ 10 w 31"/>
                  <a:gd name="T5" fmla="*/ 46 h 46"/>
                  <a:gd name="T6" fmla="*/ 31 w 31"/>
                  <a:gd name="T7" fmla="*/ 4 h 46"/>
                  <a:gd name="T8" fmla="*/ 21 w 31"/>
                  <a:gd name="T9" fmla="*/ 0 h 46"/>
                </a:gdLst>
                <a:ahLst/>
                <a:cxnLst>
                  <a:cxn ang="0">
                    <a:pos x="T0" y="T1"/>
                  </a:cxn>
                  <a:cxn ang="0">
                    <a:pos x="T2" y="T3"/>
                  </a:cxn>
                  <a:cxn ang="0">
                    <a:pos x="T4" y="T5"/>
                  </a:cxn>
                  <a:cxn ang="0">
                    <a:pos x="T6" y="T7"/>
                  </a:cxn>
                  <a:cxn ang="0">
                    <a:pos x="T8" y="T9"/>
                  </a:cxn>
                </a:cxnLst>
                <a:rect l="0" t="0" r="r" b="b"/>
                <a:pathLst>
                  <a:path w="31" h="46">
                    <a:moveTo>
                      <a:pt x="21" y="0"/>
                    </a:moveTo>
                    <a:lnTo>
                      <a:pt x="0" y="42"/>
                    </a:lnTo>
                    <a:lnTo>
                      <a:pt x="10" y="46"/>
                    </a:lnTo>
                    <a:lnTo>
                      <a:pt x="31" y="4"/>
                    </a:lnTo>
                    <a:lnTo>
                      <a:pt x="21"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8" name="Freeform 136"/>
              <p:cNvSpPr>
                <a:spLocks/>
              </p:cNvSpPr>
              <p:nvPr/>
            </p:nvSpPr>
            <p:spPr bwMode="auto">
              <a:xfrm>
                <a:off x="3697288" y="3597275"/>
                <a:ext cx="63500" cy="100013"/>
              </a:xfrm>
              <a:custGeom>
                <a:avLst/>
                <a:gdLst>
                  <a:gd name="T0" fmla="*/ 33 w 40"/>
                  <a:gd name="T1" fmla="*/ 0 h 63"/>
                  <a:gd name="T2" fmla="*/ 0 w 40"/>
                  <a:gd name="T3" fmla="*/ 59 h 63"/>
                  <a:gd name="T4" fmla="*/ 8 w 40"/>
                  <a:gd name="T5" fmla="*/ 63 h 63"/>
                  <a:gd name="T6" fmla="*/ 40 w 40"/>
                  <a:gd name="T7" fmla="*/ 4 h 63"/>
                  <a:gd name="T8" fmla="*/ 33 w 40"/>
                  <a:gd name="T9" fmla="*/ 0 h 63"/>
                </a:gdLst>
                <a:ahLst/>
                <a:cxnLst>
                  <a:cxn ang="0">
                    <a:pos x="T0" y="T1"/>
                  </a:cxn>
                  <a:cxn ang="0">
                    <a:pos x="T2" y="T3"/>
                  </a:cxn>
                  <a:cxn ang="0">
                    <a:pos x="T4" y="T5"/>
                  </a:cxn>
                  <a:cxn ang="0">
                    <a:pos x="T6" y="T7"/>
                  </a:cxn>
                  <a:cxn ang="0">
                    <a:pos x="T8" y="T9"/>
                  </a:cxn>
                </a:cxnLst>
                <a:rect l="0" t="0" r="r" b="b"/>
                <a:pathLst>
                  <a:path w="40" h="63">
                    <a:moveTo>
                      <a:pt x="33" y="0"/>
                    </a:moveTo>
                    <a:lnTo>
                      <a:pt x="0" y="59"/>
                    </a:lnTo>
                    <a:lnTo>
                      <a:pt x="8" y="63"/>
                    </a:lnTo>
                    <a:lnTo>
                      <a:pt x="40" y="4"/>
                    </a:lnTo>
                    <a:lnTo>
                      <a:pt x="3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2" name="Freeform 137"/>
              <p:cNvSpPr>
                <a:spLocks/>
              </p:cNvSpPr>
              <p:nvPr/>
            </p:nvSpPr>
            <p:spPr bwMode="auto">
              <a:xfrm>
                <a:off x="3746500" y="3625850"/>
                <a:ext cx="52388" cy="71438"/>
              </a:xfrm>
              <a:custGeom>
                <a:avLst/>
                <a:gdLst>
                  <a:gd name="T0" fmla="*/ 25 w 33"/>
                  <a:gd name="T1" fmla="*/ 0 h 45"/>
                  <a:gd name="T2" fmla="*/ 0 w 33"/>
                  <a:gd name="T3" fmla="*/ 41 h 45"/>
                  <a:gd name="T4" fmla="*/ 8 w 33"/>
                  <a:gd name="T5" fmla="*/ 45 h 45"/>
                  <a:gd name="T6" fmla="*/ 33 w 33"/>
                  <a:gd name="T7" fmla="*/ 6 h 45"/>
                  <a:gd name="T8" fmla="*/ 25 w 33"/>
                  <a:gd name="T9" fmla="*/ 0 h 45"/>
                </a:gdLst>
                <a:ahLst/>
                <a:cxnLst>
                  <a:cxn ang="0">
                    <a:pos x="T0" y="T1"/>
                  </a:cxn>
                  <a:cxn ang="0">
                    <a:pos x="T2" y="T3"/>
                  </a:cxn>
                  <a:cxn ang="0">
                    <a:pos x="T4" y="T5"/>
                  </a:cxn>
                  <a:cxn ang="0">
                    <a:pos x="T6" y="T7"/>
                  </a:cxn>
                  <a:cxn ang="0">
                    <a:pos x="T8" y="T9"/>
                  </a:cxn>
                </a:cxnLst>
                <a:rect l="0" t="0" r="r" b="b"/>
                <a:pathLst>
                  <a:path w="33" h="45">
                    <a:moveTo>
                      <a:pt x="25" y="0"/>
                    </a:moveTo>
                    <a:lnTo>
                      <a:pt x="0" y="41"/>
                    </a:lnTo>
                    <a:lnTo>
                      <a:pt x="8" y="45"/>
                    </a:lnTo>
                    <a:lnTo>
                      <a:pt x="33" y="6"/>
                    </a:lnTo>
                    <a:lnTo>
                      <a:pt x="2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3" name="Freeform 138"/>
              <p:cNvSpPr>
                <a:spLocks/>
              </p:cNvSpPr>
              <p:nvPr/>
            </p:nvSpPr>
            <p:spPr bwMode="auto">
              <a:xfrm>
                <a:off x="3781425" y="3651250"/>
                <a:ext cx="55563" cy="71438"/>
              </a:xfrm>
              <a:custGeom>
                <a:avLst/>
                <a:gdLst>
                  <a:gd name="T0" fmla="*/ 27 w 35"/>
                  <a:gd name="T1" fmla="*/ 0 h 45"/>
                  <a:gd name="T2" fmla="*/ 0 w 35"/>
                  <a:gd name="T3" fmla="*/ 39 h 45"/>
                  <a:gd name="T4" fmla="*/ 8 w 35"/>
                  <a:gd name="T5" fmla="*/ 45 h 45"/>
                  <a:gd name="T6" fmla="*/ 35 w 35"/>
                  <a:gd name="T7" fmla="*/ 5 h 45"/>
                  <a:gd name="T8" fmla="*/ 27 w 35"/>
                  <a:gd name="T9" fmla="*/ 0 h 45"/>
                </a:gdLst>
                <a:ahLst/>
                <a:cxnLst>
                  <a:cxn ang="0">
                    <a:pos x="T0" y="T1"/>
                  </a:cxn>
                  <a:cxn ang="0">
                    <a:pos x="T2" y="T3"/>
                  </a:cxn>
                  <a:cxn ang="0">
                    <a:pos x="T4" y="T5"/>
                  </a:cxn>
                  <a:cxn ang="0">
                    <a:pos x="T6" y="T7"/>
                  </a:cxn>
                  <a:cxn ang="0">
                    <a:pos x="T8" y="T9"/>
                  </a:cxn>
                </a:cxnLst>
                <a:rect l="0" t="0" r="r" b="b"/>
                <a:pathLst>
                  <a:path w="35" h="45">
                    <a:moveTo>
                      <a:pt x="27" y="0"/>
                    </a:moveTo>
                    <a:lnTo>
                      <a:pt x="0" y="39"/>
                    </a:lnTo>
                    <a:lnTo>
                      <a:pt x="8" y="45"/>
                    </a:lnTo>
                    <a:lnTo>
                      <a:pt x="35" y="5"/>
                    </a:lnTo>
                    <a:lnTo>
                      <a:pt x="2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4" name="Freeform 139"/>
              <p:cNvSpPr>
                <a:spLocks/>
              </p:cNvSpPr>
              <p:nvPr/>
            </p:nvSpPr>
            <p:spPr bwMode="auto">
              <a:xfrm>
                <a:off x="3816350" y="3678238"/>
                <a:ext cx="58738" cy="68263"/>
              </a:xfrm>
              <a:custGeom>
                <a:avLst/>
                <a:gdLst>
                  <a:gd name="T0" fmla="*/ 30 w 37"/>
                  <a:gd name="T1" fmla="*/ 0 h 43"/>
                  <a:gd name="T2" fmla="*/ 0 w 37"/>
                  <a:gd name="T3" fmla="*/ 37 h 43"/>
                  <a:gd name="T4" fmla="*/ 9 w 37"/>
                  <a:gd name="T5" fmla="*/ 43 h 43"/>
                  <a:gd name="T6" fmla="*/ 37 w 37"/>
                  <a:gd name="T7" fmla="*/ 7 h 43"/>
                  <a:gd name="T8" fmla="*/ 30 w 37"/>
                  <a:gd name="T9" fmla="*/ 0 h 43"/>
                </a:gdLst>
                <a:ahLst/>
                <a:cxnLst>
                  <a:cxn ang="0">
                    <a:pos x="T0" y="T1"/>
                  </a:cxn>
                  <a:cxn ang="0">
                    <a:pos x="T2" y="T3"/>
                  </a:cxn>
                  <a:cxn ang="0">
                    <a:pos x="T4" y="T5"/>
                  </a:cxn>
                  <a:cxn ang="0">
                    <a:pos x="T6" y="T7"/>
                  </a:cxn>
                  <a:cxn ang="0">
                    <a:pos x="T8" y="T9"/>
                  </a:cxn>
                </a:cxnLst>
                <a:rect l="0" t="0" r="r" b="b"/>
                <a:pathLst>
                  <a:path w="37" h="43">
                    <a:moveTo>
                      <a:pt x="30" y="0"/>
                    </a:moveTo>
                    <a:lnTo>
                      <a:pt x="0" y="37"/>
                    </a:lnTo>
                    <a:lnTo>
                      <a:pt x="9" y="43"/>
                    </a:lnTo>
                    <a:lnTo>
                      <a:pt x="37" y="7"/>
                    </a:lnTo>
                    <a:lnTo>
                      <a:pt x="3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2" name="Freeform 140"/>
              <p:cNvSpPr>
                <a:spLocks/>
              </p:cNvSpPr>
              <p:nvPr/>
            </p:nvSpPr>
            <p:spPr bwMode="auto">
              <a:xfrm>
                <a:off x="3849688" y="3706813"/>
                <a:ext cx="60325" cy="66675"/>
              </a:xfrm>
              <a:custGeom>
                <a:avLst/>
                <a:gdLst>
                  <a:gd name="T0" fmla="*/ 31 w 38"/>
                  <a:gd name="T1" fmla="*/ 0 h 42"/>
                  <a:gd name="T2" fmla="*/ 0 w 38"/>
                  <a:gd name="T3" fmla="*/ 36 h 42"/>
                  <a:gd name="T4" fmla="*/ 9 w 38"/>
                  <a:gd name="T5" fmla="*/ 42 h 42"/>
                  <a:gd name="T6" fmla="*/ 38 w 38"/>
                  <a:gd name="T7" fmla="*/ 7 h 42"/>
                  <a:gd name="T8" fmla="*/ 31 w 38"/>
                  <a:gd name="T9" fmla="*/ 0 h 42"/>
                </a:gdLst>
                <a:ahLst/>
                <a:cxnLst>
                  <a:cxn ang="0">
                    <a:pos x="T0" y="T1"/>
                  </a:cxn>
                  <a:cxn ang="0">
                    <a:pos x="T2" y="T3"/>
                  </a:cxn>
                  <a:cxn ang="0">
                    <a:pos x="T4" y="T5"/>
                  </a:cxn>
                  <a:cxn ang="0">
                    <a:pos x="T6" y="T7"/>
                  </a:cxn>
                  <a:cxn ang="0">
                    <a:pos x="T8" y="T9"/>
                  </a:cxn>
                </a:cxnLst>
                <a:rect l="0" t="0" r="r" b="b"/>
                <a:pathLst>
                  <a:path w="38" h="42">
                    <a:moveTo>
                      <a:pt x="31" y="0"/>
                    </a:moveTo>
                    <a:lnTo>
                      <a:pt x="0" y="36"/>
                    </a:lnTo>
                    <a:lnTo>
                      <a:pt x="9" y="42"/>
                    </a:lnTo>
                    <a:lnTo>
                      <a:pt x="38" y="7"/>
                    </a:lnTo>
                    <a:lnTo>
                      <a:pt x="31"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3" name="Freeform 141"/>
              <p:cNvSpPr>
                <a:spLocks/>
              </p:cNvSpPr>
              <p:nvPr/>
            </p:nvSpPr>
            <p:spPr bwMode="auto">
              <a:xfrm>
                <a:off x="3865563" y="3730625"/>
                <a:ext cx="84138" cy="88900"/>
              </a:xfrm>
              <a:custGeom>
                <a:avLst/>
                <a:gdLst>
                  <a:gd name="T0" fmla="*/ 46 w 53"/>
                  <a:gd name="T1" fmla="*/ 0 h 56"/>
                  <a:gd name="T2" fmla="*/ 0 w 53"/>
                  <a:gd name="T3" fmla="*/ 49 h 56"/>
                  <a:gd name="T4" fmla="*/ 7 w 53"/>
                  <a:gd name="T5" fmla="*/ 56 h 56"/>
                  <a:gd name="T6" fmla="*/ 53 w 53"/>
                  <a:gd name="T7" fmla="*/ 6 h 56"/>
                  <a:gd name="T8" fmla="*/ 46 w 53"/>
                  <a:gd name="T9" fmla="*/ 0 h 56"/>
                </a:gdLst>
                <a:ahLst/>
                <a:cxnLst>
                  <a:cxn ang="0">
                    <a:pos x="T0" y="T1"/>
                  </a:cxn>
                  <a:cxn ang="0">
                    <a:pos x="T2" y="T3"/>
                  </a:cxn>
                  <a:cxn ang="0">
                    <a:pos x="T4" y="T5"/>
                  </a:cxn>
                  <a:cxn ang="0">
                    <a:pos x="T6" y="T7"/>
                  </a:cxn>
                  <a:cxn ang="0">
                    <a:pos x="T8" y="T9"/>
                  </a:cxn>
                </a:cxnLst>
                <a:rect l="0" t="0" r="r" b="b"/>
                <a:pathLst>
                  <a:path w="53" h="56">
                    <a:moveTo>
                      <a:pt x="46" y="0"/>
                    </a:moveTo>
                    <a:lnTo>
                      <a:pt x="0" y="49"/>
                    </a:lnTo>
                    <a:lnTo>
                      <a:pt x="7" y="56"/>
                    </a:lnTo>
                    <a:lnTo>
                      <a:pt x="53" y="6"/>
                    </a:lnTo>
                    <a:lnTo>
                      <a:pt x="46"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4" name="Freeform 143"/>
              <p:cNvSpPr>
                <a:spLocks/>
              </p:cNvSpPr>
              <p:nvPr/>
            </p:nvSpPr>
            <p:spPr bwMode="auto">
              <a:xfrm>
                <a:off x="2730500" y="3570288"/>
                <a:ext cx="1141413" cy="636588"/>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5" name="Freeform 166"/>
              <p:cNvSpPr>
                <a:spLocks/>
              </p:cNvSpPr>
              <p:nvPr/>
            </p:nvSpPr>
            <p:spPr bwMode="auto">
              <a:xfrm>
                <a:off x="2876550" y="3619500"/>
                <a:ext cx="865188" cy="182563"/>
              </a:xfrm>
              <a:custGeom>
                <a:avLst/>
                <a:gdLst>
                  <a:gd name="T0" fmla="*/ 55 w 389"/>
                  <a:gd name="T1" fmla="*/ 47 h 82"/>
                  <a:gd name="T2" fmla="*/ 54 w 389"/>
                  <a:gd name="T3" fmla="*/ 47 h 82"/>
                  <a:gd name="T4" fmla="*/ 49 w 389"/>
                  <a:gd name="T5" fmla="*/ 49 h 82"/>
                  <a:gd name="T6" fmla="*/ 47 w 389"/>
                  <a:gd name="T7" fmla="*/ 50 h 82"/>
                  <a:gd name="T8" fmla="*/ 42 w 389"/>
                  <a:gd name="T9" fmla="*/ 53 h 82"/>
                  <a:gd name="T10" fmla="*/ 0 w 389"/>
                  <a:gd name="T11" fmla="*/ 78 h 82"/>
                  <a:gd name="T12" fmla="*/ 68 w 389"/>
                  <a:gd name="T13" fmla="*/ 66 h 82"/>
                  <a:gd name="T14" fmla="*/ 76 w 389"/>
                  <a:gd name="T15" fmla="*/ 65 h 82"/>
                  <a:gd name="T16" fmla="*/ 186 w 389"/>
                  <a:gd name="T17" fmla="*/ 58 h 82"/>
                  <a:gd name="T18" fmla="*/ 389 w 389"/>
                  <a:gd name="T19" fmla="*/ 82 h 82"/>
                  <a:gd name="T20" fmla="*/ 60 w 389"/>
                  <a:gd name="T21" fmla="*/ 45 h 82"/>
                  <a:gd name="T22" fmla="*/ 55 w 389"/>
                  <a:gd name="T23"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82">
                    <a:moveTo>
                      <a:pt x="55" y="47"/>
                    </a:moveTo>
                    <a:cubicBezTo>
                      <a:pt x="54" y="47"/>
                      <a:pt x="54" y="47"/>
                      <a:pt x="54" y="47"/>
                    </a:cubicBezTo>
                    <a:cubicBezTo>
                      <a:pt x="52" y="48"/>
                      <a:pt x="51" y="49"/>
                      <a:pt x="49" y="49"/>
                    </a:cubicBezTo>
                    <a:cubicBezTo>
                      <a:pt x="49" y="50"/>
                      <a:pt x="48" y="50"/>
                      <a:pt x="47" y="50"/>
                    </a:cubicBezTo>
                    <a:cubicBezTo>
                      <a:pt x="46" y="51"/>
                      <a:pt x="44" y="52"/>
                      <a:pt x="42" y="53"/>
                    </a:cubicBezTo>
                    <a:cubicBezTo>
                      <a:pt x="28" y="60"/>
                      <a:pt x="14" y="68"/>
                      <a:pt x="0" y="78"/>
                    </a:cubicBezTo>
                    <a:cubicBezTo>
                      <a:pt x="21" y="73"/>
                      <a:pt x="44" y="69"/>
                      <a:pt x="68" y="66"/>
                    </a:cubicBezTo>
                    <a:cubicBezTo>
                      <a:pt x="76" y="65"/>
                      <a:pt x="76" y="65"/>
                      <a:pt x="76" y="65"/>
                    </a:cubicBezTo>
                    <a:cubicBezTo>
                      <a:pt x="111" y="60"/>
                      <a:pt x="147" y="58"/>
                      <a:pt x="186" y="58"/>
                    </a:cubicBezTo>
                    <a:cubicBezTo>
                      <a:pt x="262" y="58"/>
                      <a:pt x="333" y="67"/>
                      <a:pt x="389" y="82"/>
                    </a:cubicBezTo>
                    <a:cubicBezTo>
                      <a:pt x="295" y="13"/>
                      <a:pt x="166" y="0"/>
                      <a:pt x="60" y="45"/>
                    </a:cubicBezTo>
                    <a:lnTo>
                      <a:pt x="55"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6" name="Freeform 167"/>
              <p:cNvSpPr>
                <a:spLocks/>
              </p:cNvSpPr>
              <p:nvPr/>
            </p:nvSpPr>
            <p:spPr bwMode="auto">
              <a:xfrm>
                <a:off x="3419475" y="3729038"/>
                <a:ext cx="271463" cy="407988"/>
              </a:xfrm>
              <a:custGeom>
                <a:avLst/>
                <a:gdLst>
                  <a:gd name="T0" fmla="*/ 13 w 122"/>
                  <a:gd name="T1" fmla="*/ 177 h 184"/>
                  <a:gd name="T2" fmla="*/ 122 w 122"/>
                  <a:gd name="T3" fmla="*/ 3 h 184"/>
                  <a:gd name="T4" fmla="*/ 116 w 122"/>
                  <a:gd name="T5" fmla="*/ 0 h 184"/>
                  <a:gd name="T6" fmla="*/ 94 w 122"/>
                  <a:gd name="T7" fmla="*/ 31 h 184"/>
                  <a:gd name="T8" fmla="*/ 0 w 122"/>
                  <a:gd name="T9" fmla="*/ 180 h 184"/>
                  <a:gd name="T10" fmla="*/ 9 w 122"/>
                  <a:gd name="T11" fmla="*/ 184 h 184"/>
                  <a:gd name="T12" fmla="*/ 13 w 122"/>
                  <a:gd name="T13" fmla="*/ 177 h 184"/>
                </a:gdLst>
                <a:ahLst/>
                <a:cxnLst>
                  <a:cxn ang="0">
                    <a:pos x="T0" y="T1"/>
                  </a:cxn>
                  <a:cxn ang="0">
                    <a:pos x="T2" y="T3"/>
                  </a:cxn>
                  <a:cxn ang="0">
                    <a:pos x="T4" y="T5"/>
                  </a:cxn>
                  <a:cxn ang="0">
                    <a:pos x="T6" y="T7"/>
                  </a:cxn>
                  <a:cxn ang="0">
                    <a:pos x="T8" y="T9"/>
                  </a:cxn>
                  <a:cxn ang="0">
                    <a:pos x="T10" y="T11"/>
                  </a:cxn>
                  <a:cxn ang="0">
                    <a:pos x="T12" y="T13"/>
                  </a:cxn>
                </a:cxnLst>
                <a:rect l="0" t="0" r="r" b="b"/>
                <a:pathLst>
                  <a:path w="122" h="184">
                    <a:moveTo>
                      <a:pt x="13" y="177"/>
                    </a:moveTo>
                    <a:cubicBezTo>
                      <a:pt x="122" y="3"/>
                      <a:pt x="122" y="3"/>
                      <a:pt x="122" y="3"/>
                    </a:cubicBezTo>
                    <a:cubicBezTo>
                      <a:pt x="120" y="2"/>
                      <a:pt x="118" y="1"/>
                      <a:pt x="116" y="0"/>
                    </a:cubicBezTo>
                    <a:cubicBezTo>
                      <a:pt x="94" y="31"/>
                      <a:pt x="94" y="31"/>
                      <a:pt x="94" y="31"/>
                    </a:cubicBezTo>
                    <a:cubicBezTo>
                      <a:pt x="0" y="180"/>
                      <a:pt x="0" y="180"/>
                      <a:pt x="0" y="180"/>
                    </a:cubicBezTo>
                    <a:cubicBezTo>
                      <a:pt x="3" y="181"/>
                      <a:pt x="6" y="182"/>
                      <a:pt x="9" y="184"/>
                    </a:cubicBezTo>
                    <a:lnTo>
                      <a:pt x="13" y="17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7" name="Freeform 168"/>
              <p:cNvSpPr>
                <a:spLocks/>
              </p:cNvSpPr>
              <p:nvPr/>
            </p:nvSpPr>
            <p:spPr bwMode="auto">
              <a:xfrm>
                <a:off x="3203575" y="3719513"/>
                <a:ext cx="468313" cy="655638"/>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6" name="Group 705"/>
          <p:cNvGrpSpPr/>
          <p:nvPr/>
        </p:nvGrpSpPr>
        <p:grpSpPr>
          <a:xfrm>
            <a:off x="9283964" y="1376257"/>
            <a:ext cx="2424932" cy="2263884"/>
            <a:chOff x="9368188" y="1376257"/>
            <a:chExt cx="2424932" cy="2263884"/>
          </a:xfrm>
        </p:grpSpPr>
        <p:sp>
          <p:nvSpPr>
            <p:cNvPr id="157" name="TextBox 156"/>
            <p:cNvSpPr txBox="1"/>
            <p:nvPr/>
          </p:nvSpPr>
          <p:spPr>
            <a:xfrm>
              <a:off x="9368188" y="2347479"/>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mj-lt"/>
                </a:rPr>
                <a:t>Visualize physical plan of U-SQL query</a:t>
              </a:r>
            </a:p>
          </p:txBody>
        </p:sp>
        <p:grpSp>
          <p:nvGrpSpPr>
            <p:cNvPr id="64" name="Group 63"/>
            <p:cNvGrpSpPr/>
            <p:nvPr/>
          </p:nvGrpSpPr>
          <p:grpSpPr>
            <a:xfrm>
              <a:off x="10097720" y="1376257"/>
              <a:ext cx="975278" cy="1045849"/>
              <a:chOff x="10097720" y="1376257"/>
              <a:chExt cx="975278" cy="1045849"/>
            </a:xfrm>
          </p:grpSpPr>
          <p:sp>
            <p:nvSpPr>
              <p:cNvPr id="12" name="Freeform 7"/>
              <p:cNvSpPr>
                <a:spLocks/>
              </p:cNvSpPr>
              <p:nvPr/>
            </p:nvSpPr>
            <p:spPr bwMode="auto">
              <a:xfrm>
                <a:off x="10244648" y="1423691"/>
                <a:ext cx="190891" cy="275345"/>
              </a:xfrm>
              <a:custGeom>
                <a:avLst/>
                <a:gdLst>
                  <a:gd name="T0" fmla="*/ 411 w 411"/>
                  <a:gd name="T1" fmla="*/ 157 h 595"/>
                  <a:gd name="T2" fmla="*/ 284 w 411"/>
                  <a:gd name="T3" fmla="*/ 53 h 595"/>
                  <a:gd name="T4" fmla="*/ 178 w 411"/>
                  <a:gd name="T5" fmla="*/ 190 h 595"/>
                  <a:gd name="T6" fmla="*/ 274 w 411"/>
                  <a:gd name="T7" fmla="*/ 44 h 595"/>
                  <a:gd name="T8" fmla="*/ 227 w 411"/>
                  <a:gd name="T9" fmla="*/ 6 h 595"/>
                  <a:gd name="T10" fmla="*/ 133 w 411"/>
                  <a:gd name="T11" fmla="*/ 165 h 595"/>
                  <a:gd name="T12" fmla="*/ 208 w 411"/>
                  <a:gd name="T13" fmla="*/ 0 h 595"/>
                  <a:gd name="T14" fmla="*/ 127 w 411"/>
                  <a:gd name="T15" fmla="*/ 30 h 595"/>
                  <a:gd name="T16" fmla="*/ 86 w 411"/>
                  <a:gd name="T17" fmla="*/ 131 h 595"/>
                  <a:gd name="T18" fmla="*/ 112 w 411"/>
                  <a:gd name="T19" fmla="*/ 35 h 595"/>
                  <a:gd name="T20" fmla="*/ 55 w 411"/>
                  <a:gd name="T21" fmla="*/ 56 h 595"/>
                  <a:gd name="T22" fmla="*/ 13 w 411"/>
                  <a:gd name="T23" fmla="*/ 454 h 595"/>
                  <a:gd name="T24" fmla="*/ 0 w 411"/>
                  <a:gd name="T25" fmla="*/ 469 h 595"/>
                  <a:gd name="T26" fmla="*/ 175 w 411"/>
                  <a:gd name="T27" fmla="*/ 595 h 595"/>
                  <a:gd name="T28" fmla="*/ 336 w 411"/>
                  <a:gd name="T29" fmla="*/ 491 h 595"/>
                  <a:gd name="T30" fmla="*/ 336 w 411"/>
                  <a:gd name="T31" fmla="*/ 491 h 595"/>
                  <a:gd name="T32" fmla="*/ 336 w 411"/>
                  <a:gd name="T33" fmla="*/ 491 h 595"/>
                  <a:gd name="T34" fmla="*/ 354 w 411"/>
                  <a:gd name="T35" fmla="*/ 422 h 595"/>
                  <a:gd name="T36" fmla="*/ 380 w 411"/>
                  <a:gd name="T37" fmla="*/ 322 h 595"/>
                  <a:gd name="T38" fmla="*/ 411 w 411"/>
                  <a:gd name="T39" fmla="*/ 204 h 595"/>
                  <a:gd name="T40" fmla="*/ 337 w 411"/>
                  <a:gd name="T41" fmla="*/ 248 h 595"/>
                  <a:gd name="T42" fmla="*/ 293 w 411"/>
                  <a:gd name="T43" fmla="*/ 396 h 595"/>
                  <a:gd name="T44" fmla="*/ 219 w 411"/>
                  <a:gd name="T45" fmla="*/ 425 h 595"/>
                  <a:gd name="T46" fmla="*/ 209 w 411"/>
                  <a:gd name="T47" fmla="*/ 286 h 595"/>
                  <a:gd name="T48" fmla="*/ 288 w 411"/>
                  <a:gd name="T49" fmla="*/ 130 h 595"/>
                  <a:gd name="T50" fmla="*/ 329 w 411"/>
                  <a:gd name="T51" fmla="*/ 165 h 595"/>
                  <a:gd name="T52" fmla="*/ 411 w 411"/>
                  <a:gd name="T53" fmla="*/ 1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411" y="157"/>
                    </a:moveTo>
                    <a:cubicBezTo>
                      <a:pt x="284" y="53"/>
                      <a:pt x="284" y="53"/>
                      <a:pt x="284" y="53"/>
                    </a:cubicBezTo>
                    <a:cubicBezTo>
                      <a:pt x="178" y="190"/>
                      <a:pt x="178" y="190"/>
                      <a:pt x="178" y="190"/>
                    </a:cubicBezTo>
                    <a:cubicBezTo>
                      <a:pt x="274" y="44"/>
                      <a:pt x="274" y="44"/>
                      <a:pt x="274" y="44"/>
                    </a:cubicBezTo>
                    <a:cubicBezTo>
                      <a:pt x="227" y="6"/>
                      <a:pt x="227" y="6"/>
                      <a:pt x="227" y="6"/>
                    </a:cubicBezTo>
                    <a:cubicBezTo>
                      <a:pt x="133" y="165"/>
                      <a:pt x="133" y="165"/>
                      <a:pt x="133" y="165"/>
                    </a:cubicBezTo>
                    <a:cubicBezTo>
                      <a:pt x="208" y="0"/>
                      <a:pt x="208" y="0"/>
                      <a:pt x="208" y="0"/>
                    </a:cubicBezTo>
                    <a:cubicBezTo>
                      <a:pt x="127" y="30"/>
                      <a:pt x="127" y="30"/>
                      <a:pt x="127" y="30"/>
                    </a:cubicBezTo>
                    <a:cubicBezTo>
                      <a:pt x="86" y="131"/>
                      <a:pt x="86" y="131"/>
                      <a:pt x="86" y="131"/>
                    </a:cubicBezTo>
                    <a:cubicBezTo>
                      <a:pt x="112" y="35"/>
                      <a:pt x="112" y="35"/>
                      <a:pt x="112" y="35"/>
                    </a:cubicBezTo>
                    <a:cubicBezTo>
                      <a:pt x="55" y="56"/>
                      <a:pt x="55" y="56"/>
                      <a:pt x="55" y="56"/>
                    </a:cubicBezTo>
                    <a:cubicBezTo>
                      <a:pt x="13" y="454"/>
                      <a:pt x="13" y="454"/>
                      <a:pt x="13" y="454"/>
                    </a:cubicBezTo>
                    <a:cubicBezTo>
                      <a:pt x="0" y="469"/>
                      <a:pt x="0" y="469"/>
                      <a:pt x="0" y="469"/>
                    </a:cubicBezTo>
                    <a:cubicBezTo>
                      <a:pt x="175" y="595"/>
                      <a:pt x="175" y="595"/>
                      <a:pt x="175" y="595"/>
                    </a:cubicBezTo>
                    <a:cubicBezTo>
                      <a:pt x="336" y="491"/>
                      <a:pt x="336" y="491"/>
                      <a:pt x="336" y="491"/>
                    </a:cubicBezTo>
                    <a:cubicBezTo>
                      <a:pt x="336" y="491"/>
                      <a:pt x="336" y="491"/>
                      <a:pt x="336" y="491"/>
                    </a:cubicBezTo>
                    <a:cubicBezTo>
                      <a:pt x="336" y="491"/>
                      <a:pt x="336" y="491"/>
                      <a:pt x="336" y="491"/>
                    </a:cubicBezTo>
                    <a:cubicBezTo>
                      <a:pt x="354" y="422"/>
                      <a:pt x="354" y="422"/>
                      <a:pt x="354" y="422"/>
                    </a:cubicBezTo>
                    <a:cubicBezTo>
                      <a:pt x="380" y="322"/>
                      <a:pt x="380" y="322"/>
                      <a:pt x="380" y="322"/>
                    </a:cubicBezTo>
                    <a:cubicBezTo>
                      <a:pt x="411" y="204"/>
                      <a:pt x="411" y="204"/>
                      <a:pt x="411" y="204"/>
                    </a:cubicBezTo>
                    <a:cubicBezTo>
                      <a:pt x="379" y="196"/>
                      <a:pt x="346" y="215"/>
                      <a:pt x="337" y="248"/>
                    </a:cubicBezTo>
                    <a:cubicBezTo>
                      <a:pt x="293" y="396"/>
                      <a:pt x="293" y="396"/>
                      <a:pt x="293" y="396"/>
                    </a:cubicBezTo>
                    <a:cubicBezTo>
                      <a:pt x="219" y="425"/>
                      <a:pt x="219" y="425"/>
                      <a:pt x="219" y="425"/>
                    </a:cubicBezTo>
                    <a:cubicBezTo>
                      <a:pt x="209" y="286"/>
                      <a:pt x="209" y="286"/>
                      <a:pt x="209" y="286"/>
                    </a:cubicBezTo>
                    <a:cubicBezTo>
                      <a:pt x="288" y="130"/>
                      <a:pt x="288" y="130"/>
                      <a:pt x="288" y="130"/>
                    </a:cubicBezTo>
                    <a:cubicBezTo>
                      <a:pt x="329" y="165"/>
                      <a:pt x="329" y="165"/>
                      <a:pt x="329" y="165"/>
                    </a:cubicBezTo>
                    <a:cubicBezTo>
                      <a:pt x="354" y="185"/>
                      <a:pt x="390" y="182"/>
                      <a:pt x="411" y="15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 name="Freeform 8"/>
              <p:cNvSpPr>
                <a:spLocks/>
              </p:cNvSpPr>
              <p:nvPr/>
            </p:nvSpPr>
            <p:spPr bwMode="auto">
              <a:xfrm>
                <a:off x="10213411" y="1635405"/>
                <a:ext cx="119162" cy="101808"/>
              </a:xfrm>
              <a:custGeom>
                <a:avLst/>
                <a:gdLst>
                  <a:gd name="T0" fmla="*/ 21 w 103"/>
                  <a:gd name="T1" fmla="*/ 0 h 88"/>
                  <a:gd name="T2" fmla="*/ 0 w 103"/>
                  <a:gd name="T3" fmla="*/ 29 h 88"/>
                  <a:gd name="T4" fmla="*/ 82 w 103"/>
                  <a:gd name="T5" fmla="*/ 88 h 88"/>
                  <a:gd name="T6" fmla="*/ 103 w 103"/>
                  <a:gd name="T7" fmla="*/ 59 h 88"/>
                  <a:gd name="T8" fmla="*/ 21 w 103"/>
                  <a:gd name="T9" fmla="*/ 0 h 88"/>
                </a:gdLst>
                <a:ahLst/>
                <a:cxnLst>
                  <a:cxn ang="0">
                    <a:pos x="T0" y="T1"/>
                  </a:cxn>
                  <a:cxn ang="0">
                    <a:pos x="T2" y="T3"/>
                  </a:cxn>
                  <a:cxn ang="0">
                    <a:pos x="T4" y="T5"/>
                  </a:cxn>
                  <a:cxn ang="0">
                    <a:pos x="T6" y="T7"/>
                  </a:cxn>
                  <a:cxn ang="0">
                    <a:pos x="T8" y="T9"/>
                  </a:cxn>
                </a:cxnLst>
                <a:rect l="0" t="0" r="r" b="b"/>
                <a:pathLst>
                  <a:path w="103" h="88">
                    <a:moveTo>
                      <a:pt x="21" y="0"/>
                    </a:moveTo>
                    <a:lnTo>
                      <a:pt x="0" y="29"/>
                    </a:lnTo>
                    <a:lnTo>
                      <a:pt x="82" y="88"/>
                    </a:lnTo>
                    <a:lnTo>
                      <a:pt x="103" y="59"/>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 name="Freeform 9"/>
              <p:cNvSpPr>
                <a:spLocks/>
              </p:cNvSpPr>
              <p:nvPr/>
            </p:nvSpPr>
            <p:spPr bwMode="auto">
              <a:xfrm>
                <a:off x="10097720" y="1666642"/>
                <a:ext cx="273031" cy="517140"/>
              </a:xfrm>
              <a:custGeom>
                <a:avLst/>
                <a:gdLst>
                  <a:gd name="T0" fmla="*/ 462 w 590"/>
                  <a:gd name="T1" fmla="*/ 158 h 1116"/>
                  <a:gd name="T2" fmla="*/ 244 w 590"/>
                  <a:gd name="T3" fmla="*/ 0 h 1116"/>
                  <a:gd name="T4" fmla="*/ 339 w 590"/>
                  <a:gd name="T5" fmla="*/ 1116 h 1116"/>
                  <a:gd name="T6" fmla="*/ 446 w 590"/>
                  <a:gd name="T7" fmla="*/ 1088 h 1116"/>
                  <a:gd name="T8" fmla="*/ 508 w 590"/>
                  <a:gd name="T9" fmla="*/ 1096 h 1116"/>
                  <a:gd name="T10" fmla="*/ 590 w 590"/>
                  <a:gd name="T11" fmla="*/ 979 h 1116"/>
                  <a:gd name="T12" fmla="*/ 462 w 590"/>
                  <a:gd name="T13" fmla="*/ 158 h 1116"/>
                </a:gdLst>
                <a:ahLst/>
                <a:cxnLst>
                  <a:cxn ang="0">
                    <a:pos x="T0" y="T1"/>
                  </a:cxn>
                  <a:cxn ang="0">
                    <a:pos x="T2" y="T3"/>
                  </a:cxn>
                  <a:cxn ang="0">
                    <a:pos x="T4" y="T5"/>
                  </a:cxn>
                  <a:cxn ang="0">
                    <a:pos x="T6" y="T7"/>
                  </a:cxn>
                  <a:cxn ang="0">
                    <a:pos x="T8" y="T9"/>
                  </a:cxn>
                  <a:cxn ang="0">
                    <a:pos x="T10" y="T11"/>
                  </a:cxn>
                  <a:cxn ang="0">
                    <a:pos x="T12" y="T13"/>
                  </a:cxn>
                </a:cxnLst>
                <a:rect l="0" t="0" r="r" b="b"/>
                <a:pathLst>
                  <a:path w="590" h="1116">
                    <a:moveTo>
                      <a:pt x="462" y="158"/>
                    </a:moveTo>
                    <a:cubicBezTo>
                      <a:pt x="244" y="0"/>
                      <a:pt x="244" y="0"/>
                      <a:pt x="244" y="0"/>
                    </a:cubicBezTo>
                    <a:cubicBezTo>
                      <a:pt x="0" y="352"/>
                      <a:pt x="48" y="821"/>
                      <a:pt x="339" y="1116"/>
                    </a:cubicBezTo>
                    <a:cubicBezTo>
                      <a:pt x="371" y="1098"/>
                      <a:pt x="407" y="1088"/>
                      <a:pt x="446" y="1088"/>
                    </a:cubicBezTo>
                    <a:cubicBezTo>
                      <a:pt x="468" y="1088"/>
                      <a:pt x="488" y="1091"/>
                      <a:pt x="508" y="1096"/>
                    </a:cubicBezTo>
                    <a:cubicBezTo>
                      <a:pt x="526" y="1051"/>
                      <a:pt x="554" y="1011"/>
                      <a:pt x="590" y="979"/>
                    </a:cubicBezTo>
                    <a:cubicBezTo>
                      <a:pt x="339" y="783"/>
                      <a:pt x="282" y="424"/>
                      <a:pt x="462" y="158"/>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 name="Oval 10"/>
              <p:cNvSpPr>
                <a:spLocks noChangeArrowheads="1"/>
              </p:cNvSpPr>
              <p:nvPr/>
            </p:nvSpPr>
            <p:spPr bwMode="auto">
              <a:xfrm>
                <a:off x="10258531" y="1738371"/>
                <a:ext cx="23138" cy="21982"/>
              </a:xfrm>
              <a:prstGeom prst="ellipse">
                <a:avLst/>
              </a:prstGeom>
              <a:solidFill>
                <a:srgbClr val="632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 name="Freeform 11"/>
              <p:cNvSpPr>
                <a:spLocks/>
              </p:cNvSpPr>
              <p:nvPr/>
            </p:nvSpPr>
            <p:spPr bwMode="auto">
              <a:xfrm>
                <a:off x="10721296" y="2099328"/>
                <a:ext cx="189734" cy="274189"/>
              </a:xfrm>
              <a:custGeom>
                <a:avLst/>
                <a:gdLst>
                  <a:gd name="T0" fmla="*/ 76 w 411"/>
                  <a:gd name="T1" fmla="*/ 103 h 594"/>
                  <a:gd name="T2" fmla="*/ 76 w 411"/>
                  <a:gd name="T3" fmla="*/ 103 h 594"/>
                  <a:gd name="T4" fmla="*/ 75 w 411"/>
                  <a:gd name="T5" fmla="*/ 103 h 594"/>
                  <a:gd name="T6" fmla="*/ 57 w 411"/>
                  <a:gd name="T7" fmla="*/ 172 h 594"/>
                  <a:gd name="T8" fmla="*/ 31 w 411"/>
                  <a:gd name="T9" fmla="*/ 272 h 594"/>
                  <a:gd name="T10" fmla="*/ 0 w 411"/>
                  <a:gd name="T11" fmla="*/ 390 h 594"/>
                  <a:gd name="T12" fmla="*/ 74 w 411"/>
                  <a:gd name="T13" fmla="*/ 347 h 594"/>
                  <a:gd name="T14" fmla="*/ 119 w 411"/>
                  <a:gd name="T15" fmla="*/ 198 h 594"/>
                  <a:gd name="T16" fmla="*/ 192 w 411"/>
                  <a:gd name="T17" fmla="*/ 169 h 594"/>
                  <a:gd name="T18" fmla="*/ 202 w 411"/>
                  <a:gd name="T19" fmla="*/ 308 h 594"/>
                  <a:gd name="T20" fmla="*/ 124 w 411"/>
                  <a:gd name="T21" fmla="*/ 464 h 594"/>
                  <a:gd name="T22" fmla="*/ 82 w 411"/>
                  <a:gd name="T23" fmla="*/ 429 h 594"/>
                  <a:gd name="T24" fmla="*/ 1 w 411"/>
                  <a:gd name="T25" fmla="*/ 437 h 594"/>
                  <a:gd name="T26" fmla="*/ 127 w 411"/>
                  <a:gd name="T27" fmla="*/ 541 h 594"/>
                  <a:gd name="T28" fmla="*/ 234 w 411"/>
                  <a:gd name="T29" fmla="*/ 405 h 594"/>
                  <a:gd name="T30" fmla="*/ 137 w 411"/>
                  <a:gd name="T31" fmla="*/ 550 h 594"/>
                  <a:gd name="T32" fmla="*/ 185 w 411"/>
                  <a:gd name="T33" fmla="*/ 588 h 594"/>
                  <a:gd name="T34" fmla="*/ 279 w 411"/>
                  <a:gd name="T35" fmla="*/ 429 h 594"/>
                  <a:gd name="T36" fmla="*/ 203 w 411"/>
                  <a:gd name="T37" fmla="*/ 594 h 594"/>
                  <a:gd name="T38" fmla="*/ 285 w 411"/>
                  <a:gd name="T39" fmla="*/ 564 h 594"/>
                  <a:gd name="T40" fmla="*/ 326 w 411"/>
                  <a:gd name="T41" fmla="*/ 463 h 594"/>
                  <a:gd name="T42" fmla="*/ 300 w 411"/>
                  <a:gd name="T43" fmla="*/ 559 h 594"/>
                  <a:gd name="T44" fmla="*/ 356 w 411"/>
                  <a:gd name="T45" fmla="*/ 538 h 594"/>
                  <a:gd name="T46" fmla="*/ 399 w 411"/>
                  <a:gd name="T47" fmla="*/ 140 h 594"/>
                  <a:gd name="T48" fmla="*/ 411 w 411"/>
                  <a:gd name="T49" fmla="*/ 126 h 594"/>
                  <a:gd name="T50" fmla="*/ 236 w 411"/>
                  <a:gd name="T51" fmla="*/ 0 h 594"/>
                  <a:gd name="T52" fmla="*/ 76 w 411"/>
                  <a:gd name="T53" fmla="*/ 103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4">
                    <a:moveTo>
                      <a:pt x="76" y="103"/>
                    </a:moveTo>
                    <a:cubicBezTo>
                      <a:pt x="76" y="103"/>
                      <a:pt x="76" y="103"/>
                      <a:pt x="76" y="103"/>
                    </a:cubicBezTo>
                    <a:cubicBezTo>
                      <a:pt x="75" y="103"/>
                      <a:pt x="75" y="103"/>
                      <a:pt x="75" y="103"/>
                    </a:cubicBezTo>
                    <a:cubicBezTo>
                      <a:pt x="57" y="172"/>
                      <a:pt x="57" y="172"/>
                      <a:pt x="57" y="172"/>
                    </a:cubicBezTo>
                    <a:cubicBezTo>
                      <a:pt x="31" y="272"/>
                      <a:pt x="31" y="272"/>
                      <a:pt x="31" y="272"/>
                    </a:cubicBezTo>
                    <a:cubicBezTo>
                      <a:pt x="0" y="390"/>
                      <a:pt x="0" y="390"/>
                      <a:pt x="0" y="390"/>
                    </a:cubicBezTo>
                    <a:cubicBezTo>
                      <a:pt x="32" y="398"/>
                      <a:pt x="65" y="379"/>
                      <a:pt x="74" y="347"/>
                    </a:cubicBezTo>
                    <a:cubicBezTo>
                      <a:pt x="119" y="198"/>
                      <a:pt x="119" y="198"/>
                      <a:pt x="119" y="198"/>
                    </a:cubicBezTo>
                    <a:cubicBezTo>
                      <a:pt x="192" y="169"/>
                      <a:pt x="192" y="169"/>
                      <a:pt x="192" y="169"/>
                    </a:cubicBezTo>
                    <a:cubicBezTo>
                      <a:pt x="202" y="308"/>
                      <a:pt x="202" y="308"/>
                      <a:pt x="202" y="308"/>
                    </a:cubicBezTo>
                    <a:cubicBezTo>
                      <a:pt x="124" y="464"/>
                      <a:pt x="124" y="464"/>
                      <a:pt x="124" y="464"/>
                    </a:cubicBezTo>
                    <a:cubicBezTo>
                      <a:pt x="82" y="429"/>
                      <a:pt x="82" y="429"/>
                      <a:pt x="82" y="429"/>
                    </a:cubicBezTo>
                    <a:cubicBezTo>
                      <a:pt x="58" y="409"/>
                      <a:pt x="21" y="412"/>
                      <a:pt x="1" y="437"/>
                    </a:cubicBezTo>
                    <a:cubicBezTo>
                      <a:pt x="127" y="541"/>
                      <a:pt x="127" y="541"/>
                      <a:pt x="127" y="541"/>
                    </a:cubicBezTo>
                    <a:cubicBezTo>
                      <a:pt x="234" y="405"/>
                      <a:pt x="234" y="405"/>
                      <a:pt x="234" y="405"/>
                    </a:cubicBezTo>
                    <a:cubicBezTo>
                      <a:pt x="137" y="550"/>
                      <a:pt x="137" y="550"/>
                      <a:pt x="137" y="550"/>
                    </a:cubicBezTo>
                    <a:cubicBezTo>
                      <a:pt x="185" y="588"/>
                      <a:pt x="185" y="588"/>
                      <a:pt x="185" y="588"/>
                    </a:cubicBezTo>
                    <a:cubicBezTo>
                      <a:pt x="279" y="429"/>
                      <a:pt x="279" y="429"/>
                      <a:pt x="279" y="429"/>
                    </a:cubicBezTo>
                    <a:cubicBezTo>
                      <a:pt x="203" y="594"/>
                      <a:pt x="203" y="594"/>
                      <a:pt x="203" y="594"/>
                    </a:cubicBezTo>
                    <a:cubicBezTo>
                      <a:pt x="285" y="564"/>
                      <a:pt x="285" y="564"/>
                      <a:pt x="285" y="564"/>
                    </a:cubicBezTo>
                    <a:cubicBezTo>
                      <a:pt x="326" y="463"/>
                      <a:pt x="326" y="463"/>
                      <a:pt x="326" y="463"/>
                    </a:cubicBezTo>
                    <a:cubicBezTo>
                      <a:pt x="300" y="559"/>
                      <a:pt x="300" y="559"/>
                      <a:pt x="300" y="559"/>
                    </a:cubicBezTo>
                    <a:cubicBezTo>
                      <a:pt x="356" y="538"/>
                      <a:pt x="356" y="538"/>
                      <a:pt x="356" y="538"/>
                    </a:cubicBezTo>
                    <a:cubicBezTo>
                      <a:pt x="399" y="140"/>
                      <a:pt x="399" y="140"/>
                      <a:pt x="399" y="140"/>
                    </a:cubicBezTo>
                    <a:cubicBezTo>
                      <a:pt x="411" y="126"/>
                      <a:pt x="411" y="126"/>
                      <a:pt x="411" y="126"/>
                    </a:cubicBezTo>
                    <a:cubicBezTo>
                      <a:pt x="236" y="0"/>
                      <a:pt x="236" y="0"/>
                      <a:pt x="236" y="0"/>
                    </a:cubicBezTo>
                    <a:lnTo>
                      <a:pt x="76" y="10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 name="Freeform 12"/>
              <p:cNvSpPr>
                <a:spLocks/>
              </p:cNvSpPr>
              <p:nvPr/>
            </p:nvSpPr>
            <p:spPr bwMode="auto">
              <a:xfrm>
                <a:off x="10791868" y="1534754"/>
                <a:ext cx="281130" cy="595810"/>
              </a:xfrm>
              <a:custGeom>
                <a:avLst/>
                <a:gdLst>
                  <a:gd name="T0" fmla="*/ 119 w 608"/>
                  <a:gd name="T1" fmla="*/ 71 h 1288"/>
                  <a:gd name="T2" fmla="*/ 0 w 608"/>
                  <a:gd name="T3" fmla="*/ 0 h 1288"/>
                  <a:gd name="T4" fmla="*/ 0 w 608"/>
                  <a:gd name="T5" fmla="*/ 320 h 1288"/>
                  <a:gd name="T6" fmla="*/ 115 w 608"/>
                  <a:gd name="T7" fmla="*/ 1130 h 1288"/>
                  <a:gd name="T8" fmla="*/ 333 w 608"/>
                  <a:gd name="T9" fmla="*/ 1288 h 1288"/>
                  <a:gd name="T10" fmla="*/ 119 w 608"/>
                  <a:gd name="T11" fmla="*/ 71 h 1288"/>
                </a:gdLst>
                <a:ahLst/>
                <a:cxnLst>
                  <a:cxn ang="0">
                    <a:pos x="T0" y="T1"/>
                  </a:cxn>
                  <a:cxn ang="0">
                    <a:pos x="T2" y="T3"/>
                  </a:cxn>
                  <a:cxn ang="0">
                    <a:pos x="T4" y="T5"/>
                  </a:cxn>
                  <a:cxn ang="0">
                    <a:pos x="T6" y="T7"/>
                  </a:cxn>
                  <a:cxn ang="0">
                    <a:pos x="T8" y="T9"/>
                  </a:cxn>
                  <a:cxn ang="0">
                    <a:pos x="T10" y="T11"/>
                  </a:cxn>
                </a:cxnLst>
                <a:rect l="0" t="0" r="r" b="b"/>
                <a:pathLst>
                  <a:path w="608" h="1288">
                    <a:moveTo>
                      <a:pt x="119" y="71"/>
                    </a:moveTo>
                    <a:cubicBezTo>
                      <a:pt x="80" y="44"/>
                      <a:pt x="41" y="20"/>
                      <a:pt x="0" y="0"/>
                    </a:cubicBezTo>
                    <a:cubicBezTo>
                      <a:pt x="0" y="320"/>
                      <a:pt x="0" y="320"/>
                      <a:pt x="0" y="320"/>
                    </a:cubicBezTo>
                    <a:cubicBezTo>
                      <a:pt x="240" y="518"/>
                      <a:pt x="292" y="869"/>
                      <a:pt x="115" y="1130"/>
                    </a:cubicBezTo>
                    <a:cubicBezTo>
                      <a:pt x="333" y="1288"/>
                      <a:pt x="333" y="1288"/>
                      <a:pt x="333" y="1288"/>
                    </a:cubicBezTo>
                    <a:cubicBezTo>
                      <a:pt x="608" y="893"/>
                      <a:pt x="513" y="349"/>
                      <a:pt x="119" y="71"/>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 name="Oval 13"/>
              <p:cNvSpPr>
                <a:spLocks noChangeArrowheads="1"/>
              </p:cNvSpPr>
              <p:nvPr/>
            </p:nvSpPr>
            <p:spPr bwMode="auto">
              <a:xfrm>
                <a:off x="10875166" y="2036854"/>
                <a:ext cx="21982" cy="23138"/>
              </a:xfrm>
              <a:prstGeom prst="ellipse">
                <a:avLst/>
              </a:prstGeom>
              <a:solidFill>
                <a:srgbClr val="632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 name="Rectangle 14"/>
              <p:cNvSpPr>
                <a:spLocks noChangeArrowheads="1"/>
              </p:cNvSpPr>
              <p:nvPr/>
            </p:nvSpPr>
            <p:spPr bwMode="auto">
              <a:xfrm>
                <a:off x="10506110" y="1412122"/>
                <a:ext cx="133045" cy="288072"/>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 name="Freeform 15"/>
              <p:cNvSpPr>
                <a:spLocks/>
              </p:cNvSpPr>
              <p:nvPr/>
            </p:nvSpPr>
            <p:spPr bwMode="auto">
              <a:xfrm>
                <a:off x="10519993" y="1432946"/>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 name="Freeform 16"/>
              <p:cNvSpPr>
                <a:spLocks/>
              </p:cNvSpPr>
              <p:nvPr/>
            </p:nvSpPr>
            <p:spPr bwMode="auto">
              <a:xfrm>
                <a:off x="10519993" y="1465340"/>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 name="Freeform 17"/>
              <p:cNvSpPr>
                <a:spLocks/>
              </p:cNvSpPr>
              <p:nvPr/>
            </p:nvSpPr>
            <p:spPr bwMode="auto">
              <a:xfrm>
                <a:off x="10519993" y="1497733"/>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 name="Freeform 18"/>
              <p:cNvSpPr>
                <a:spLocks/>
              </p:cNvSpPr>
              <p:nvPr/>
            </p:nvSpPr>
            <p:spPr bwMode="auto">
              <a:xfrm>
                <a:off x="10519993" y="1531283"/>
                <a:ext cx="105279" cy="17354"/>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 name="Freeform 19"/>
              <p:cNvSpPr>
                <a:spLocks/>
              </p:cNvSpPr>
              <p:nvPr/>
            </p:nvSpPr>
            <p:spPr bwMode="auto">
              <a:xfrm>
                <a:off x="10519993" y="1563677"/>
                <a:ext cx="105279" cy="17354"/>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 name="Freeform 20"/>
              <p:cNvSpPr>
                <a:spLocks/>
              </p:cNvSpPr>
              <p:nvPr/>
            </p:nvSpPr>
            <p:spPr bwMode="auto">
              <a:xfrm>
                <a:off x="10519993" y="1596070"/>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 name="Freeform 21"/>
              <p:cNvSpPr>
                <a:spLocks/>
              </p:cNvSpPr>
              <p:nvPr/>
            </p:nvSpPr>
            <p:spPr bwMode="auto">
              <a:xfrm>
                <a:off x="10519993" y="1628464"/>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 name="Freeform 22"/>
              <p:cNvSpPr>
                <a:spLocks/>
              </p:cNvSpPr>
              <p:nvPr/>
            </p:nvSpPr>
            <p:spPr bwMode="auto">
              <a:xfrm>
                <a:off x="10519993" y="1660858"/>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 name="Oval 23"/>
              <p:cNvSpPr>
                <a:spLocks noChangeArrowheads="1"/>
              </p:cNvSpPr>
              <p:nvPr/>
            </p:nvSpPr>
            <p:spPr bwMode="auto">
              <a:xfrm>
                <a:off x="10605604" y="1436416"/>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 name="Oval 24"/>
              <p:cNvSpPr>
                <a:spLocks noChangeArrowheads="1"/>
              </p:cNvSpPr>
              <p:nvPr/>
            </p:nvSpPr>
            <p:spPr bwMode="auto">
              <a:xfrm>
                <a:off x="10605604" y="1469967"/>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 name="Oval 25"/>
              <p:cNvSpPr>
                <a:spLocks noChangeArrowheads="1"/>
              </p:cNvSpPr>
              <p:nvPr/>
            </p:nvSpPr>
            <p:spPr bwMode="auto">
              <a:xfrm>
                <a:off x="10605604" y="150236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 name="Oval 26"/>
              <p:cNvSpPr>
                <a:spLocks noChangeArrowheads="1"/>
              </p:cNvSpPr>
              <p:nvPr/>
            </p:nvSpPr>
            <p:spPr bwMode="auto">
              <a:xfrm>
                <a:off x="10605604" y="1534754"/>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 name="Oval 27"/>
              <p:cNvSpPr>
                <a:spLocks noChangeArrowheads="1"/>
              </p:cNvSpPr>
              <p:nvPr/>
            </p:nvSpPr>
            <p:spPr bwMode="auto">
              <a:xfrm>
                <a:off x="10605604" y="1567148"/>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 name="Oval 28"/>
              <p:cNvSpPr>
                <a:spLocks noChangeArrowheads="1"/>
              </p:cNvSpPr>
              <p:nvPr/>
            </p:nvSpPr>
            <p:spPr bwMode="auto">
              <a:xfrm>
                <a:off x="10605604" y="159954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 name="Oval 29"/>
              <p:cNvSpPr>
                <a:spLocks noChangeArrowheads="1"/>
              </p:cNvSpPr>
              <p:nvPr/>
            </p:nvSpPr>
            <p:spPr bwMode="auto">
              <a:xfrm>
                <a:off x="10605604" y="1631935"/>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 name="Oval 30"/>
              <p:cNvSpPr>
                <a:spLocks noChangeArrowheads="1"/>
              </p:cNvSpPr>
              <p:nvPr/>
            </p:nvSpPr>
            <p:spPr bwMode="auto">
              <a:xfrm>
                <a:off x="10605604" y="1665485"/>
                <a:ext cx="10413" cy="92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 name="Rectangle 31"/>
              <p:cNvSpPr>
                <a:spLocks noChangeArrowheads="1"/>
              </p:cNvSpPr>
              <p:nvPr/>
            </p:nvSpPr>
            <p:spPr bwMode="auto">
              <a:xfrm>
                <a:off x="10658822" y="1412122"/>
                <a:ext cx="133045" cy="288072"/>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 name="Freeform 32"/>
              <p:cNvSpPr>
                <a:spLocks/>
              </p:cNvSpPr>
              <p:nvPr/>
            </p:nvSpPr>
            <p:spPr bwMode="auto">
              <a:xfrm>
                <a:off x="10672705" y="1432946"/>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 name="Freeform 33"/>
              <p:cNvSpPr>
                <a:spLocks/>
              </p:cNvSpPr>
              <p:nvPr/>
            </p:nvSpPr>
            <p:spPr bwMode="auto">
              <a:xfrm>
                <a:off x="10672705" y="1465340"/>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 name="Freeform 34"/>
              <p:cNvSpPr>
                <a:spLocks/>
              </p:cNvSpPr>
              <p:nvPr/>
            </p:nvSpPr>
            <p:spPr bwMode="auto">
              <a:xfrm>
                <a:off x="10672705" y="1497733"/>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 name="Freeform 35"/>
              <p:cNvSpPr>
                <a:spLocks/>
              </p:cNvSpPr>
              <p:nvPr/>
            </p:nvSpPr>
            <p:spPr bwMode="auto">
              <a:xfrm>
                <a:off x="10672705" y="1531283"/>
                <a:ext cx="105279" cy="17354"/>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 name="Freeform 36"/>
              <p:cNvSpPr>
                <a:spLocks/>
              </p:cNvSpPr>
              <p:nvPr/>
            </p:nvSpPr>
            <p:spPr bwMode="auto">
              <a:xfrm>
                <a:off x="10672705" y="1563677"/>
                <a:ext cx="105279" cy="17354"/>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 name="Freeform 37"/>
              <p:cNvSpPr>
                <a:spLocks/>
              </p:cNvSpPr>
              <p:nvPr/>
            </p:nvSpPr>
            <p:spPr bwMode="auto">
              <a:xfrm>
                <a:off x="10672705" y="1596070"/>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 name="Freeform 38"/>
              <p:cNvSpPr>
                <a:spLocks/>
              </p:cNvSpPr>
              <p:nvPr/>
            </p:nvSpPr>
            <p:spPr bwMode="auto">
              <a:xfrm>
                <a:off x="10672705" y="1628464"/>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 name="Freeform 39"/>
              <p:cNvSpPr>
                <a:spLocks/>
              </p:cNvSpPr>
              <p:nvPr/>
            </p:nvSpPr>
            <p:spPr bwMode="auto">
              <a:xfrm>
                <a:off x="10672705" y="1660858"/>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 name="Oval 40"/>
              <p:cNvSpPr>
                <a:spLocks noChangeArrowheads="1"/>
              </p:cNvSpPr>
              <p:nvPr/>
            </p:nvSpPr>
            <p:spPr bwMode="auto">
              <a:xfrm>
                <a:off x="10758317" y="1436416"/>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 name="Oval 41"/>
              <p:cNvSpPr>
                <a:spLocks noChangeArrowheads="1"/>
              </p:cNvSpPr>
              <p:nvPr/>
            </p:nvSpPr>
            <p:spPr bwMode="auto">
              <a:xfrm>
                <a:off x="10758317" y="1469967"/>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 name="Oval 42"/>
              <p:cNvSpPr>
                <a:spLocks noChangeArrowheads="1"/>
              </p:cNvSpPr>
              <p:nvPr/>
            </p:nvSpPr>
            <p:spPr bwMode="auto">
              <a:xfrm>
                <a:off x="10758317" y="150236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 name="Oval 43"/>
              <p:cNvSpPr>
                <a:spLocks noChangeArrowheads="1"/>
              </p:cNvSpPr>
              <p:nvPr/>
            </p:nvSpPr>
            <p:spPr bwMode="auto">
              <a:xfrm>
                <a:off x="10758317" y="1534754"/>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 name="Oval 44"/>
              <p:cNvSpPr>
                <a:spLocks noChangeArrowheads="1"/>
              </p:cNvSpPr>
              <p:nvPr/>
            </p:nvSpPr>
            <p:spPr bwMode="auto">
              <a:xfrm>
                <a:off x="10758317" y="1567148"/>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 name="Oval 45"/>
              <p:cNvSpPr>
                <a:spLocks noChangeArrowheads="1"/>
              </p:cNvSpPr>
              <p:nvPr/>
            </p:nvSpPr>
            <p:spPr bwMode="auto">
              <a:xfrm>
                <a:off x="10758317" y="159954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 name="Oval 46"/>
              <p:cNvSpPr>
                <a:spLocks noChangeArrowheads="1"/>
              </p:cNvSpPr>
              <p:nvPr/>
            </p:nvSpPr>
            <p:spPr bwMode="auto">
              <a:xfrm>
                <a:off x="10758317" y="1631935"/>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 name="Oval 47"/>
              <p:cNvSpPr>
                <a:spLocks noChangeArrowheads="1"/>
              </p:cNvSpPr>
              <p:nvPr/>
            </p:nvSpPr>
            <p:spPr bwMode="auto">
              <a:xfrm>
                <a:off x="10758317" y="1665485"/>
                <a:ext cx="10413" cy="92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 name="Freeform 48"/>
              <p:cNvSpPr>
                <a:spLocks/>
              </p:cNvSpPr>
              <p:nvPr/>
            </p:nvSpPr>
            <p:spPr bwMode="auto">
              <a:xfrm>
                <a:off x="10202999" y="2081974"/>
                <a:ext cx="488217" cy="244109"/>
              </a:xfrm>
              <a:custGeom>
                <a:avLst/>
                <a:gdLst>
                  <a:gd name="T0" fmla="*/ 34 w 1056"/>
                  <a:gd name="T1" fmla="*/ 527 h 527"/>
                  <a:gd name="T2" fmla="*/ 0 w 1056"/>
                  <a:gd name="T3" fmla="*/ 409 h 527"/>
                  <a:gd name="T4" fmla="*/ 218 w 1056"/>
                  <a:gd name="T5" fmla="*/ 191 h 527"/>
                  <a:gd name="T6" fmla="*/ 280 w 1056"/>
                  <a:gd name="T7" fmla="*/ 199 h 527"/>
                  <a:gd name="T8" fmla="*/ 576 w 1056"/>
                  <a:gd name="T9" fmla="*/ 0 h 527"/>
                  <a:gd name="T10" fmla="*/ 895 w 1056"/>
                  <a:gd name="T11" fmla="*/ 301 h 527"/>
                  <a:gd name="T12" fmla="*/ 1056 w 1056"/>
                  <a:gd name="T13" fmla="*/ 467 h 527"/>
                  <a:gd name="T14" fmla="*/ 1045 w 1056"/>
                  <a:gd name="T15" fmla="*/ 527 h 527"/>
                  <a:gd name="T16" fmla="*/ 34 w 1056"/>
                  <a:gd name="T17"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527">
                    <a:moveTo>
                      <a:pt x="34" y="527"/>
                    </a:moveTo>
                    <a:cubicBezTo>
                      <a:pt x="12" y="493"/>
                      <a:pt x="0" y="452"/>
                      <a:pt x="0" y="409"/>
                    </a:cubicBezTo>
                    <a:cubicBezTo>
                      <a:pt x="0" y="288"/>
                      <a:pt x="98" y="191"/>
                      <a:pt x="218" y="191"/>
                    </a:cubicBezTo>
                    <a:cubicBezTo>
                      <a:pt x="240" y="191"/>
                      <a:pt x="260" y="194"/>
                      <a:pt x="280" y="199"/>
                    </a:cubicBezTo>
                    <a:cubicBezTo>
                      <a:pt x="327" y="83"/>
                      <a:pt x="442" y="0"/>
                      <a:pt x="576" y="0"/>
                    </a:cubicBezTo>
                    <a:cubicBezTo>
                      <a:pt x="746" y="0"/>
                      <a:pt x="885" y="133"/>
                      <a:pt x="895" y="301"/>
                    </a:cubicBezTo>
                    <a:cubicBezTo>
                      <a:pt x="984" y="303"/>
                      <a:pt x="1056" y="377"/>
                      <a:pt x="1056" y="467"/>
                    </a:cubicBezTo>
                    <a:cubicBezTo>
                      <a:pt x="1056" y="488"/>
                      <a:pt x="1052" y="508"/>
                      <a:pt x="1045" y="527"/>
                    </a:cubicBezTo>
                    <a:lnTo>
                      <a:pt x="34" y="527"/>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 name="Freeform 49"/>
              <p:cNvSpPr>
                <a:spLocks/>
              </p:cNvSpPr>
              <p:nvPr/>
            </p:nvSpPr>
            <p:spPr bwMode="auto">
              <a:xfrm>
                <a:off x="10823104" y="2059993"/>
                <a:ext cx="119162" cy="101808"/>
              </a:xfrm>
              <a:custGeom>
                <a:avLst/>
                <a:gdLst>
                  <a:gd name="T0" fmla="*/ 82 w 103"/>
                  <a:gd name="T1" fmla="*/ 88 h 88"/>
                  <a:gd name="T2" fmla="*/ 103 w 103"/>
                  <a:gd name="T3" fmla="*/ 59 h 88"/>
                  <a:gd name="T4" fmla="*/ 21 w 103"/>
                  <a:gd name="T5" fmla="*/ 0 h 88"/>
                  <a:gd name="T6" fmla="*/ 0 w 103"/>
                  <a:gd name="T7" fmla="*/ 29 h 88"/>
                  <a:gd name="T8" fmla="*/ 82 w 103"/>
                  <a:gd name="T9" fmla="*/ 88 h 88"/>
                </a:gdLst>
                <a:ahLst/>
                <a:cxnLst>
                  <a:cxn ang="0">
                    <a:pos x="T0" y="T1"/>
                  </a:cxn>
                  <a:cxn ang="0">
                    <a:pos x="T2" y="T3"/>
                  </a:cxn>
                  <a:cxn ang="0">
                    <a:pos x="T4" y="T5"/>
                  </a:cxn>
                  <a:cxn ang="0">
                    <a:pos x="T6" y="T7"/>
                  </a:cxn>
                  <a:cxn ang="0">
                    <a:pos x="T8" y="T9"/>
                  </a:cxn>
                </a:cxnLst>
                <a:rect l="0" t="0" r="r" b="b"/>
                <a:pathLst>
                  <a:path w="103" h="88">
                    <a:moveTo>
                      <a:pt x="82" y="88"/>
                    </a:moveTo>
                    <a:lnTo>
                      <a:pt x="103" y="59"/>
                    </a:lnTo>
                    <a:lnTo>
                      <a:pt x="21" y="0"/>
                    </a:lnTo>
                    <a:lnTo>
                      <a:pt x="0" y="29"/>
                    </a:lnTo>
                    <a:lnTo>
                      <a:pt x="8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 name="Freeform 50"/>
              <p:cNvSpPr>
                <a:spLocks/>
              </p:cNvSpPr>
              <p:nvPr/>
            </p:nvSpPr>
            <p:spPr bwMode="auto">
              <a:xfrm>
                <a:off x="10375379" y="1376257"/>
                <a:ext cx="233696" cy="166595"/>
              </a:xfrm>
              <a:custGeom>
                <a:avLst/>
                <a:gdLst>
                  <a:gd name="T0" fmla="*/ 377 w 504"/>
                  <a:gd name="T1" fmla="*/ 24 h 359"/>
                  <a:gd name="T2" fmla="*/ 187 w 504"/>
                  <a:gd name="T3" fmla="*/ 126 h 359"/>
                  <a:gd name="T4" fmla="*/ 193 w 504"/>
                  <a:gd name="T5" fmla="*/ 227 h 359"/>
                  <a:gd name="T6" fmla="*/ 107 w 504"/>
                  <a:gd name="T7" fmla="*/ 270 h 359"/>
                  <a:gd name="T8" fmla="*/ 17 w 504"/>
                  <a:gd name="T9" fmla="*/ 315 h 359"/>
                  <a:gd name="T10" fmla="*/ 8 w 504"/>
                  <a:gd name="T11" fmla="*/ 340 h 359"/>
                  <a:gd name="T12" fmla="*/ 9 w 504"/>
                  <a:gd name="T13" fmla="*/ 343 h 359"/>
                  <a:gd name="T14" fmla="*/ 35 w 504"/>
                  <a:gd name="T15" fmla="*/ 350 h 359"/>
                  <a:gd name="T16" fmla="*/ 212 w 504"/>
                  <a:gd name="T17" fmla="*/ 262 h 359"/>
                  <a:gd name="T18" fmla="*/ 290 w 504"/>
                  <a:gd name="T19" fmla="*/ 316 h 359"/>
                  <a:gd name="T20" fmla="*/ 480 w 504"/>
                  <a:gd name="T21" fmla="*/ 213 h 359"/>
                  <a:gd name="T22" fmla="*/ 377 w 504"/>
                  <a:gd name="T23" fmla="*/ 2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377" y="24"/>
                    </a:moveTo>
                    <a:cubicBezTo>
                      <a:pt x="296" y="0"/>
                      <a:pt x="211" y="46"/>
                      <a:pt x="187" y="126"/>
                    </a:cubicBezTo>
                    <a:cubicBezTo>
                      <a:pt x="177" y="161"/>
                      <a:pt x="180" y="196"/>
                      <a:pt x="193" y="227"/>
                    </a:cubicBezTo>
                    <a:cubicBezTo>
                      <a:pt x="107" y="270"/>
                      <a:pt x="107" y="270"/>
                      <a:pt x="107" y="270"/>
                    </a:cubicBezTo>
                    <a:cubicBezTo>
                      <a:pt x="17" y="315"/>
                      <a:pt x="17" y="315"/>
                      <a:pt x="17" y="315"/>
                    </a:cubicBezTo>
                    <a:cubicBezTo>
                      <a:pt x="17" y="315"/>
                      <a:pt x="0" y="323"/>
                      <a:pt x="8" y="340"/>
                    </a:cubicBezTo>
                    <a:cubicBezTo>
                      <a:pt x="9" y="343"/>
                      <a:pt x="9" y="343"/>
                      <a:pt x="9" y="343"/>
                    </a:cubicBezTo>
                    <a:cubicBezTo>
                      <a:pt x="9" y="343"/>
                      <a:pt x="17" y="359"/>
                      <a:pt x="35" y="350"/>
                    </a:cubicBezTo>
                    <a:cubicBezTo>
                      <a:pt x="212" y="262"/>
                      <a:pt x="212" y="262"/>
                      <a:pt x="212" y="262"/>
                    </a:cubicBezTo>
                    <a:cubicBezTo>
                      <a:pt x="231" y="287"/>
                      <a:pt x="258" y="306"/>
                      <a:pt x="290" y="316"/>
                    </a:cubicBezTo>
                    <a:cubicBezTo>
                      <a:pt x="371" y="340"/>
                      <a:pt x="456" y="294"/>
                      <a:pt x="480" y="213"/>
                    </a:cubicBezTo>
                    <a:cubicBezTo>
                      <a:pt x="504" y="132"/>
                      <a:pt x="458" y="47"/>
                      <a:pt x="377" y="2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 name="Freeform 51"/>
              <p:cNvSpPr>
                <a:spLocks/>
              </p:cNvSpPr>
              <p:nvPr/>
            </p:nvSpPr>
            <p:spPr bwMode="auto">
              <a:xfrm>
                <a:off x="10463304" y="1387826"/>
                <a:ext cx="133045" cy="134202"/>
              </a:xfrm>
              <a:custGeom>
                <a:avLst/>
                <a:gdLst>
                  <a:gd name="T0" fmla="*/ 107 w 288"/>
                  <a:gd name="T1" fmla="*/ 267 h 288"/>
                  <a:gd name="T2" fmla="*/ 267 w 288"/>
                  <a:gd name="T3" fmla="*/ 180 h 288"/>
                  <a:gd name="T4" fmla="*/ 180 w 288"/>
                  <a:gd name="T5" fmla="*/ 20 h 288"/>
                  <a:gd name="T6" fmla="*/ 20 w 288"/>
                  <a:gd name="T7" fmla="*/ 107 h 288"/>
                  <a:gd name="T8" fmla="*/ 107 w 288"/>
                  <a:gd name="T9" fmla="*/ 267 h 288"/>
                </a:gdLst>
                <a:ahLst/>
                <a:cxnLst>
                  <a:cxn ang="0">
                    <a:pos x="T0" y="T1"/>
                  </a:cxn>
                  <a:cxn ang="0">
                    <a:pos x="T2" y="T3"/>
                  </a:cxn>
                  <a:cxn ang="0">
                    <a:pos x="T4" y="T5"/>
                  </a:cxn>
                  <a:cxn ang="0">
                    <a:pos x="T6" y="T7"/>
                  </a:cxn>
                  <a:cxn ang="0">
                    <a:pos x="T8" y="T9"/>
                  </a:cxn>
                </a:cxnLst>
                <a:rect l="0" t="0" r="r" b="b"/>
                <a:pathLst>
                  <a:path w="288" h="288">
                    <a:moveTo>
                      <a:pt x="107" y="267"/>
                    </a:moveTo>
                    <a:cubicBezTo>
                      <a:pt x="175" y="288"/>
                      <a:pt x="247" y="249"/>
                      <a:pt x="267" y="180"/>
                    </a:cubicBezTo>
                    <a:cubicBezTo>
                      <a:pt x="288" y="112"/>
                      <a:pt x="249" y="40"/>
                      <a:pt x="180" y="20"/>
                    </a:cubicBezTo>
                    <a:cubicBezTo>
                      <a:pt x="112" y="0"/>
                      <a:pt x="40" y="39"/>
                      <a:pt x="20" y="107"/>
                    </a:cubicBezTo>
                    <a:cubicBezTo>
                      <a:pt x="0" y="175"/>
                      <a:pt x="39" y="247"/>
                      <a:pt x="107" y="267"/>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 name="Freeform 52"/>
              <p:cNvSpPr>
                <a:spLocks noEditPoints="1"/>
              </p:cNvSpPr>
              <p:nvPr/>
            </p:nvSpPr>
            <p:spPr bwMode="auto">
              <a:xfrm>
                <a:off x="10398517" y="1387826"/>
                <a:ext cx="262620" cy="134202"/>
              </a:xfrm>
              <a:custGeom>
                <a:avLst/>
                <a:gdLst>
                  <a:gd name="T0" fmla="*/ 27 w 567"/>
                  <a:gd name="T1" fmla="*/ 0 h 288"/>
                  <a:gd name="T2" fmla="*/ 0 w 567"/>
                  <a:gd name="T3" fmla="*/ 66 h 288"/>
                  <a:gd name="T4" fmla="*/ 36 w 567"/>
                  <a:gd name="T5" fmla="*/ 152 h 288"/>
                  <a:gd name="T6" fmla="*/ 18 w 567"/>
                  <a:gd name="T7" fmla="*/ 117 h 288"/>
                  <a:gd name="T8" fmla="*/ 36 w 567"/>
                  <a:gd name="T9" fmla="*/ 279 h 288"/>
                  <a:gd name="T10" fmla="*/ 36 w 567"/>
                  <a:gd name="T11" fmla="*/ 217 h 288"/>
                  <a:gd name="T12" fmla="*/ 101 w 567"/>
                  <a:gd name="T13" fmla="*/ 61 h 288"/>
                  <a:gd name="T14" fmla="*/ 101 w 567"/>
                  <a:gd name="T15" fmla="*/ 0 h 288"/>
                  <a:gd name="T16" fmla="*/ 110 w 567"/>
                  <a:gd name="T17" fmla="*/ 174 h 288"/>
                  <a:gd name="T18" fmla="*/ 70 w 567"/>
                  <a:gd name="T19" fmla="*/ 108 h 288"/>
                  <a:gd name="T20" fmla="*/ 70 w 567"/>
                  <a:gd name="T21" fmla="*/ 179 h 288"/>
                  <a:gd name="T22" fmla="*/ 101 w 567"/>
                  <a:gd name="T23" fmla="*/ 279 h 288"/>
                  <a:gd name="T24" fmla="*/ 83 w 567"/>
                  <a:gd name="T25" fmla="*/ 279 h 288"/>
                  <a:gd name="T26" fmla="*/ 140 w 567"/>
                  <a:gd name="T27" fmla="*/ 61 h 288"/>
                  <a:gd name="T28" fmla="*/ 140 w 567"/>
                  <a:gd name="T29" fmla="*/ 0 h 288"/>
                  <a:gd name="T30" fmla="*/ 175 w 567"/>
                  <a:gd name="T31" fmla="*/ 152 h 288"/>
                  <a:gd name="T32" fmla="*/ 131 w 567"/>
                  <a:gd name="T33" fmla="*/ 113 h 288"/>
                  <a:gd name="T34" fmla="*/ 171 w 567"/>
                  <a:gd name="T35" fmla="*/ 179 h 288"/>
                  <a:gd name="T36" fmla="*/ 175 w 567"/>
                  <a:gd name="T37" fmla="*/ 279 h 288"/>
                  <a:gd name="T38" fmla="*/ 166 w 567"/>
                  <a:gd name="T39" fmla="*/ 288 h 288"/>
                  <a:gd name="T40" fmla="*/ 223 w 567"/>
                  <a:gd name="T41" fmla="*/ 61 h 288"/>
                  <a:gd name="T42" fmla="*/ 200 w 567"/>
                  <a:gd name="T43" fmla="*/ 61 h 288"/>
                  <a:gd name="T44" fmla="*/ 205 w 567"/>
                  <a:gd name="T45" fmla="*/ 117 h 288"/>
                  <a:gd name="T46" fmla="*/ 196 w 567"/>
                  <a:gd name="T47" fmla="*/ 117 h 288"/>
                  <a:gd name="T48" fmla="*/ 205 w 567"/>
                  <a:gd name="T49" fmla="*/ 226 h 288"/>
                  <a:gd name="T50" fmla="*/ 196 w 567"/>
                  <a:gd name="T51" fmla="*/ 226 h 288"/>
                  <a:gd name="T52" fmla="*/ 270 w 567"/>
                  <a:gd name="T53" fmla="*/ 9 h 288"/>
                  <a:gd name="T54" fmla="*/ 261 w 567"/>
                  <a:gd name="T55" fmla="*/ 9 h 288"/>
                  <a:gd name="T56" fmla="*/ 301 w 567"/>
                  <a:gd name="T57" fmla="*/ 147 h 288"/>
                  <a:gd name="T58" fmla="*/ 266 w 567"/>
                  <a:gd name="T59" fmla="*/ 117 h 288"/>
                  <a:gd name="T60" fmla="*/ 306 w 567"/>
                  <a:gd name="T61" fmla="*/ 174 h 288"/>
                  <a:gd name="T62" fmla="*/ 306 w 567"/>
                  <a:gd name="T63" fmla="*/ 226 h 288"/>
                  <a:gd name="T64" fmla="*/ 306 w 567"/>
                  <a:gd name="T65" fmla="*/ 279 h 288"/>
                  <a:gd name="T66" fmla="*/ 353 w 567"/>
                  <a:gd name="T67" fmla="*/ 0 h 288"/>
                  <a:gd name="T68" fmla="*/ 326 w 567"/>
                  <a:gd name="T69" fmla="*/ 66 h 288"/>
                  <a:gd name="T70" fmla="*/ 362 w 567"/>
                  <a:gd name="T71" fmla="*/ 117 h 288"/>
                  <a:gd name="T72" fmla="*/ 326 w 567"/>
                  <a:gd name="T73" fmla="*/ 170 h 288"/>
                  <a:gd name="T74" fmla="*/ 362 w 567"/>
                  <a:gd name="T75" fmla="*/ 260 h 288"/>
                  <a:gd name="T76" fmla="*/ 344 w 567"/>
                  <a:gd name="T77" fmla="*/ 226 h 288"/>
                  <a:gd name="T78" fmla="*/ 427 w 567"/>
                  <a:gd name="T79" fmla="*/ 61 h 288"/>
                  <a:gd name="T80" fmla="*/ 427 w 567"/>
                  <a:gd name="T81" fmla="*/ 0 h 288"/>
                  <a:gd name="T82" fmla="*/ 427 w 567"/>
                  <a:gd name="T83" fmla="*/ 170 h 288"/>
                  <a:gd name="T84" fmla="*/ 427 w 567"/>
                  <a:gd name="T85" fmla="*/ 108 h 288"/>
                  <a:gd name="T86" fmla="*/ 436 w 567"/>
                  <a:gd name="T87" fmla="*/ 283 h 288"/>
                  <a:gd name="T88" fmla="*/ 396 w 567"/>
                  <a:gd name="T89" fmla="*/ 217 h 288"/>
                  <a:gd name="T90" fmla="*/ 396 w 567"/>
                  <a:gd name="T91" fmla="*/ 288 h 288"/>
                  <a:gd name="T92" fmla="*/ 493 w 567"/>
                  <a:gd name="T93" fmla="*/ 61 h 288"/>
                  <a:gd name="T94" fmla="*/ 475 w 567"/>
                  <a:gd name="T95" fmla="*/ 61 h 288"/>
                  <a:gd name="T96" fmla="*/ 502 w 567"/>
                  <a:gd name="T97" fmla="*/ 152 h 288"/>
                  <a:gd name="T98" fmla="*/ 457 w 567"/>
                  <a:gd name="T99" fmla="*/ 113 h 288"/>
                  <a:gd name="T100" fmla="*/ 497 w 567"/>
                  <a:gd name="T101" fmla="*/ 179 h 288"/>
                  <a:gd name="T102" fmla="*/ 502 w 567"/>
                  <a:gd name="T103" fmla="*/ 279 h 288"/>
                  <a:gd name="T104" fmla="*/ 493 w 567"/>
                  <a:gd name="T105" fmla="*/ 288 h 288"/>
                  <a:gd name="T106" fmla="*/ 549 w 567"/>
                  <a:gd name="T107" fmla="*/ 61 h 288"/>
                  <a:gd name="T108" fmla="*/ 527 w 567"/>
                  <a:gd name="T109" fmla="*/ 61 h 288"/>
                  <a:gd name="T110" fmla="*/ 531 w 567"/>
                  <a:gd name="T111" fmla="*/ 117 h 288"/>
                  <a:gd name="T112" fmla="*/ 522 w 567"/>
                  <a:gd name="T113" fmla="*/ 117 h 288"/>
                  <a:gd name="T114" fmla="*/ 562 w 567"/>
                  <a:gd name="T115" fmla="*/ 256 h 288"/>
                  <a:gd name="T116" fmla="*/ 527 w 567"/>
                  <a:gd name="T117" fmla="*/ 226 h 288"/>
                  <a:gd name="T118" fmla="*/ 567 w 567"/>
                  <a:gd name="T119" fmla="*/ 28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3"/>
                      <a:pt x="45" y="43"/>
                      <a:pt x="45" y="43"/>
                    </a:cubicBezTo>
                    <a:cubicBezTo>
                      <a:pt x="45" y="40"/>
                      <a:pt x="44" y="38"/>
                      <a:pt x="40" y="38"/>
                    </a:cubicBezTo>
                    <a:cubicBezTo>
                      <a:pt x="37" y="38"/>
                      <a:pt x="36" y="40"/>
                      <a:pt x="36" y="43"/>
                    </a:cubicBezTo>
                    <a:cubicBezTo>
                      <a:pt x="36" y="61"/>
                      <a:pt x="36" y="61"/>
                      <a:pt x="36" y="61"/>
                    </a:cubicBezTo>
                    <a:cubicBezTo>
                      <a:pt x="27" y="61"/>
                      <a:pt x="27" y="61"/>
                      <a:pt x="27" y="61"/>
                    </a:cubicBezTo>
                    <a:cubicBezTo>
                      <a:pt x="27" y="0"/>
                      <a:pt x="27" y="0"/>
                      <a:pt x="27" y="0"/>
                    </a:cubicBezTo>
                    <a:cubicBezTo>
                      <a:pt x="5" y="0"/>
                      <a:pt x="5" y="0"/>
                      <a:pt x="5" y="0"/>
                    </a:cubicBezTo>
                    <a:cubicBezTo>
                      <a:pt x="2" y="0"/>
                      <a:pt x="0" y="1"/>
                      <a:pt x="0" y="4"/>
                    </a:cubicBezTo>
                    <a:cubicBezTo>
                      <a:pt x="0" y="7"/>
                      <a:pt x="2" y="9"/>
                      <a:pt x="5" y="9"/>
                    </a:cubicBezTo>
                    <a:cubicBezTo>
                      <a:pt x="18" y="9"/>
                      <a:pt x="18" y="9"/>
                      <a:pt x="18" y="9"/>
                    </a:cubicBezTo>
                    <a:cubicBezTo>
                      <a:pt x="18" y="61"/>
                      <a:pt x="18" y="61"/>
                      <a:pt x="18" y="61"/>
                    </a:cubicBezTo>
                    <a:cubicBezTo>
                      <a:pt x="5" y="61"/>
                      <a:pt x="5" y="61"/>
                      <a:pt x="5" y="61"/>
                    </a:cubicBezTo>
                    <a:cubicBezTo>
                      <a:pt x="2" y="61"/>
                      <a:pt x="0" y="62"/>
                      <a:pt x="0" y="66"/>
                    </a:cubicBezTo>
                    <a:cubicBezTo>
                      <a:pt x="0" y="69"/>
                      <a:pt x="2" y="70"/>
                      <a:pt x="5" y="70"/>
                    </a:cubicBezTo>
                    <a:cubicBezTo>
                      <a:pt x="40" y="70"/>
                      <a:pt x="40" y="70"/>
                      <a:pt x="40" y="70"/>
                    </a:cubicBezTo>
                    <a:cubicBezTo>
                      <a:pt x="43" y="70"/>
                      <a:pt x="45" y="69"/>
                      <a:pt x="45" y="66"/>
                    </a:cubicBezTo>
                    <a:moveTo>
                      <a:pt x="45" y="174"/>
                    </a:moveTo>
                    <a:cubicBezTo>
                      <a:pt x="45" y="152"/>
                      <a:pt x="45" y="152"/>
                      <a:pt x="45" y="152"/>
                    </a:cubicBezTo>
                    <a:cubicBezTo>
                      <a:pt x="45" y="149"/>
                      <a:pt x="44" y="147"/>
                      <a:pt x="40" y="147"/>
                    </a:cubicBezTo>
                    <a:cubicBezTo>
                      <a:pt x="37" y="147"/>
                      <a:pt x="36" y="149"/>
                      <a:pt x="36" y="152"/>
                    </a:cubicBezTo>
                    <a:cubicBezTo>
                      <a:pt x="36" y="170"/>
                      <a:pt x="36" y="170"/>
                      <a:pt x="36" y="170"/>
                    </a:cubicBezTo>
                    <a:cubicBezTo>
                      <a:pt x="27" y="170"/>
                      <a:pt x="27" y="170"/>
                      <a:pt x="27" y="170"/>
                    </a:cubicBezTo>
                    <a:cubicBezTo>
                      <a:pt x="27" y="108"/>
                      <a:pt x="27" y="108"/>
                      <a:pt x="27" y="108"/>
                    </a:cubicBezTo>
                    <a:cubicBezTo>
                      <a:pt x="5" y="108"/>
                      <a:pt x="5" y="108"/>
                      <a:pt x="5" y="108"/>
                    </a:cubicBezTo>
                    <a:cubicBezTo>
                      <a:pt x="2" y="108"/>
                      <a:pt x="0" y="110"/>
                      <a:pt x="0" y="113"/>
                    </a:cubicBezTo>
                    <a:cubicBezTo>
                      <a:pt x="0" y="116"/>
                      <a:pt x="2" y="117"/>
                      <a:pt x="5" y="117"/>
                    </a:cubicBezTo>
                    <a:cubicBezTo>
                      <a:pt x="18" y="117"/>
                      <a:pt x="18" y="117"/>
                      <a:pt x="18" y="117"/>
                    </a:cubicBezTo>
                    <a:cubicBezTo>
                      <a:pt x="18" y="170"/>
                      <a:pt x="18" y="170"/>
                      <a:pt x="18" y="170"/>
                    </a:cubicBezTo>
                    <a:cubicBezTo>
                      <a:pt x="5" y="170"/>
                      <a:pt x="5" y="170"/>
                      <a:pt x="5" y="170"/>
                    </a:cubicBezTo>
                    <a:cubicBezTo>
                      <a:pt x="2" y="170"/>
                      <a:pt x="0" y="171"/>
                      <a:pt x="0" y="174"/>
                    </a:cubicBezTo>
                    <a:cubicBezTo>
                      <a:pt x="0" y="178"/>
                      <a:pt x="2" y="179"/>
                      <a:pt x="5" y="179"/>
                    </a:cubicBezTo>
                    <a:cubicBezTo>
                      <a:pt x="40" y="179"/>
                      <a:pt x="40" y="179"/>
                      <a:pt x="40" y="179"/>
                    </a:cubicBezTo>
                    <a:cubicBezTo>
                      <a:pt x="43" y="179"/>
                      <a:pt x="45" y="178"/>
                      <a:pt x="45" y="174"/>
                    </a:cubicBezTo>
                    <a:moveTo>
                      <a:pt x="36" y="279"/>
                    </a:moveTo>
                    <a:cubicBezTo>
                      <a:pt x="9" y="279"/>
                      <a:pt x="9" y="279"/>
                      <a:pt x="9" y="279"/>
                    </a:cubicBezTo>
                    <a:cubicBezTo>
                      <a:pt x="9" y="226"/>
                      <a:pt x="9" y="226"/>
                      <a:pt x="9" y="226"/>
                    </a:cubicBezTo>
                    <a:cubicBezTo>
                      <a:pt x="36" y="226"/>
                      <a:pt x="36" y="226"/>
                      <a:pt x="36" y="226"/>
                    </a:cubicBezTo>
                    <a:lnTo>
                      <a:pt x="36" y="279"/>
                    </a:lnTo>
                    <a:close/>
                    <a:moveTo>
                      <a:pt x="45" y="279"/>
                    </a:moveTo>
                    <a:cubicBezTo>
                      <a:pt x="45" y="226"/>
                      <a:pt x="45" y="226"/>
                      <a:pt x="45" y="226"/>
                    </a:cubicBezTo>
                    <a:cubicBezTo>
                      <a:pt x="45" y="221"/>
                      <a:pt x="41" y="217"/>
                      <a:pt x="36" y="217"/>
                    </a:cubicBezTo>
                    <a:cubicBezTo>
                      <a:pt x="9" y="217"/>
                      <a:pt x="9" y="217"/>
                      <a:pt x="9" y="217"/>
                    </a:cubicBezTo>
                    <a:cubicBezTo>
                      <a:pt x="4" y="217"/>
                      <a:pt x="0" y="221"/>
                      <a:pt x="0" y="226"/>
                    </a:cubicBezTo>
                    <a:cubicBezTo>
                      <a:pt x="0" y="279"/>
                      <a:pt x="0" y="279"/>
                      <a:pt x="0" y="279"/>
                    </a:cubicBezTo>
                    <a:cubicBezTo>
                      <a:pt x="0" y="284"/>
                      <a:pt x="4" y="288"/>
                      <a:pt x="9" y="288"/>
                    </a:cubicBezTo>
                    <a:cubicBezTo>
                      <a:pt x="36" y="288"/>
                      <a:pt x="36" y="288"/>
                      <a:pt x="36" y="288"/>
                    </a:cubicBezTo>
                    <a:cubicBezTo>
                      <a:pt x="41" y="288"/>
                      <a:pt x="45" y="284"/>
                      <a:pt x="45" y="279"/>
                    </a:cubicBezTo>
                    <a:moveTo>
                      <a:pt x="101" y="61"/>
                    </a:moveTo>
                    <a:cubicBezTo>
                      <a:pt x="75" y="61"/>
                      <a:pt x="75" y="61"/>
                      <a:pt x="75" y="61"/>
                    </a:cubicBezTo>
                    <a:cubicBezTo>
                      <a:pt x="75" y="9"/>
                      <a:pt x="75" y="9"/>
                      <a:pt x="75" y="9"/>
                    </a:cubicBezTo>
                    <a:cubicBezTo>
                      <a:pt x="101" y="9"/>
                      <a:pt x="101" y="9"/>
                      <a:pt x="101" y="9"/>
                    </a:cubicBezTo>
                    <a:lnTo>
                      <a:pt x="101" y="61"/>
                    </a:lnTo>
                    <a:close/>
                    <a:moveTo>
                      <a:pt x="110" y="61"/>
                    </a:moveTo>
                    <a:cubicBezTo>
                      <a:pt x="110" y="9"/>
                      <a:pt x="110" y="9"/>
                      <a:pt x="110" y="9"/>
                    </a:cubicBezTo>
                    <a:cubicBezTo>
                      <a:pt x="110" y="4"/>
                      <a:pt x="106" y="0"/>
                      <a:pt x="101" y="0"/>
                    </a:cubicBezTo>
                    <a:cubicBezTo>
                      <a:pt x="75" y="0"/>
                      <a:pt x="75" y="0"/>
                      <a:pt x="75" y="0"/>
                    </a:cubicBezTo>
                    <a:cubicBezTo>
                      <a:pt x="70" y="0"/>
                      <a:pt x="65" y="4"/>
                      <a:pt x="65" y="9"/>
                    </a:cubicBezTo>
                    <a:cubicBezTo>
                      <a:pt x="65" y="61"/>
                      <a:pt x="65" y="61"/>
                      <a:pt x="65" y="61"/>
                    </a:cubicBezTo>
                    <a:cubicBezTo>
                      <a:pt x="65" y="66"/>
                      <a:pt x="69" y="70"/>
                      <a:pt x="75" y="70"/>
                    </a:cubicBezTo>
                    <a:cubicBezTo>
                      <a:pt x="101" y="70"/>
                      <a:pt x="101" y="70"/>
                      <a:pt x="101" y="70"/>
                    </a:cubicBezTo>
                    <a:cubicBezTo>
                      <a:pt x="106" y="70"/>
                      <a:pt x="110" y="66"/>
                      <a:pt x="110" y="61"/>
                    </a:cubicBezTo>
                    <a:moveTo>
                      <a:pt x="110" y="174"/>
                    </a:moveTo>
                    <a:cubicBezTo>
                      <a:pt x="110" y="152"/>
                      <a:pt x="110" y="152"/>
                      <a:pt x="110" y="152"/>
                    </a:cubicBezTo>
                    <a:cubicBezTo>
                      <a:pt x="110" y="149"/>
                      <a:pt x="109" y="147"/>
                      <a:pt x="106" y="147"/>
                    </a:cubicBezTo>
                    <a:cubicBezTo>
                      <a:pt x="102" y="147"/>
                      <a:pt x="101" y="149"/>
                      <a:pt x="101" y="152"/>
                    </a:cubicBezTo>
                    <a:cubicBezTo>
                      <a:pt x="101" y="170"/>
                      <a:pt x="101" y="170"/>
                      <a:pt x="101" y="170"/>
                    </a:cubicBezTo>
                    <a:cubicBezTo>
                      <a:pt x="92" y="170"/>
                      <a:pt x="92" y="170"/>
                      <a:pt x="92" y="170"/>
                    </a:cubicBezTo>
                    <a:cubicBezTo>
                      <a:pt x="92" y="108"/>
                      <a:pt x="92" y="108"/>
                      <a:pt x="92" y="108"/>
                    </a:cubicBezTo>
                    <a:cubicBezTo>
                      <a:pt x="70" y="108"/>
                      <a:pt x="70" y="108"/>
                      <a:pt x="70" y="108"/>
                    </a:cubicBezTo>
                    <a:cubicBezTo>
                      <a:pt x="68" y="108"/>
                      <a:pt x="65" y="110"/>
                      <a:pt x="65" y="113"/>
                    </a:cubicBezTo>
                    <a:cubicBezTo>
                      <a:pt x="65" y="116"/>
                      <a:pt x="68" y="117"/>
                      <a:pt x="70" y="117"/>
                    </a:cubicBezTo>
                    <a:cubicBezTo>
                      <a:pt x="83" y="117"/>
                      <a:pt x="83" y="117"/>
                      <a:pt x="83" y="117"/>
                    </a:cubicBezTo>
                    <a:cubicBezTo>
                      <a:pt x="83" y="170"/>
                      <a:pt x="83" y="170"/>
                      <a:pt x="83" y="170"/>
                    </a:cubicBezTo>
                    <a:cubicBezTo>
                      <a:pt x="70" y="170"/>
                      <a:pt x="70" y="170"/>
                      <a:pt x="70" y="170"/>
                    </a:cubicBezTo>
                    <a:cubicBezTo>
                      <a:pt x="68" y="170"/>
                      <a:pt x="65" y="171"/>
                      <a:pt x="65" y="174"/>
                    </a:cubicBezTo>
                    <a:cubicBezTo>
                      <a:pt x="65" y="178"/>
                      <a:pt x="68" y="179"/>
                      <a:pt x="70" y="179"/>
                    </a:cubicBezTo>
                    <a:cubicBezTo>
                      <a:pt x="106" y="179"/>
                      <a:pt x="106" y="179"/>
                      <a:pt x="106" y="179"/>
                    </a:cubicBezTo>
                    <a:cubicBezTo>
                      <a:pt x="108" y="179"/>
                      <a:pt x="110" y="178"/>
                      <a:pt x="110" y="174"/>
                    </a:cubicBezTo>
                    <a:moveTo>
                      <a:pt x="110" y="283"/>
                    </a:moveTo>
                    <a:cubicBezTo>
                      <a:pt x="110" y="260"/>
                      <a:pt x="110" y="260"/>
                      <a:pt x="110" y="260"/>
                    </a:cubicBezTo>
                    <a:cubicBezTo>
                      <a:pt x="110" y="258"/>
                      <a:pt x="109" y="256"/>
                      <a:pt x="106" y="256"/>
                    </a:cubicBezTo>
                    <a:cubicBezTo>
                      <a:pt x="102" y="256"/>
                      <a:pt x="101" y="258"/>
                      <a:pt x="101" y="260"/>
                    </a:cubicBezTo>
                    <a:cubicBezTo>
                      <a:pt x="101" y="279"/>
                      <a:pt x="101" y="279"/>
                      <a:pt x="101" y="279"/>
                    </a:cubicBezTo>
                    <a:cubicBezTo>
                      <a:pt x="92" y="279"/>
                      <a:pt x="92" y="279"/>
                      <a:pt x="92" y="279"/>
                    </a:cubicBezTo>
                    <a:cubicBezTo>
                      <a:pt x="92" y="217"/>
                      <a:pt x="92" y="217"/>
                      <a:pt x="92" y="217"/>
                    </a:cubicBezTo>
                    <a:cubicBezTo>
                      <a:pt x="70" y="217"/>
                      <a:pt x="70" y="217"/>
                      <a:pt x="70" y="217"/>
                    </a:cubicBezTo>
                    <a:cubicBezTo>
                      <a:pt x="68" y="217"/>
                      <a:pt x="65" y="218"/>
                      <a:pt x="65" y="222"/>
                    </a:cubicBezTo>
                    <a:cubicBezTo>
                      <a:pt x="65" y="225"/>
                      <a:pt x="68" y="226"/>
                      <a:pt x="70" y="226"/>
                    </a:cubicBezTo>
                    <a:cubicBezTo>
                      <a:pt x="83" y="226"/>
                      <a:pt x="83" y="226"/>
                      <a:pt x="83" y="226"/>
                    </a:cubicBezTo>
                    <a:cubicBezTo>
                      <a:pt x="83" y="279"/>
                      <a:pt x="83" y="279"/>
                      <a:pt x="83" y="279"/>
                    </a:cubicBezTo>
                    <a:cubicBezTo>
                      <a:pt x="70" y="279"/>
                      <a:pt x="70" y="279"/>
                      <a:pt x="70" y="279"/>
                    </a:cubicBezTo>
                    <a:cubicBezTo>
                      <a:pt x="68" y="279"/>
                      <a:pt x="65" y="280"/>
                      <a:pt x="65" y="283"/>
                    </a:cubicBezTo>
                    <a:cubicBezTo>
                      <a:pt x="65" y="286"/>
                      <a:pt x="68" y="288"/>
                      <a:pt x="70" y="288"/>
                    </a:cubicBezTo>
                    <a:cubicBezTo>
                      <a:pt x="106" y="288"/>
                      <a:pt x="106" y="288"/>
                      <a:pt x="106" y="288"/>
                    </a:cubicBezTo>
                    <a:cubicBezTo>
                      <a:pt x="108" y="288"/>
                      <a:pt x="110" y="286"/>
                      <a:pt x="110" y="283"/>
                    </a:cubicBezTo>
                    <a:moveTo>
                      <a:pt x="166" y="61"/>
                    </a:moveTo>
                    <a:cubicBezTo>
                      <a:pt x="140" y="61"/>
                      <a:pt x="140" y="61"/>
                      <a:pt x="140" y="61"/>
                    </a:cubicBezTo>
                    <a:cubicBezTo>
                      <a:pt x="140" y="9"/>
                      <a:pt x="140" y="9"/>
                      <a:pt x="140" y="9"/>
                    </a:cubicBezTo>
                    <a:cubicBezTo>
                      <a:pt x="166" y="9"/>
                      <a:pt x="166" y="9"/>
                      <a:pt x="166" y="9"/>
                    </a:cubicBezTo>
                    <a:lnTo>
                      <a:pt x="166" y="61"/>
                    </a:lnTo>
                    <a:close/>
                    <a:moveTo>
                      <a:pt x="175" y="61"/>
                    </a:moveTo>
                    <a:cubicBezTo>
                      <a:pt x="175" y="9"/>
                      <a:pt x="175" y="9"/>
                      <a:pt x="175" y="9"/>
                    </a:cubicBezTo>
                    <a:cubicBezTo>
                      <a:pt x="175" y="4"/>
                      <a:pt x="171" y="0"/>
                      <a:pt x="166" y="0"/>
                    </a:cubicBezTo>
                    <a:cubicBezTo>
                      <a:pt x="140" y="0"/>
                      <a:pt x="140" y="0"/>
                      <a:pt x="140" y="0"/>
                    </a:cubicBezTo>
                    <a:cubicBezTo>
                      <a:pt x="135" y="0"/>
                      <a:pt x="131" y="4"/>
                      <a:pt x="131" y="9"/>
                    </a:cubicBezTo>
                    <a:cubicBezTo>
                      <a:pt x="131" y="61"/>
                      <a:pt x="131" y="61"/>
                      <a:pt x="131" y="61"/>
                    </a:cubicBezTo>
                    <a:cubicBezTo>
                      <a:pt x="131" y="66"/>
                      <a:pt x="135" y="70"/>
                      <a:pt x="140" y="70"/>
                    </a:cubicBezTo>
                    <a:cubicBezTo>
                      <a:pt x="166" y="70"/>
                      <a:pt x="166" y="70"/>
                      <a:pt x="166" y="70"/>
                    </a:cubicBezTo>
                    <a:cubicBezTo>
                      <a:pt x="172" y="70"/>
                      <a:pt x="175" y="66"/>
                      <a:pt x="175" y="61"/>
                    </a:cubicBezTo>
                    <a:moveTo>
                      <a:pt x="175" y="174"/>
                    </a:moveTo>
                    <a:cubicBezTo>
                      <a:pt x="175" y="152"/>
                      <a:pt x="175" y="152"/>
                      <a:pt x="175" y="152"/>
                    </a:cubicBezTo>
                    <a:cubicBezTo>
                      <a:pt x="175" y="149"/>
                      <a:pt x="174" y="147"/>
                      <a:pt x="171" y="147"/>
                    </a:cubicBezTo>
                    <a:cubicBezTo>
                      <a:pt x="168" y="147"/>
                      <a:pt x="166" y="149"/>
                      <a:pt x="166" y="152"/>
                    </a:cubicBezTo>
                    <a:cubicBezTo>
                      <a:pt x="166" y="170"/>
                      <a:pt x="166" y="170"/>
                      <a:pt x="166" y="170"/>
                    </a:cubicBezTo>
                    <a:cubicBezTo>
                      <a:pt x="158" y="170"/>
                      <a:pt x="158" y="170"/>
                      <a:pt x="158" y="170"/>
                    </a:cubicBezTo>
                    <a:cubicBezTo>
                      <a:pt x="158" y="108"/>
                      <a:pt x="158" y="108"/>
                      <a:pt x="158" y="108"/>
                    </a:cubicBezTo>
                    <a:cubicBezTo>
                      <a:pt x="135" y="108"/>
                      <a:pt x="135" y="108"/>
                      <a:pt x="135" y="108"/>
                    </a:cubicBezTo>
                    <a:cubicBezTo>
                      <a:pt x="133" y="108"/>
                      <a:pt x="131" y="110"/>
                      <a:pt x="131" y="113"/>
                    </a:cubicBezTo>
                    <a:cubicBezTo>
                      <a:pt x="131" y="116"/>
                      <a:pt x="133" y="117"/>
                      <a:pt x="135" y="117"/>
                    </a:cubicBezTo>
                    <a:cubicBezTo>
                      <a:pt x="149" y="117"/>
                      <a:pt x="149" y="117"/>
                      <a:pt x="149" y="117"/>
                    </a:cubicBezTo>
                    <a:cubicBezTo>
                      <a:pt x="149" y="170"/>
                      <a:pt x="149" y="170"/>
                      <a:pt x="149" y="170"/>
                    </a:cubicBezTo>
                    <a:cubicBezTo>
                      <a:pt x="135" y="170"/>
                      <a:pt x="135" y="170"/>
                      <a:pt x="135" y="170"/>
                    </a:cubicBezTo>
                    <a:cubicBezTo>
                      <a:pt x="133" y="170"/>
                      <a:pt x="131" y="171"/>
                      <a:pt x="131" y="174"/>
                    </a:cubicBezTo>
                    <a:cubicBezTo>
                      <a:pt x="131" y="178"/>
                      <a:pt x="133" y="179"/>
                      <a:pt x="135" y="179"/>
                    </a:cubicBezTo>
                    <a:cubicBezTo>
                      <a:pt x="171" y="179"/>
                      <a:pt x="171" y="179"/>
                      <a:pt x="171" y="179"/>
                    </a:cubicBezTo>
                    <a:cubicBezTo>
                      <a:pt x="173" y="179"/>
                      <a:pt x="175" y="178"/>
                      <a:pt x="175" y="174"/>
                    </a:cubicBezTo>
                    <a:moveTo>
                      <a:pt x="166" y="279"/>
                    </a:moveTo>
                    <a:cubicBezTo>
                      <a:pt x="140" y="279"/>
                      <a:pt x="140" y="279"/>
                      <a:pt x="140" y="279"/>
                    </a:cubicBezTo>
                    <a:cubicBezTo>
                      <a:pt x="140" y="226"/>
                      <a:pt x="140" y="226"/>
                      <a:pt x="140" y="226"/>
                    </a:cubicBezTo>
                    <a:cubicBezTo>
                      <a:pt x="166" y="226"/>
                      <a:pt x="166" y="226"/>
                      <a:pt x="166" y="226"/>
                    </a:cubicBezTo>
                    <a:lnTo>
                      <a:pt x="166" y="279"/>
                    </a:lnTo>
                    <a:close/>
                    <a:moveTo>
                      <a:pt x="175" y="279"/>
                    </a:moveTo>
                    <a:cubicBezTo>
                      <a:pt x="175" y="226"/>
                      <a:pt x="175" y="226"/>
                      <a:pt x="175" y="226"/>
                    </a:cubicBezTo>
                    <a:cubicBezTo>
                      <a:pt x="175" y="221"/>
                      <a:pt x="171" y="217"/>
                      <a:pt x="166" y="217"/>
                    </a:cubicBezTo>
                    <a:cubicBezTo>
                      <a:pt x="140" y="217"/>
                      <a:pt x="140" y="217"/>
                      <a:pt x="140" y="217"/>
                    </a:cubicBezTo>
                    <a:cubicBezTo>
                      <a:pt x="135" y="217"/>
                      <a:pt x="131" y="221"/>
                      <a:pt x="131" y="226"/>
                    </a:cubicBezTo>
                    <a:cubicBezTo>
                      <a:pt x="131" y="279"/>
                      <a:pt x="131" y="279"/>
                      <a:pt x="131" y="279"/>
                    </a:cubicBezTo>
                    <a:cubicBezTo>
                      <a:pt x="131" y="284"/>
                      <a:pt x="135" y="288"/>
                      <a:pt x="140" y="288"/>
                    </a:cubicBezTo>
                    <a:cubicBezTo>
                      <a:pt x="166" y="288"/>
                      <a:pt x="166" y="288"/>
                      <a:pt x="166" y="288"/>
                    </a:cubicBezTo>
                    <a:cubicBezTo>
                      <a:pt x="172" y="288"/>
                      <a:pt x="175" y="284"/>
                      <a:pt x="175" y="279"/>
                    </a:cubicBezTo>
                    <a:moveTo>
                      <a:pt x="241" y="66"/>
                    </a:moveTo>
                    <a:cubicBezTo>
                      <a:pt x="241" y="43"/>
                      <a:pt x="241" y="43"/>
                      <a:pt x="241" y="43"/>
                    </a:cubicBezTo>
                    <a:cubicBezTo>
                      <a:pt x="241" y="40"/>
                      <a:pt x="240" y="38"/>
                      <a:pt x="236" y="38"/>
                    </a:cubicBezTo>
                    <a:cubicBezTo>
                      <a:pt x="233" y="38"/>
                      <a:pt x="232" y="40"/>
                      <a:pt x="232" y="43"/>
                    </a:cubicBezTo>
                    <a:cubicBezTo>
                      <a:pt x="232" y="61"/>
                      <a:pt x="232" y="61"/>
                      <a:pt x="232" y="61"/>
                    </a:cubicBezTo>
                    <a:cubicBezTo>
                      <a:pt x="223" y="61"/>
                      <a:pt x="223" y="61"/>
                      <a:pt x="223" y="61"/>
                    </a:cubicBezTo>
                    <a:cubicBezTo>
                      <a:pt x="223" y="0"/>
                      <a:pt x="223" y="0"/>
                      <a:pt x="223" y="0"/>
                    </a:cubicBezTo>
                    <a:cubicBezTo>
                      <a:pt x="200" y="0"/>
                      <a:pt x="200" y="0"/>
                      <a:pt x="200" y="0"/>
                    </a:cubicBezTo>
                    <a:cubicBezTo>
                      <a:pt x="198" y="0"/>
                      <a:pt x="196" y="1"/>
                      <a:pt x="196" y="4"/>
                    </a:cubicBezTo>
                    <a:cubicBezTo>
                      <a:pt x="196" y="7"/>
                      <a:pt x="198" y="9"/>
                      <a:pt x="200" y="9"/>
                    </a:cubicBezTo>
                    <a:cubicBezTo>
                      <a:pt x="214" y="9"/>
                      <a:pt x="214" y="9"/>
                      <a:pt x="214" y="9"/>
                    </a:cubicBezTo>
                    <a:cubicBezTo>
                      <a:pt x="214" y="61"/>
                      <a:pt x="214" y="61"/>
                      <a:pt x="214" y="61"/>
                    </a:cubicBezTo>
                    <a:cubicBezTo>
                      <a:pt x="200" y="61"/>
                      <a:pt x="200" y="61"/>
                      <a:pt x="200" y="61"/>
                    </a:cubicBezTo>
                    <a:cubicBezTo>
                      <a:pt x="198" y="61"/>
                      <a:pt x="196" y="62"/>
                      <a:pt x="196" y="66"/>
                    </a:cubicBezTo>
                    <a:cubicBezTo>
                      <a:pt x="196" y="69"/>
                      <a:pt x="198" y="70"/>
                      <a:pt x="200" y="70"/>
                    </a:cubicBezTo>
                    <a:cubicBezTo>
                      <a:pt x="236" y="70"/>
                      <a:pt x="236" y="70"/>
                      <a:pt x="236" y="70"/>
                    </a:cubicBezTo>
                    <a:cubicBezTo>
                      <a:pt x="239" y="70"/>
                      <a:pt x="241" y="69"/>
                      <a:pt x="241" y="66"/>
                    </a:cubicBezTo>
                    <a:moveTo>
                      <a:pt x="232" y="170"/>
                    </a:moveTo>
                    <a:cubicBezTo>
                      <a:pt x="205" y="170"/>
                      <a:pt x="205" y="170"/>
                      <a:pt x="205" y="170"/>
                    </a:cubicBezTo>
                    <a:cubicBezTo>
                      <a:pt x="205" y="117"/>
                      <a:pt x="205" y="117"/>
                      <a:pt x="205" y="117"/>
                    </a:cubicBezTo>
                    <a:cubicBezTo>
                      <a:pt x="232" y="117"/>
                      <a:pt x="232" y="117"/>
                      <a:pt x="232" y="117"/>
                    </a:cubicBezTo>
                    <a:lnTo>
                      <a:pt x="232" y="170"/>
                    </a:lnTo>
                    <a:close/>
                    <a:moveTo>
                      <a:pt x="241" y="170"/>
                    </a:moveTo>
                    <a:cubicBezTo>
                      <a:pt x="241" y="117"/>
                      <a:pt x="241" y="117"/>
                      <a:pt x="241" y="117"/>
                    </a:cubicBezTo>
                    <a:cubicBezTo>
                      <a:pt x="241" y="113"/>
                      <a:pt x="237" y="108"/>
                      <a:pt x="232" y="108"/>
                    </a:cubicBezTo>
                    <a:cubicBezTo>
                      <a:pt x="205" y="108"/>
                      <a:pt x="205" y="108"/>
                      <a:pt x="205" y="108"/>
                    </a:cubicBezTo>
                    <a:cubicBezTo>
                      <a:pt x="200" y="108"/>
                      <a:pt x="196" y="113"/>
                      <a:pt x="196" y="117"/>
                    </a:cubicBezTo>
                    <a:cubicBezTo>
                      <a:pt x="196" y="170"/>
                      <a:pt x="196" y="170"/>
                      <a:pt x="196" y="170"/>
                    </a:cubicBezTo>
                    <a:cubicBezTo>
                      <a:pt x="196" y="175"/>
                      <a:pt x="200" y="179"/>
                      <a:pt x="205" y="179"/>
                    </a:cubicBezTo>
                    <a:cubicBezTo>
                      <a:pt x="232" y="179"/>
                      <a:pt x="232" y="179"/>
                      <a:pt x="232" y="179"/>
                    </a:cubicBezTo>
                    <a:cubicBezTo>
                      <a:pt x="237" y="179"/>
                      <a:pt x="241" y="175"/>
                      <a:pt x="241" y="170"/>
                    </a:cubicBezTo>
                    <a:moveTo>
                      <a:pt x="232" y="279"/>
                    </a:moveTo>
                    <a:cubicBezTo>
                      <a:pt x="205" y="279"/>
                      <a:pt x="205" y="279"/>
                      <a:pt x="205" y="279"/>
                    </a:cubicBezTo>
                    <a:cubicBezTo>
                      <a:pt x="205" y="226"/>
                      <a:pt x="205" y="226"/>
                      <a:pt x="205" y="226"/>
                    </a:cubicBezTo>
                    <a:cubicBezTo>
                      <a:pt x="232" y="226"/>
                      <a:pt x="232" y="226"/>
                      <a:pt x="232" y="226"/>
                    </a:cubicBezTo>
                    <a:lnTo>
                      <a:pt x="232" y="279"/>
                    </a:lnTo>
                    <a:close/>
                    <a:moveTo>
                      <a:pt x="241" y="279"/>
                    </a:moveTo>
                    <a:cubicBezTo>
                      <a:pt x="241" y="226"/>
                      <a:pt x="241" y="226"/>
                      <a:pt x="241" y="226"/>
                    </a:cubicBezTo>
                    <a:cubicBezTo>
                      <a:pt x="241" y="221"/>
                      <a:pt x="237" y="217"/>
                      <a:pt x="232" y="217"/>
                    </a:cubicBezTo>
                    <a:cubicBezTo>
                      <a:pt x="205" y="217"/>
                      <a:pt x="205" y="217"/>
                      <a:pt x="205" y="217"/>
                    </a:cubicBezTo>
                    <a:cubicBezTo>
                      <a:pt x="200" y="217"/>
                      <a:pt x="196" y="221"/>
                      <a:pt x="196" y="226"/>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1"/>
                    </a:moveTo>
                    <a:cubicBezTo>
                      <a:pt x="270" y="61"/>
                      <a:pt x="270" y="61"/>
                      <a:pt x="270" y="61"/>
                    </a:cubicBezTo>
                    <a:cubicBezTo>
                      <a:pt x="270" y="9"/>
                      <a:pt x="270" y="9"/>
                      <a:pt x="270" y="9"/>
                    </a:cubicBezTo>
                    <a:cubicBezTo>
                      <a:pt x="297" y="9"/>
                      <a:pt x="297" y="9"/>
                      <a:pt x="297" y="9"/>
                    </a:cubicBezTo>
                    <a:lnTo>
                      <a:pt x="297" y="61"/>
                    </a:lnTo>
                    <a:close/>
                    <a:moveTo>
                      <a:pt x="306" y="61"/>
                    </a:moveTo>
                    <a:cubicBezTo>
                      <a:pt x="306" y="9"/>
                      <a:pt x="306" y="9"/>
                      <a:pt x="306" y="9"/>
                    </a:cubicBezTo>
                    <a:cubicBezTo>
                      <a:pt x="306" y="4"/>
                      <a:pt x="302" y="0"/>
                      <a:pt x="297" y="0"/>
                    </a:cubicBezTo>
                    <a:cubicBezTo>
                      <a:pt x="270" y="0"/>
                      <a:pt x="270" y="0"/>
                      <a:pt x="270" y="0"/>
                    </a:cubicBezTo>
                    <a:cubicBezTo>
                      <a:pt x="265" y="0"/>
                      <a:pt x="261" y="4"/>
                      <a:pt x="261" y="9"/>
                    </a:cubicBezTo>
                    <a:cubicBezTo>
                      <a:pt x="261" y="61"/>
                      <a:pt x="261" y="61"/>
                      <a:pt x="261" y="61"/>
                    </a:cubicBezTo>
                    <a:cubicBezTo>
                      <a:pt x="261" y="66"/>
                      <a:pt x="265" y="70"/>
                      <a:pt x="270" y="70"/>
                    </a:cubicBezTo>
                    <a:cubicBezTo>
                      <a:pt x="297" y="70"/>
                      <a:pt x="297" y="70"/>
                      <a:pt x="297" y="70"/>
                    </a:cubicBezTo>
                    <a:cubicBezTo>
                      <a:pt x="302" y="70"/>
                      <a:pt x="306" y="66"/>
                      <a:pt x="306" y="61"/>
                    </a:cubicBezTo>
                    <a:moveTo>
                      <a:pt x="306" y="174"/>
                    </a:moveTo>
                    <a:cubicBezTo>
                      <a:pt x="306" y="152"/>
                      <a:pt x="306" y="152"/>
                      <a:pt x="306" y="152"/>
                    </a:cubicBezTo>
                    <a:cubicBezTo>
                      <a:pt x="306" y="149"/>
                      <a:pt x="305" y="147"/>
                      <a:pt x="301" y="147"/>
                    </a:cubicBezTo>
                    <a:cubicBezTo>
                      <a:pt x="298" y="147"/>
                      <a:pt x="297" y="149"/>
                      <a:pt x="297" y="152"/>
                    </a:cubicBezTo>
                    <a:cubicBezTo>
                      <a:pt x="297" y="170"/>
                      <a:pt x="297" y="170"/>
                      <a:pt x="297" y="170"/>
                    </a:cubicBezTo>
                    <a:cubicBezTo>
                      <a:pt x="288" y="170"/>
                      <a:pt x="288" y="170"/>
                      <a:pt x="288" y="170"/>
                    </a:cubicBezTo>
                    <a:cubicBezTo>
                      <a:pt x="288" y="108"/>
                      <a:pt x="288" y="108"/>
                      <a:pt x="288" y="108"/>
                    </a:cubicBezTo>
                    <a:cubicBezTo>
                      <a:pt x="266" y="108"/>
                      <a:pt x="266" y="108"/>
                      <a:pt x="266" y="108"/>
                    </a:cubicBezTo>
                    <a:cubicBezTo>
                      <a:pt x="263" y="108"/>
                      <a:pt x="261" y="110"/>
                      <a:pt x="261" y="113"/>
                    </a:cubicBezTo>
                    <a:cubicBezTo>
                      <a:pt x="261" y="116"/>
                      <a:pt x="263" y="117"/>
                      <a:pt x="266" y="117"/>
                    </a:cubicBezTo>
                    <a:cubicBezTo>
                      <a:pt x="279" y="117"/>
                      <a:pt x="279" y="117"/>
                      <a:pt x="279" y="117"/>
                    </a:cubicBezTo>
                    <a:cubicBezTo>
                      <a:pt x="279" y="170"/>
                      <a:pt x="279" y="170"/>
                      <a:pt x="279" y="170"/>
                    </a:cubicBezTo>
                    <a:cubicBezTo>
                      <a:pt x="266" y="170"/>
                      <a:pt x="266" y="170"/>
                      <a:pt x="266" y="170"/>
                    </a:cubicBezTo>
                    <a:cubicBezTo>
                      <a:pt x="263" y="170"/>
                      <a:pt x="261" y="171"/>
                      <a:pt x="261" y="174"/>
                    </a:cubicBezTo>
                    <a:cubicBezTo>
                      <a:pt x="261" y="178"/>
                      <a:pt x="263" y="179"/>
                      <a:pt x="266" y="179"/>
                    </a:cubicBezTo>
                    <a:cubicBezTo>
                      <a:pt x="301" y="179"/>
                      <a:pt x="301" y="179"/>
                      <a:pt x="301" y="179"/>
                    </a:cubicBezTo>
                    <a:cubicBezTo>
                      <a:pt x="304" y="179"/>
                      <a:pt x="306" y="178"/>
                      <a:pt x="306" y="174"/>
                    </a:cubicBezTo>
                    <a:moveTo>
                      <a:pt x="297" y="279"/>
                    </a:moveTo>
                    <a:cubicBezTo>
                      <a:pt x="270" y="279"/>
                      <a:pt x="270" y="279"/>
                      <a:pt x="270" y="279"/>
                    </a:cubicBezTo>
                    <a:cubicBezTo>
                      <a:pt x="270" y="226"/>
                      <a:pt x="270" y="226"/>
                      <a:pt x="270" y="226"/>
                    </a:cubicBezTo>
                    <a:cubicBezTo>
                      <a:pt x="297" y="226"/>
                      <a:pt x="297" y="226"/>
                      <a:pt x="297" y="226"/>
                    </a:cubicBezTo>
                    <a:lnTo>
                      <a:pt x="297" y="279"/>
                    </a:lnTo>
                    <a:close/>
                    <a:moveTo>
                      <a:pt x="306" y="279"/>
                    </a:moveTo>
                    <a:cubicBezTo>
                      <a:pt x="306" y="226"/>
                      <a:pt x="306" y="226"/>
                      <a:pt x="306" y="226"/>
                    </a:cubicBezTo>
                    <a:cubicBezTo>
                      <a:pt x="306" y="221"/>
                      <a:pt x="302" y="217"/>
                      <a:pt x="297" y="217"/>
                    </a:cubicBezTo>
                    <a:cubicBezTo>
                      <a:pt x="270" y="217"/>
                      <a:pt x="270" y="217"/>
                      <a:pt x="270" y="217"/>
                    </a:cubicBezTo>
                    <a:cubicBezTo>
                      <a:pt x="265" y="217"/>
                      <a:pt x="261" y="221"/>
                      <a:pt x="261" y="226"/>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3"/>
                      <a:pt x="371" y="43"/>
                      <a:pt x="371" y="43"/>
                    </a:cubicBezTo>
                    <a:cubicBezTo>
                      <a:pt x="371" y="40"/>
                      <a:pt x="370" y="38"/>
                      <a:pt x="367" y="38"/>
                    </a:cubicBezTo>
                    <a:cubicBezTo>
                      <a:pt x="363" y="38"/>
                      <a:pt x="362" y="40"/>
                      <a:pt x="362" y="43"/>
                    </a:cubicBezTo>
                    <a:cubicBezTo>
                      <a:pt x="362" y="61"/>
                      <a:pt x="362" y="61"/>
                      <a:pt x="362" y="61"/>
                    </a:cubicBezTo>
                    <a:cubicBezTo>
                      <a:pt x="353" y="61"/>
                      <a:pt x="353" y="61"/>
                      <a:pt x="353" y="61"/>
                    </a:cubicBezTo>
                    <a:cubicBezTo>
                      <a:pt x="353" y="0"/>
                      <a:pt x="353" y="0"/>
                      <a:pt x="353" y="0"/>
                    </a:cubicBezTo>
                    <a:cubicBezTo>
                      <a:pt x="331" y="0"/>
                      <a:pt x="331" y="0"/>
                      <a:pt x="331" y="0"/>
                    </a:cubicBezTo>
                    <a:cubicBezTo>
                      <a:pt x="329" y="0"/>
                      <a:pt x="326" y="1"/>
                      <a:pt x="326" y="4"/>
                    </a:cubicBezTo>
                    <a:cubicBezTo>
                      <a:pt x="326" y="7"/>
                      <a:pt x="329" y="9"/>
                      <a:pt x="331" y="9"/>
                    </a:cubicBezTo>
                    <a:cubicBezTo>
                      <a:pt x="344" y="9"/>
                      <a:pt x="344" y="9"/>
                      <a:pt x="344" y="9"/>
                    </a:cubicBezTo>
                    <a:cubicBezTo>
                      <a:pt x="344" y="61"/>
                      <a:pt x="344" y="61"/>
                      <a:pt x="344" y="61"/>
                    </a:cubicBezTo>
                    <a:cubicBezTo>
                      <a:pt x="331" y="61"/>
                      <a:pt x="331" y="61"/>
                      <a:pt x="331" y="61"/>
                    </a:cubicBezTo>
                    <a:cubicBezTo>
                      <a:pt x="329" y="61"/>
                      <a:pt x="326" y="62"/>
                      <a:pt x="326" y="66"/>
                    </a:cubicBezTo>
                    <a:cubicBezTo>
                      <a:pt x="326" y="69"/>
                      <a:pt x="329" y="70"/>
                      <a:pt x="331" y="70"/>
                    </a:cubicBezTo>
                    <a:cubicBezTo>
                      <a:pt x="367" y="70"/>
                      <a:pt x="367" y="70"/>
                      <a:pt x="367" y="70"/>
                    </a:cubicBezTo>
                    <a:cubicBezTo>
                      <a:pt x="369" y="70"/>
                      <a:pt x="371" y="69"/>
                      <a:pt x="371" y="66"/>
                    </a:cubicBezTo>
                    <a:moveTo>
                      <a:pt x="362" y="170"/>
                    </a:moveTo>
                    <a:cubicBezTo>
                      <a:pt x="335" y="170"/>
                      <a:pt x="335" y="170"/>
                      <a:pt x="335" y="170"/>
                    </a:cubicBezTo>
                    <a:cubicBezTo>
                      <a:pt x="335" y="117"/>
                      <a:pt x="335" y="117"/>
                      <a:pt x="335" y="117"/>
                    </a:cubicBezTo>
                    <a:cubicBezTo>
                      <a:pt x="362" y="117"/>
                      <a:pt x="362" y="117"/>
                      <a:pt x="362" y="117"/>
                    </a:cubicBezTo>
                    <a:lnTo>
                      <a:pt x="362" y="170"/>
                    </a:lnTo>
                    <a:close/>
                    <a:moveTo>
                      <a:pt x="371" y="170"/>
                    </a:moveTo>
                    <a:cubicBezTo>
                      <a:pt x="371" y="117"/>
                      <a:pt x="371" y="117"/>
                      <a:pt x="371" y="117"/>
                    </a:cubicBezTo>
                    <a:cubicBezTo>
                      <a:pt x="371" y="113"/>
                      <a:pt x="367" y="108"/>
                      <a:pt x="362" y="108"/>
                    </a:cubicBezTo>
                    <a:cubicBezTo>
                      <a:pt x="335" y="108"/>
                      <a:pt x="335" y="108"/>
                      <a:pt x="335" y="108"/>
                    </a:cubicBezTo>
                    <a:cubicBezTo>
                      <a:pt x="330" y="108"/>
                      <a:pt x="326" y="113"/>
                      <a:pt x="326" y="117"/>
                    </a:cubicBezTo>
                    <a:cubicBezTo>
                      <a:pt x="326" y="170"/>
                      <a:pt x="326" y="170"/>
                      <a:pt x="326" y="170"/>
                    </a:cubicBezTo>
                    <a:cubicBezTo>
                      <a:pt x="326" y="175"/>
                      <a:pt x="330" y="179"/>
                      <a:pt x="335" y="179"/>
                    </a:cubicBezTo>
                    <a:cubicBezTo>
                      <a:pt x="362" y="179"/>
                      <a:pt x="362" y="179"/>
                      <a:pt x="362" y="179"/>
                    </a:cubicBezTo>
                    <a:cubicBezTo>
                      <a:pt x="367" y="179"/>
                      <a:pt x="371" y="175"/>
                      <a:pt x="371" y="170"/>
                    </a:cubicBezTo>
                    <a:moveTo>
                      <a:pt x="371" y="283"/>
                    </a:moveTo>
                    <a:cubicBezTo>
                      <a:pt x="371" y="260"/>
                      <a:pt x="371" y="260"/>
                      <a:pt x="371" y="260"/>
                    </a:cubicBezTo>
                    <a:cubicBezTo>
                      <a:pt x="371" y="258"/>
                      <a:pt x="370" y="256"/>
                      <a:pt x="367" y="256"/>
                    </a:cubicBezTo>
                    <a:cubicBezTo>
                      <a:pt x="363" y="256"/>
                      <a:pt x="362" y="258"/>
                      <a:pt x="362" y="260"/>
                    </a:cubicBezTo>
                    <a:cubicBezTo>
                      <a:pt x="362" y="279"/>
                      <a:pt x="362" y="279"/>
                      <a:pt x="362" y="279"/>
                    </a:cubicBezTo>
                    <a:cubicBezTo>
                      <a:pt x="353" y="279"/>
                      <a:pt x="353" y="279"/>
                      <a:pt x="353" y="279"/>
                    </a:cubicBezTo>
                    <a:cubicBezTo>
                      <a:pt x="353" y="217"/>
                      <a:pt x="353" y="217"/>
                      <a:pt x="353" y="217"/>
                    </a:cubicBezTo>
                    <a:cubicBezTo>
                      <a:pt x="331" y="217"/>
                      <a:pt x="331" y="217"/>
                      <a:pt x="331" y="217"/>
                    </a:cubicBezTo>
                    <a:cubicBezTo>
                      <a:pt x="329" y="217"/>
                      <a:pt x="326" y="218"/>
                      <a:pt x="326" y="222"/>
                    </a:cubicBezTo>
                    <a:cubicBezTo>
                      <a:pt x="326" y="225"/>
                      <a:pt x="329" y="226"/>
                      <a:pt x="331" y="226"/>
                    </a:cubicBezTo>
                    <a:cubicBezTo>
                      <a:pt x="344" y="226"/>
                      <a:pt x="344" y="226"/>
                      <a:pt x="344" y="226"/>
                    </a:cubicBezTo>
                    <a:cubicBezTo>
                      <a:pt x="344" y="279"/>
                      <a:pt x="344" y="279"/>
                      <a:pt x="344" y="279"/>
                    </a:cubicBezTo>
                    <a:cubicBezTo>
                      <a:pt x="331" y="279"/>
                      <a:pt x="331" y="279"/>
                      <a:pt x="331" y="279"/>
                    </a:cubicBezTo>
                    <a:cubicBezTo>
                      <a:pt x="329" y="279"/>
                      <a:pt x="326" y="280"/>
                      <a:pt x="326" y="283"/>
                    </a:cubicBezTo>
                    <a:cubicBezTo>
                      <a:pt x="326" y="286"/>
                      <a:pt x="329" y="288"/>
                      <a:pt x="331" y="288"/>
                    </a:cubicBezTo>
                    <a:cubicBezTo>
                      <a:pt x="367" y="288"/>
                      <a:pt x="367" y="288"/>
                      <a:pt x="367" y="288"/>
                    </a:cubicBezTo>
                    <a:cubicBezTo>
                      <a:pt x="369" y="288"/>
                      <a:pt x="371" y="286"/>
                      <a:pt x="371" y="283"/>
                    </a:cubicBezTo>
                    <a:moveTo>
                      <a:pt x="427" y="61"/>
                    </a:moveTo>
                    <a:cubicBezTo>
                      <a:pt x="401" y="61"/>
                      <a:pt x="401" y="61"/>
                      <a:pt x="401" y="61"/>
                    </a:cubicBezTo>
                    <a:cubicBezTo>
                      <a:pt x="401" y="9"/>
                      <a:pt x="401" y="9"/>
                      <a:pt x="401" y="9"/>
                    </a:cubicBezTo>
                    <a:cubicBezTo>
                      <a:pt x="427" y="9"/>
                      <a:pt x="427" y="9"/>
                      <a:pt x="427" y="9"/>
                    </a:cubicBezTo>
                    <a:lnTo>
                      <a:pt x="427" y="61"/>
                    </a:lnTo>
                    <a:close/>
                    <a:moveTo>
                      <a:pt x="436" y="61"/>
                    </a:moveTo>
                    <a:cubicBezTo>
                      <a:pt x="436" y="9"/>
                      <a:pt x="436" y="9"/>
                      <a:pt x="436" y="9"/>
                    </a:cubicBezTo>
                    <a:cubicBezTo>
                      <a:pt x="436" y="4"/>
                      <a:pt x="432" y="0"/>
                      <a:pt x="427" y="0"/>
                    </a:cubicBezTo>
                    <a:cubicBezTo>
                      <a:pt x="401" y="0"/>
                      <a:pt x="401" y="0"/>
                      <a:pt x="401" y="0"/>
                    </a:cubicBezTo>
                    <a:cubicBezTo>
                      <a:pt x="396" y="0"/>
                      <a:pt x="392" y="4"/>
                      <a:pt x="392" y="9"/>
                    </a:cubicBezTo>
                    <a:cubicBezTo>
                      <a:pt x="392" y="61"/>
                      <a:pt x="392" y="61"/>
                      <a:pt x="392" y="61"/>
                    </a:cubicBezTo>
                    <a:cubicBezTo>
                      <a:pt x="392" y="66"/>
                      <a:pt x="396" y="70"/>
                      <a:pt x="401" y="70"/>
                    </a:cubicBezTo>
                    <a:cubicBezTo>
                      <a:pt x="427" y="70"/>
                      <a:pt x="427" y="70"/>
                      <a:pt x="427" y="70"/>
                    </a:cubicBezTo>
                    <a:cubicBezTo>
                      <a:pt x="433" y="70"/>
                      <a:pt x="436" y="66"/>
                      <a:pt x="436" y="61"/>
                    </a:cubicBezTo>
                    <a:moveTo>
                      <a:pt x="427" y="170"/>
                    </a:moveTo>
                    <a:cubicBezTo>
                      <a:pt x="401" y="170"/>
                      <a:pt x="401" y="170"/>
                      <a:pt x="401" y="170"/>
                    </a:cubicBezTo>
                    <a:cubicBezTo>
                      <a:pt x="401" y="117"/>
                      <a:pt x="401" y="117"/>
                      <a:pt x="401" y="117"/>
                    </a:cubicBezTo>
                    <a:cubicBezTo>
                      <a:pt x="427" y="117"/>
                      <a:pt x="427" y="117"/>
                      <a:pt x="427" y="117"/>
                    </a:cubicBezTo>
                    <a:lnTo>
                      <a:pt x="427" y="170"/>
                    </a:lnTo>
                    <a:close/>
                    <a:moveTo>
                      <a:pt x="436" y="170"/>
                    </a:moveTo>
                    <a:cubicBezTo>
                      <a:pt x="436" y="117"/>
                      <a:pt x="436" y="117"/>
                      <a:pt x="436" y="117"/>
                    </a:cubicBezTo>
                    <a:cubicBezTo>
                      <a:pt x="436" y="113"/>
                      <a:pt x="432" y="108"/>
                      <a:pt x="427" y="108"/>
                    </a:cubicBezTo>
                    <a:cubicBezTo>
                      <a:pt x="401" y="108"/>
                      <a:pt x="401" y="108"/>
                      <a:pt x="401" y="108"/>
                    </a:cubicBezTo>
                    <a:cubicBezTo>
                      <a:pt x="396" y="108"/>
                      <a:pt x="392" y="113"/>
                      <a:pt x="392" y="117"/>
                    </a:cubicBezTo>
                    <a:cubicBezTo>
                      <a:pt x="392" y="170"/>
                      <a:pt x="392" y="170"/>
                      <a:pt x="392" y="170"/>
                    </a:cubicBezTo>
                    <a:cubicBezTo>
                      <a:pt x="392" y="175"/>
                      <a:pt x="396" y="179"/>
                      <a:pt x="401" y="179"/>
                    </a:cubicBezTo>
                    <a:cubicBezTo>
                      <a:pt x="427" y="179"/>
                      <a:pt x="427" y="179"/>
                      <a:pt x="427" y="179"/>
                    </a:cubicBezTo>
                    <a:cubicBezTo>
                      <a:pt x="433" y="179"/>
                      <a:pt x="436" y="175"/>
                      <a:pt x="436" y="170"/>
                    </a:cubicBezTo>
                    <a:moveTo>
                      <a:pt x="436" y="283"/>
                    </a:moveTo>
                    <a:cubicBezTo>
                      <a:pt x="436" y="260"/>
                      <a:pt x="436" y="260"/>
                      <a:pt x="436" y="260"/>
                    </a:cubicBezTo>
                    <a:cubicBezTo>
                      <a:pt x="436" y="258"/>
                      <a:pt x="435" y="256"/>
                      <a:pt x="432" y="256"/>
                    </a:cubicBezTo>
                    <a:cubicBezTo>
                      <a:pt x="429" y="256"/>
                      <a:pt x="427" y="258"/>
                      <a:pt x="427" y="260"/>
                    </a:cubicBezTo>
                    <a:cubicBezTo>
                      <a:pt x="427" y="279"/>
                      <a:pt x="427" y="279"/>
                      <a:pt x="427" y="279"/>
                    </a:cubicBezTo>
                    <a:cubicBezTo>
                      <a:pt x="419" y="279"/>
                      <a:pt x="419" y="279"/>
                      <a:pt x="419" y="279"/>
                    </a:cubicBezTo>
                    <a:cubicBezTo>
                      <a:pt x="419" y="217"/>
                      <a:pt x="419" y="217"/>
                      <a:pt x="419" y="217"/>
                    </a:cubicBezTo>
                    <a:cubicBezTo>
                      <a:pt x="396" y="217"/>
                      <a:pt x="396" y="217"/>
                      <a:pt x="396" y="217"/>
                    </a:cubicBezTo>
                    <a:cubicBezTo>
                      <a:pt x="394" y="217"/>
                      <a:pt x="392" y="218"/>
                      <a:pt x="392" y="222"/>
                    </a:cubicBezTo>
                    <a:cubicBezTo>
                      <a:pt x="392" y="225"/>
                      <a:pt x="394" y="226"/>
                      <a:pt x="396" y="226"/>
                    </a:cubicBezTo>
                    <a:cubicBezTo>
                      <a:pt x="410" y="226"/>
                      <a:pt x="410" y="226"/>
                      <a:pt x="410" y="226"/>
                    </a:cubicBezTo>
                    <a:cubicBezTo>
                      <a:pt x="410" y="279"/>
                      <a:pt x="410" y="279"/>
                      <a:pt x="410" y="279"/>
                    </a:cubicBezTo>
                    <a:cubicBezTo>
                      <a:pt x="396" y="279"/>
                      <a:pt x="396" y="279"/>
                      <a:pt x="396" y="279"/>
                    </a:cubicBezTo>
                    <a:cubicBezTo>
                      <a:pt x="394" y="279"/>
                      <a:pt x="392" y="280"/>
                      <a:pt x="392" y="283"/>
                    </a:cubicBezTo>
                    <a:cubicBezTo>
                      <a:pt x="392" y="286"/>
                      <a:pt x="394" y="288"/>
                      <a:pt x="396" y="288"/>
                    </a:cubicBezTo>
                    <a:cubicBezTo>
                      <a:pt x="432" y="288"/>
                      <a:pt x="432" y="288"/>
                      <a:pt x="432" y="288"/>
                    </a:cubicBezTo>
                    <a:cubicBezTo>
                      <a:pt x="434" y="288"/>
                      <a:pt x="436" y="286"/>
                      <a:pt x="436" y="283"/>
                    </a:cubicBezTo>
                    <a:moveTo>
                      <a:pt x="502" y="66"/>
                    </a:moveTo>
                    <a:cubicBezTo>
                      <a:pt x="502" y="43"/>
                      <a:pt x="502" y="43"/>
                      <a:pt x="502" y="43"/>
                    </a:cubicBezTo>
                    <a:cubicBezTo>
                      <a:pt x="502" y="40"/>
                      <a:pt x="500" y="38"/>
                      <a:pt x="497" y="38"/>
                    </a:cubicBezTo>
                    <a:cubicBezTo>
                      <a:pt x="494" y="38"/>
                      <a:pt x="493" y="40"/>
                      <a:pt x="493" y="43"/>
                    </a:cubicBezTo>
                    <a:cubicBezTo>
                      <a:pt x="493" y="61"/>
                      <a:pt x="493" y="61"/>
                      <a:pt x="493" y="61"/>
                    </a:cubicBezTo>
                    <a:cubicBezTo>
                      <a:pt x="484" y="61"/>
                      <a:pt x="484" y="61"/>
                      <a:pt x="484" y="61"/>
                    </a:cubicBezTo>
                    <a:cubicBezTo>
                      <a:pt x="484" y="0"/>
                      <a:pt x="484" y="0"/>
                      <a:pt x="484" y="0"/>
                    </a:cubicBezTo>
                    <a:cubicBezTo>
                      <a:pt x="461" y="0"/>
                      <a:pt x="461" y="0"/>
                      <a:pt x="461" y="0"/>
                    </a:cubicBezTo>
                    <a:cubicBezTo>
                      <a:pt x="459" y="0"/>
                      <a:pt x="457" y="1"/>
                      <a:pt x="457" y="4"/>
                    </a:cubicBezTo>
                    <a:cubicBezTo>
                      <a:pt x="457" y="7"/>
                      <a:pt x="459" y="9"/>
                      <a:pt x="461" y="9"/>
                    </a:cubicBezTo>
                    <a:cubicBezTo>
                      <a:pt x="475" y="9"/>
                      <a:pt x="475" y="9"/>
                      <a:pt x="475" y="9"/>
                    </a:cubicBezTo>
                    <a:cubicBezTo>
                      <a:pt x="475" y="61"/>
                      <a:pt x="475" y="61"/>
                      <a:pt x="475" y="61"/>
                    </a:cubicBezTo>
                    <a:cubicBezTo>
                      <a:pt x="461" y="61"/>
                      <a:pt x="461" y="61"/>
                      <a:pt x="461" y="61"/>
                    </a:cubicBezTo>
                    <a:cubicBezTo>
                      <a:pt x="459" y="61"/>
                      <a:pt x="457" y="62"/>
                      <a:pt x="457" y="66"/>
                    </a:cubicBezTo>
                    <a:cubicBezTo>
                      <a:pt x="457" y="69"/>
                      <a:pt x="459" y="70"/>
                      <a:pt x="461" y="70"/>
                    </a:cubicBezTo>
                    <a:cubicBezTo>
                      <a:pt x="497" y="70"/>
                      <a:pt x="497" y="70"/>
                      <a:pt x="497" y="70"/>
                    </a:cubicBezTo>
                    <a:cubicBezTo>
                      <a:pt x="499" y="70"/>
                      <a:pt x="502" y="69"/>
                      <a:pt x="502" y="66"/>
                    </a:cubicBezTo>
                    <a:moveTo>
                      <a:pt x="502" y="174"/>
                    </a:moveTo>
                    <a:cubicBezTo>
                      <a:pt x="502" y="152"/>
                      <a:pt x="502" y="152"/>
                      <a:pt x="502" y="152"/>
                    </a:cubicBezTo>
                    <a:cubicBezTo>
                      <a:pt x="502" y="149"/>
                      <a:pt x="500" y="147"/>
                      <a:pt x="497" y="147"/>
                    </a:cubicBezTo>
                    <a:cubicBezTo>
                      <a:pt x="494" y="147"/>
                      <a:pt x="493" y="149"/>
                      <a:pt x="493" y="152"/>
                    </a:cubicBezTo>
                    <a:cubicBezTo>
                      <a:pt x="493" y="170"/>
                      <a:pt x="493" y="170"/>
                      <a:pt x="493" y="170"/>
                    </a:cubicBezTo>
                    <a:cubicBezTo>
                      <a:pt x="484" y="170"/>
                      <a:pt x="484" y="170"/>
                      <a:pt x="484" y="170"/>
                    </a:cubicBezTo>
                    <a:cubicBezTo>
                      <a:pt x="484" y="108"/>
                      <a:pt x="484" y="108"/>
                      <a:pt x="484" y="108"/>
                    </a:cubicBezTo>
                    <a:cubicBezTo>
                      <a:pt x="461" y="108"/>
                      <a:pt x="461" y="108"/>
                      <a:pt x="461" y="108"/>
                    </a:cubicBezTo>
                    <a:cubicBezTo>
                      <a:pt x="459" y="108"/>
                      <a:pt x="457" y="110"/>
                      <a:pt x="457" y="113"/>
                    </a:cubicBezTo>
                    <a:cubicBezTo>
                      <a:pt x="457" y="116"/>
                      <a:pt x="459" y="117"/>
                      <a:pt x="461" y="117"/>
                    </a:cubicBezTo>
                    <a:cubicBezTo>
                      <a:pt x="475" y="117"/>
                      <a:pt x="475" y="117"/>
                      <a:pt x="475" y="117"/>
                    </a:cubicBezTo>
                    <a:cubicBezTo>
                      <a:pt x="475" y="170"/>
                      <a:pt x="475" y="170"/>
                      <a:pt x="475" y="170"/>
                    </a:cubicBezTo>
                    <a:cubicBezTo>
                      <a:pt x="461" y="170"/>
                      <a:pt x="461" y="170"/>
                      <a:pt x="461" y="170"/>
                    </a:cubicBezTo>
                    <a:cubicBezTo>
                      <a:pt x="459" y="170"/>
                      <a:pt x="457" y="171"/>
                      <a:pt x="457" y="174"/>
                    </a:cubicBezTo>
                    <a:cubicBezTo>
                      <a:pt x="457" y="178"/>
                      <a:pt x="459" y="179"/>
                      <a:pt x="461" y="179"/>
                    </a:cubicBezTo>
                    <a:cubicBezTo>
                      <a:pt x="497" y="179"/>
                      <a:pt x="497" y="179"/>
                      <a:pt x="497" y="179"/>
                    </a:cubicBezTo>
                    <a:cubicBezTo>
                      <a:pt x="499" y="179"/>
                      <a:pt x="502" y="178"/>
                      <a:pt x="502" y="174"/>
                    </a:cubicBezTo>
                    <a:moveTo>
                      <a:pt x="493" y="279"/>
                    </a:moveTo>
                    <a:cubicBezTo>
                      <a:pt x="466" y="279"/>
                      <a:pt x="466" y="279"/>
                      <a:pt x="466" y="279"/>
                    </a:cubicBezTo>
                    <a:cubicBezTo>
                      <a:pt x="466" y="226"/>
                      <a:pt x="466" y="226"/>
                      <a:pt x="466" y="226"/>
                    </a:cubicBezTo>
                    <a:cubicBezTo>
                      <a:pt x="493" y="226"/>
                      <a:pt x="493" y="226"/>
                      <a:pt x="493" y="226"/>
                    </a:cubicBezTo>
                    <a:lnTo>
                      <a:pt x="493" y="279"/>
                    </a:lnTo>
                    <a:close/>
                    <a:moveTo>
                      <a:pt x="502" y="279"/>
                    </a:moveTo>
                    <a:cubicBezTo>
                      <a:pt x="502" y="226"/>
                      <a:pt x="502" y="226"/>
                      <a:pt x="502" y="226"/>
                    </a:cubicBezTo>
                    <a:cubicBezTo>
                      <a:pt x="502" y="221"/>
                      <a:pt x="498" y="217"/>
                      <a:pt x="493" y="217"/>
                    </a:cubicBezTo>
                    <a:cubicBezTo>
                      <a:pt x="466" y="217"/>
                      <a:pt x="466" y="217"/>
                      <a:pt x="466" y="217"/>
                    </a:cubicBezTo>
                    <a:cubicBezTo>
                      <a:pt x="461" y="217"/>
                      <a:pt x="457" y="221"/>
                      <a:pt x="457" y="226"/>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3"/>
                      <a:pt x="567" y="43"/>
                      <a:pt x="567" y="43"/>
                    </a:cubicBezTo>
                    <a:cubicBezTo>
                      <a:pt x="567" y="40"/>
                      <a:pt x="566" y="38"/>
                      <a:pt x="562" y="38"/>
                    </a:cubicBezTo>
                    <a:cubicBezTo>
                      <a:pt x="559" y="38"/>
                      <a:pt x="558" y="40"/>
                      <a:pt x="558" y="43"/>
                    </a:cubicBezTo>
                    <a:cubicBezTo>
                      <a:pt x="558" y="61"/>
                      <a:pt x="558" y="61"/>
                      <a:pt x="558" y="61"/>
                    </a:cubicBezTo>
                    <a:cubicBezTo>
                      <a:pt x="549" y="61"/>
                      <a:pt x="549" y="61"/>
                      <a:pt x="549" y="61"/>
                    </a:cubicBezTo>
                    <a:cubicBezTo>
                      <a:pt x="549" y="0"/>
                      <a:pt x="549" y="0"/>
                      <a:pt x="549" y="0"/>
                    </a:cubicBezTo>
                    <a:cubicBezTo>
                      <a:pt x="527" y="0"/>
                      <a:pt x="527" y="0"/>
                      <a:pt x="527" y="0"/>
                    </a:cubicBezTo>
                    <a:cubicBezTo>
                      <a:pt x="524" y="0"/>
                      <a:pt x="522" y="1"/>
                      <a:pt x="522" y="4"/>
                    </a:cubicBezTo>
                    <a:cubicBezTo>
                      <a:pt x="522" y="7"/>
                      <a:pt x="524" y="9"/>
                      <a:pt x="527" y="9"/>
                    </a:cubicBezTo>
                    <a:cubicBezTo>
                      <a:pt x="540" y="9"/>
                      <a:pt x="540" y="9"/>
                      <a:pt x="540" y="9"/>
                    </a:cubicBezTo>
                    <a:cubicBezTo>
                      <a:pt x="540" y="61"/>
                      <a:pt x="540" y="61"/>
                      <a:pt x="540" y="61"/>
                    </a:cubicBezTo>
                    <a:cubicBezTo>
                      <a:pt x="527" y="61"/>
                      <a:pt x="527" y="61"/>
                      <a:pt x="527" y="61"/>
                    </a:cubicBezTo>
                    <a:cubicBezTo>
                      <a:pt x="524" y="61"/>
                      <a:pt x="522" y="62"/>
                      <a:pt x="522" y="66"/>
                    </a:cubicBezTo>
                    <a:cubicBezTo>
                      <a:pt x="522" y="69"/>
                      <a:pt x="524" y="70"/>
                      <a:pt x="527" y="70"/>
                    </a:cubicBezTo>
                    <a:cubicBezTo>
                      <a:pt x="562" y="70"/>
                      <a:pt x="562" y="70"/>
                      <a:pt x="562" y="70"/>
                    </a:cubicBezTo>
                    <a:cubicBezTo>
                      <a:pt x="565" y="70"/>
                      <a:pt x="567" y="69"/>
                      <a:pt x="567" y="66"/>
                    </a:cubicBezTo>
                    <a:moveTo>
                      <a:pt x="558" y="170"/>
                    </a:moveTo>
                    <a:cubicBezTo>
                      <a:pt x="531" y="170"/>
                      <a:pt x="531" y="170"/>
                      <a:pt x="531" y="170"/>
                    </a:cubicBezTo>
                    <a:cubicBezTo>
                      <a:pt x="531" y="117"/>
                      <a:pt x="531" y="117"/>
                      <a:pt x="531" y="117"/>
                    </a:cubicBezTo>
                    <a:cubicBezTo>
                      <a:pt x="558" y="117"/>
                      <a:pt x="558" y="117"/>
                      <a:pt x="558" y="117"/>
                    </a:cubicBezTo>
                    <a:lnTo>
                      <a:pt x="558" y="170"/>
                    </a:lnTo>
                    <a:close/>
                    <a:moveTo>
                      <a:pt x="567" y="170"/>
                    </a:moveTo>
                    <a:cubicBezTo>
                      <a:pt x="567" y="117"/>
                      <a:pt x="567" y="117"/>
                      <a:pt x="567" y="117"/>
                    </a:cubicBezTo>
                    <a:cubicBezTo>
                      <a:pt x="567" y="113"/>
                      <a:pt x="563" y="108"/>
                      <a:pt x="558" y="108"/>
                    </a:cubicBezTo>
                    <a:cubicBezTo>
                      <a:pt x="531" y="108"/>
                      <a:pt x="531" y="108"/>
                      <a:pt x="531" y="108"/>
                    </a:cubicBezTo>
                    <a:cubicBezTo>
                      <a:pt x="526" y="108"/>
                      <a:pt x="522" y="113"/>
                      <a:pt x="522" y="117"/>
                    </a:cubicBezTo>
                    <a:cubicBezTo>
                      <a:pt x="522" y="170"/>
                      <a:pt x="522" y="170"/>
                      <a:pt x="522" y="170"/>
                    </a:cubicBezTo>
                    <a:cubicBezTo>
                      <a:pt x="522" y="175"/>
                      <a:pt x="526" y="179"/>
                      <a:pt x="531" y="179"/>
                    </a:cubicBezTo>
                    <a:cubicBezTo>
                      <a:pt x="558" y="179"/>
                      <a:pt x="558" y="179"/>
                      <a:pt x="558" y="179"/>
                    </a:cubicBezTo>
                    <a:cubicBezTo>
                      <a:pt x="563" y="179"/>
                      <a:pt x="567" y="175"/>
                      <a:pt x="567" y="170"/>
                    </a:cubicBezTo>
                    <a:moveTo>
                      <a:pt x="567" y="283"/>
                    </a:moveTo>
                    <a:cubicBezTo>
                      <a:pt x="567" y="260"/>
                      <a:pt x="567" y="260"/>
                      <a:pt x="567" y="260"/>
                    </a:cubicBezTo>
                    <a:cubicBezTo>
                      <a:pt x="567" y="258"/>
                      <a:pt x="566" y="256"/>
                      <a:pt x="562" y="256"/>
                    </a:cubicBezTo>
                    <a:cubicBezTo>
                      <a:pt x="559" y="256"/>
                      <a:pt x="558" y="258"/>
                      <a:pt x="558" y="260"/>
                    </a:cubicBezTo>
                    <a:cubicBezTo>
                      <a:pt x="558" y="279"/>
                      <a:pt x="558" y="279"/>
                      <a:pt x="558" y="279"/>
                    </a:cubicBezTo>
                    <a:cubicBezTo>
                      <a:pt x="549" y="279"/>
                      <a:pt x="549" y="279"/>
                      <a:pt x="549" y="279"/>
                    </a:cubicBezTo>
                    <a:cubicBezTo>
                      <a:pt x="549" y="217"/>
                      <a:pt x="549" y="217"/>
                      <a:pt x="549" y="217"/>
                    </a:cubicBezTo>
                    <a:cubicBezTo>
                      <a:pt x="527" y="217"/>
                      <a:pt x="527" y="217"/>
                      <a:pt x="527" y="217"/>
                    </a:cubicBezTo>
                    <a:cubicBezTo>
                      <a:pt x="524" y="217"/>
                      <a:pt x="522" y="218"/>
                      <a:pt x="522" y="222"/>
                    </a:cubicBezTo>
                    <a:cubicBezTo>
                      <a:pt x="522" y="225"/>
                      <a:pt x="524" y="226"/>
                      <a:pt x="527" y="226"/>
                    </a:cubicBezTo>
                    <a:cubicBezTo>
                      <a:pt x="540" y="226"/>
                      <a:pt x="540" y="226"/>
                      <a:pt x="540" y="226"/>
                    </a:cubicBezTo>
                    <a:cubicBezTo>
                      <a:pt x="540" y="279"/>
                      <a:pt x="540" y="279"/>
                      <a:pt x="540" y="279"/>
                    </a:cubicBezTo>
                    <a:cubicBezTo>
                      <a:pt x="527" y="279"/>
                      <a:pt x="527" y="279"/>
                      <a:pt x="527" y="279"/>
                    </a:cubicBezTo>
                    <a:cubicBezTo>
                      <a:pt x="524" y="279"/>
                      <a:pt x="522" y="280"/>
                      <a:pt x="522" y="283"/>
                    </a:cubicBezTo>
                    <a:cubicBezTo>
                      <a:pt x="522" y="286"/>
                      <a:pt x="524" y="288"/>
                      <a:pt x="527" y="288"/>
                    </a:cubicBezTo>
                    <a:cubicBezTo>
                      <a:pt x="562" y="288"/>
                      <a:pt x="562" y="288"/>
                      <a:pt x="562" y="288"/>
                    </a:cubicBezTo>
                    <a:cubicBezTo>
                      <a:pt x="565" y="288"/>
                      <a:pt x="567" y="286"/>
                      <a:pt x="567" y="28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 name="Freeform 53"/>
              <p:cNvSpPr>
                <a:spLocks/>
              </p:cNvSpPr>
              <p:nvPr/>
            </p:nvSpPr>
            <p:spPr bwMode="auto">
              <a:xfrm>
                <a:off x="10547759" y="2255511"/>
                <a:ext cx="233696" cy="166595"/>
              </a:xfrm>
              <a:custGeom>
                <a:avLst/>
                <a:gdLst>
                  <a:gd name="T0" fmla="*/ 126 w 504"/>
                  <a:gd name="T1" fmla="*/ 336 h 359"/>
                  <a:gd name="T2" fmla="*/ 316 w 504"/>
                  <a:gd name="T3" fmla="*/ 233 h 359"/>
                  <a:gd name="T4" fmla="*/ 311 w 504"/>
                  <a:gd name="T5" fmla="*/ 132 h 359"/>
                  <a:gd name="T6" fmla="*/ 396 w 504"/>
                  <a:gd name="T7" fmla="*/ 89 h 359"/>
                  <a:gd name="T8" fmla="*/ 486 w 504"/>
                  <a:gd name="T9" fmla="*/ 44 h 359"/>
                  <a:gd name="T10" fmla="*/ 496 w 504"/>
                  <a:gd name="T11" fmla="*/ 20 h 359"/>
                  <a:gd name="T12" fmla="*/ 494 w 504"/>
                  <a:gd name="T13" fmla="*/ 16 h 359"/>
                  <a:gd name="T14" fmla="*/ 469 w 504"/>
                  <a:gd name="T15" fmla="*/ 9 h 359"/>
                  <a:gd name="T16" fmla="*/ 291 w 504"/>
                  <a:gd name="T17" fmla="*/ 97 h 359"/>
                  <a:gd name="T18" fmla="*/ 213 w 504"/>
                  <a:gd name="T19" fmla="*/ 43 h 359"/>
                  <a:gd name="T20" fmla="*/ 24 w 504"/>
                  <a:gd name="T21" fmla="*/ 146 h 359"/>
                  <a:gd name="T22" fmla="*/ 126 w 504"/>
                  <a:gd name="T23" fmla="*/ 33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126" y="336"/>
                    </a:moveTo>
                    <a:cubicBezTo>
                      <a:pt x="207" y="359"/>
                      <a:pt x="292" y="313"/>
                      <a:pt x="316" y="233"/>
                    </a:cubicBezTo>
                    <a:cubicBezTo>
                      <a:pt x="326" y="198"/>
                      <a:pt x="323" y="163"/>
                      <a:pt x="311" y="132"/>
                    </a:cubicBezTo>
                    <a:cubicBezTo>
                      <a:pt x="396" y="89"/>
                      <a:pt x="396" y="89"/>
                      <a:pt x="396" y="89"/>
                    </a:cubicBezTo>
                    <a:cubicBezTo>
                      <a:pt x="486" y="44"/>
                      <a:pt x="486" y="44"/>
                      <a:pt x="486" y="44"/>
                    </a:cubicBezTo>
                    <a:cubicBezTo>
                      <a:pt x="486" y="44"/>
                      <a:pt x="504" y="36"/>
                      <a:pt x="496" y="20"/>
                    </a:cubicBezTo>
                    <a:cubicBezTo>
                      <a:pt x="494" y="16"/>
                      <a:pt x="494" y="16"/>
                      <a:pt x="494" y="16"/>
                    </a:cubicBezTo>
                    <a:cubicBezTo>
                      <a:pt x="494" y="16"/>
                      <a:pt x="486" y="0"/>
                      <a:pt x="469" y="9"/>
                    </a:cubicBezTo>
                    <a:cubicBezTo>
                      <a:pt x="291" y="97"/>
                      <a:pt x="291" y="97"/>
                      <a:pt x="291" y="97"/>
                    </a:cubicBezTo>
                    <a:cubicBezTo>
                      <a:pt x="272" y="72"/>
                      <a:pt x="245" y="53"/>
                      <a:pt x="213" y="43"/>
                    </a:cubicBezTo>
                    <a:cubicBezTo>
                      <a:pt x="132" y="19"/>
                      <a:pt x="48" y="65"/>
                      <a:pt x="24" y="146"/>
                    </a:cubicBezTo>
                    <a:cubicBezTo>
                      <a:pt x="0" y="227"/>
                      <a:pt x="46" y="312"/>
                      <a:pt x="126" y="336"/>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 name="Freeform 54"/>
              <p:cNvSpPr>
                <a:spLocks/>
              </p:cNvSpPr>
              <p:nvPr/>
            </p:nvSpPr>
            <p:spPr bwMode="auto">
              <a:xfrm>
                <a:off x="10559328" y="2276335"/>
                <a:ext cx="134202" cy="133045"/>
              </a:xfrm>
              <a:custGeom>
                <a:avLst/>
                <a:gdLst>
                  <a:gd name="T0" fmla="*/ 180 w 288"/>
                  <a:gd name="T1" fmla="*/ 21 h 288"/>
                  <a:gd name="T2" fmla="*/ 20 w 288"/>
                  <a:gd name="T3" fmla="*/ 108 h 288"/>
                  <a:gd name="T4" fmla="*/ 107 w 288"/>
                  <a:gd name="T5" fmla="*/ 268 h 288"/>
                  <a:gd name="T6" fmla="*/ 267 w 288"/>
                  <a:gd name="T7" fmla="*/ 181 h 288"/>
                  <a:gd name="T8" fmla="*/ 180 w 288"/>
                  <a:gd name="T9" fmla="*/ 21 h 288"/>
                </a:gdLst>
                <a:ahLst/>
                <a:cxnLst>
                  <a:cxn ang="0">
                    <a:pos x="T0" y="T1"/>
                  </a:cxn>
                  <a:cxn ang="0">
                    <a:pos x="T2" y="T3"/>
                  </a:cxn>
                  <a:cxn ang="0">
                    <a:pos x="T4" y="T5"/>
                  </a:cxn>
                  <a:cxn ang="0">
                    <a:pos x="T6" y="T7"/>
                  </a:cxn>
                  <a:cxn ang="0">
                    <a:pos x="T8" y="T9"/>
                  </a:cxn>
                </a:cxnLst>
                <a:rect l="0" t="0" r="r" b="b"/>
                <a:pathLst>
                  <a:path w="288" h="288">
                    <a:moveTo>
                      <a:pt x="180" y="21"/>
                    </a:moveTo>
                    <a:cubicBezTo>
                      <a:pt x="112" y="0"/>
                      <a:pt x="40" y="39"/>
                      <a:pt x="20" y="108"/>
                    </a:cubicBezTo>
                    <a:cubicBezTo>
                      <a:pt x="0" y="176"/>
                      <a:pt x="39" y="248"/>
                      <a:pt x="107" y="268"/>
                    </a:cubicBezTo>
                    <a:cubicBezTo>
                      <a:pt x="175" y="288"/>
                      <a:pt x="247" y="249"/>
                      <a:pt x="267" y="181"/>
                    </a:cubicBezTo>
                    <a:cubicBezTo>
                      <a:pt x="288" y="113"/>
                      <a:pt x="249" y="41"/>
                      <a:pt x="180" y="21"/>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 name="Freeform 55"/>
              <p:cNvSpPr>
                <a:spLocks noEditPoints="1"/>
              </p:cNvSpPr>
              <p:nvPr/>
            </p:nvSpPr>
            <p:spPr bwMode="auto">
              <a:xfrm>
                <a:off x="10539661" y="2276335"/>
                <a:ext cx="262620" cy="133045"/>
              </a:xfrm>
              <a:custGeom>
                <a:avLst/>
                <a:gdLst>
                  <a:gd name="T0" fmla="*/ 27 w 567"/>
                  <a:gd name="T1" fmla="*/ 0 h 288"/>
                  <a:gd name="T2" fmla="*/ 0 w 567"/>
                  <a:gd name="T3" fmla="*/ 66 h 288"/>
                  <a:gd name="T4" fmla="*/ 36 w 567"/>
                  <a:gd name="T5" fmla="*/ 152 h 288"/>
                  <a:gd name="T6" fmla="*/ 18 w 567"/>
                  <a:gd name="T7" fmla="*/ 118 h 288"/>
                  <a:gd name="T8" fmla="*/ 36 w 567"/>
                  <a:gd name="T9" fmla="*/ 279 h 288"/>
                  <a:gd name="T10" fmla="*/ 36 w 567"/>
                  <a:gd name="T11" fmla="*/ 218 h 288"/>
                  <a:gd name="T12" fmla="*/ 101 w 567"/>
                  <a:gd name="T13" fmla="*/ 62 h 288"/>
                  <a:gd name="T14" fmla="*/ 101 w 567"/>
                  <a:gd name="T15" fmla="*/ 0 h 288"/>
                  <a:gd name="T16" fmla="*/ 110 w 567"/>
                  <a:gd name="T17" fmla="*/ 175 h 288"/>
                  <a:gd name="T18" fmla="*/ 70 w 567"/>
                  <a:gd name="T19" fmla="*/ 109 h 288"/>
                  <a:gd name="T20" fmla="*/ 70 w 567"/>
                  <a:gd name="T21" fmla="*/ 180 h 288"/>
                  <a:gd name="T22" fmla="*/ 101 w 567"/>
                  <a:gd name="T23" fmla="*/ 279 h 288"/>
                  <a:gd name="T24" fmla="*/ 83 w 567"/>
                  <a:gd name="T25" fmla="*/ 279 h 288"/>
                  <a:gd name="T26" fmla="*/ 140 w 567"/>
                  <a:gd name="T27" fmla="*/ 62 h 288"/>
                  <a:gd name="T28" fmla="*/ 140 w 567"/>
                  <a:gd name="T29" fmla="*/ 0 h 288"/>
                  <a:gd name="T30" fmla="*/ 176 w 567"/>
                  <a:gd name="T31" fmla="*/ 152 h 288"/>
                  <a:gd name="T32" fmla="*/ 131 w 567"/>
                  <a:gd name="T33" fmla="*/ 114 h 288"/>
                  <a:gd name="T34" fmla="*/ 171 w 567"/>
                  <a:gd name="T35" fmla="*/ 180 h 288"/>
                  <a:gd name="T36" fmla="*/ 176 w 567"/>
                  <a:gd name="T37" fmla="*/ 279 h 288"/>
                  <a:gd name="T38" fmla="*/ 167 w 567"/>
                  <a:gd name="T39" fmla="*/ 288 h 288"/>
                  <a:gd name="T40" fmla="*/ 223 w 567"/>
                  <a:gd name="T41" fmla="*/ 62 h 288"/>
                  <a:gd name="T42" fmla="*/ 201 w 567"/>
                  <a:gd name="T43" fmla="*/ 62 h 288"/>
                  <a:gd name="T44" fmla="*/ 205 w 567"/>
                  <a:gd name="T45" fmla="*/ 118 h 288"/>
                  <a:gd name="T46" fmla="*/ 196 w 567"/>
                  <a:gd name="T47" fmla="*/ 118 h 288"/>
                  <a:gd name="T48" fmla="*/ 205 w 567"/>
                  <a:gd name="T49" fmla="*/ 227 h 288"/>
                  <a:gd name="T50" fmla="*/ 196 w 567"/>
                  <a:gd name="T51" fmla="*/ 227 h 288"/>
                  <a:gd name="T52" fmla="*/ 270 w 567"/>
                  <a:gd name="T53" fmla="*/ 10 h 288"/>
                  <a:gd name="T54" fmla="*/ 261 w 567"/>
                  <a:gd name="T55" fmla="*/ 10 h 288"/>
                  <a:gd name="T56" fmla="*/ 302 w 567"/>
                  <a:gd name="T57" fmla="*/ 148 h 288"/>
                  <a:gd name="T58" fmla="*/ 266 w 567"/>
                  <a:gd name="T59" fmla="*/ 118 h 288"/>
                  <a:gd name="T60" fmla="*/ 306 w 567"/>
                  <a:gd name="T61" fmla="*/ 175 h 288"/>
                  <a:gd name="T62" fmla="*/ 306 w 567"/>
                  <a:gd name="T63" fmla="*/ 227 h 288"/>
                  <a:gd name="T64" fmla="*/ 306 w 567"/>
                  <a:gd name="T65" fmla="*/ 279 h 288"/>
                  <a:gd name="T66" fmla="*/ 354 w 567"/>
                  <a:gd name="T67" fmla="*/ 0 h 288"/>
                  <a:gd name="T68" fmla="*/ 327 w 567"/>
                  <a:gd name="T69" fmla="*/ 66 h 288"/>
                  <a:gd name="T70" fmla="*/ 362 w 567"/>
                  <a:gd name="T71" fmla="*/ 118 h 288"/>
                  <a:gd name="T72" fmla="*/ 327 w 567"/>
                  <a:gd name="T73" fmla="*/ 171 h 288"/>
                  <a:gd name="T74" fmla="*/ 362 w 567"/>
                  <a:gd name="T75" fmla="*/ 261 h 288"/>
                  <a:gd name="T76" fmla="*/ 344 w 567"/>
                  <a:gd name="T77" fmla="*/ 227 h 288"/>
                  <a:gd name="T78" fmla="*/ 428 w 567"/>
                  <a:gd name="T79" fmla="*/ 62 h 288"/>
                  <a:gd name="T80" fmla="*/ 428 w 567"/>
                  <a:gd name="T81" fmla="*/ 0 h 288"/>
                  <a:gd name="T82" fmla="*/ 428 w 567"/>
                  <a:gd name="T83" fmla="*/ 171 h 288"/>
                  <a:gd name="T84" fmla="*/ 428 w 567"/>
                  <a:gd name="T85" fmla="*/ 109 h 288"/>
                  <a:gd name="T86" fmla="*/ 437 w 567"/>
                  <a:gd name="T87" fmla="*/ 284 h 288"/>
                  <a:gd name="T88" fmla="*/ 396 w 567"/>
                  <a:gd name="T89" fmla="*/ 218 h 288"/>
                  <a:gd name="T90" fmla="*/ 396 w 567"/>
                  <a:gd name="T91" fmla="*/ 288 h 288"/>
                  <a:gd name="T92" fmla="*/ 493 w 567"/>
                  <a:gd name="T93" fmla="*/ 62 h 288"/>
                  <a:gd name="T94" fmla="*/ 475 w 567"/>
                  <a:gd name="T95" fmla="*/ 62 h 288"/>
                  <a:gd name="T96" fmla="*/ 502 w 567"/>
                  <a:gd name="T97" fmla="*/ 152 h 288"/>
                  <a:gd name="T98" fmla="*/ 457 w 567"/>
                  <a:gd name="T99" fmla="*/ 114 h 288"/>
                  <a:gd name="T100" fmla="*/ 497 w 567"/>
                  <a:gd name="T101" fmla="*/ 180 h 288"/>
                  <a:gd name="T102" fmla="*/ 502 w 567"/>
                  <a:gd name="T103" fmla="*/ 279 h 288"/>
                  <a:gd name="T104" fmla="*/ 493 w 567"/>
                  <a:gd name="T105" fmla="*/ 288 h 288"/>
                  <a:gd name="T106" fmla="*/ 549 w 567"/>
                  <a:gd name="T107" fmla="*/ 62 h 288"/>
                  <a:gd name="T108" fmla="*/ 527 w 567"/>
                  <a:gd name="T109" fmla="*/ 62 h 288"/>
                  <a:gd name="T110" fmla="*/ 531 w 567"/>
                  <a:gd name="T111" fmla="*/ 118 h 288"/>
                  <a:gd name="T112" fmla="*/ 522 w 567"/>
                  <a:gd name="T113" fmla="*/ 118 h 288"/>
                  <a:gd name="T114" fmla="*/ 563 w 567"/>
                  <a:gd name="T115" fmla="*/ 257 h 288"/>
                  <a:gd name="T116" fmla="*/ 527 w 567"/>
                  <a:gd name="T117" fmla="*/ 227 h 288"/>
                  <a:gd name="T118" fmla="*/ 567 w 567"/>
                  <a:gd name="T119" fmla="*/ 2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4"/>
                      <a:pt x="45" y="44"/>
                      <a:pt x="45" y="44"/>
                    </a:cubicBezTo>
                    <a:cubicBezTo>
                      <a:pt x="45" y="41"/>
                      <a:pt x="44" y="39"/>
                      <a:pt x="41" y="39"/>
                    </a:cubicBezTo>
                    <a:cubicBezTo>
                      <a:pt x="37" y="39"/>
                      <a:pt x="36" y="41"/>
                      <a:pt x="36" y="44"/>
                    </a:cubicBezTo>
                    <a:cubicBezTo>
                      <a:pt x="36" y="62"/>
                      <a:pt x="36" y="62"/>
                      <a:pt x="36" y="62"/>
                    </a:cubicBezTo>
                    <a:cubicBezTo>
                      <a:pt x="27" y="62"/>
                      <a:pt x="27" y="62"/>
                      <a:pt x="27" y="62"/>
                    </a:cubicBezTo>
                    <a:cubicBezTo>
                      <a:pt x="27" y="0"/>
                      <a:pt x="27" y="0"/>
                      <a:pt x="27" y="0"/>
                    </a:cubicBezTo>
                    <a:cubicBezTo>
                      <a:pt x="5" y="0"/>
                      <a:pt x="5" y="0"/>
                      <a:pt x="5" y="0"/>
                    </a:cubicBezTo>
                    <a:cubicBezTo>
                      <a:pt x="3" y="0"/>
                      <a:pt x="0" y="2"/>
                      <a:pt x="0" y="5"/>
                    </a:cubicBezTo>
                    <a:cubicBezTo>
                      <a:pt x="0" y="8"/>
                      <a:pt x="3" y="10"/>
                      <a:pt x="5" y="10"/>
                    </a:cubicBezTo>
                    <a:cubicBezTo>
                      <a:pt x="18" y="10"/>
                      <a:pt x="18" y="10"/>
                      <a:pt x="18" y="10"/>
                    </a:cubicBezTo>
                    <a:cubicBezTo>
                      <a:pt x="18" y="62"/>
                      <a:pt x="18" y="62"/>
                      <a:pt x="18" y="62"/>
                    </a:cubicBezTo>
                    <a:cubicBezTo>
                      <a:pt x="5" y="62"/>
                      <a:pt x="5" y="62"/>
                      <a:pt x="5" y="62"/>
                    </a:cubicBezTo>
                    <a:cubicBezTo>
                      <a:pt x="3" y="62"/>
                      <a:pt x="0" y="63"/>
                      <a:pt x="0" y="66"/>
                    </a:cubicBezTo>
                    <a:cubicBezTo>
                      <a:pt x="0" y="70"/>
                      <a:pt x="3" y="71"/>
                      <a:pt x="5" y="71"/>
                    </a:cubicBezTo>
                    <a:cubicBezTo>
                      <a:pt x="41" y="71"/>
                      <a:pt x="41" y="71"/>
                      <a:pt x="41" y="71"/>
                    </a:cubicBezTo>
                    <a:cubicBezTo>
                      <a:pt x="43" y="71"/>
                      <a:pt x="45" y="70"/>
                      <a:pt x="45" y="66"/>
                    </a:cubicBezTo>
                    <a:moveTo>
                      <a:pt x="45" y="175"/>
                    </a:moveTo>
                    <a:cubicBezTo>
                      <a:pt x="45" y="152"/>
                      <a:pt x="45" y="152"/>
                      <a:pt x="45" y="152"/>
                    </a:cubicBezTo>
                    <a:cubicBezTo>
                      <a:pt x="45" y="150"/>
                      <a:pt x="44" y="148"/>
                      <a:pt x="41" y="148"/>
                    </a:cubicBezTo>
                    <a:cubicBezTo>
                      <a:pt x="37" y="148"/>
                      <a:pt x="36" y="150"/>
                      <a:pt x="36" y="152"/>
                    </a:cubicBezTo>
                    <a:cubicBezTo>
                      <a:pt x="36" y="171"/>
                      <a:pt x="36" y="171"/>
                      <a:pt x="36" y="171"/>
                    </a:cubicBezTo>
                    <a:cubicBezTo>
                      <a:pt x="27" y="171"/>
                      <a:pt x="27" y="171"/>
                      <a:pt x="27" y="171"/>
                    </a:cubicBezTo>
                    <a:cubicBezTo>
                      <a:pt x="27" y="109"/>
                      <a:pt x="27" y="109"/>
                      <a:pt x="27" y="109"/>
                    </a:cubicBezTo>
                    <a:cubicBezTo>
                      <a:pt x="5" y="109"/>
                      <a:pt x="5" y="109"/>
                      <a:pt x="5" y="109"/>
                    </a:cubicBezTo>
                    <a:cubicBezTo>
                      <a:pt x="3" y="109"/>
                      <a:pt x="0" y="110"/>
                      <a:pt x="0" y="114"/>
                    </a:cubicBezTo>
                    <a:cubicBezTo>
                      <a:pt x="0" y="117"/>
                      <a:pt x="3" y="118"/>
                      <a:pt x="5" y="118"/>
                    </a:cubicBezTo>
                    <a:cubicBezTo>
                      <a:pt x="18" y="118"/>
                      <a:pt x="18" y="118"/>
                      <a:pt x="18" y="118"/>
                    </a:cubicBezTo>
                    <a:cubicBezTo>
                      <a:pt x="18" y="171"/>
                      <a:pt x="18" y="171"/>
                      <a:pt x="18" y="171"/>
                    </a:cubicBezTo>
                    <a:cubicBezTo>
                      <a:pt x="5" y="171"/>
                      <a:pt x="5" y="171"/>
                      <a:pt x="5" y="171"/>
                    </a:cubicBezTo>
                    <a:cubicBezTo>
                      <a:pt x="3" y="171"/>
                      <a:pt x="0" y="172"/>
                      <a:pt x="0" y="175"/>
                    </a:cubicBezTo>
                    <a:cubicBezTo>
                      <a:pt x="0" y="178"/>
                      <a:pt x="3" y="180"/>
                      <a:pt x="5" y="180"/>
                    </a:cubicBezTo>
                    <a:cubicBezTo>
                      <a:pt x="41" y="180"/>
                      <a:pt x="41" y="180"/>
                      <a:pt x="41" y="180"/>
                    </a:cubicBezTo>
                    <a:cubicBezTo>
                      <a:pt x="43" y="180"/>
                      <a:pt x="45" y="178"/>
                      <a:pt x="45" y="175"/>
                    </a:cubicBezTo>
                    <a:moveTo>
                      <a:pt x="36" y="279"/>
                    </a:moveTo>
                    <a:cubicBezTo>
                      <a:pt x="9" y="279"/>
                      <a:pt x="9" y="279"/>
                      <a:pt x="9" y="279"/>
                    </a:cubicBezTo>
                    <a:cubicBezTo>
                      <a:pt x="9" y="227"/>
                      <a:pt x="9" y="227"/>
                      <a:pt x="9" y="227"/>
                    </a:cubicBezTo>
                    <a:cubicBezTo>
                      <a:pt x="36" y="227"/>
                      <a:pt x="36" y="227"/>
                      <a:pt x="36" y="227"/>
                    </a:cubicBezTo>
                    <a:lnTo>
                      <a:pt x="36" y="279"/>
                    </a:lnTo>
                    <a:close/>
                    <a:moveTo>
                      <a:pt x="45" y="279"/>
                    </a:moveTo>
                    <a:cubicBezTo>
                      <a:pt x="45" y="227"/>
                      <a:pt x="45" y="227"/>
                      <a:pt x="45" y="227"/>
                    </a:cubicBezTo>
                    <a:cubicBezTo>
                      <a:pt x="45" y="222"/>
                      <a:pt x="41" y="218"/>
                      <a:pt x="36" y="218"/>
                    </a:cubicBezTo>
                    <a:cubicBezTo>
                      <a:pt x="9" y="218"/>
                      <a:pt x="9" y="218"/>
                      <a:pt x="9" y="218"/>
                    </a:cubicBezTo>
                    <a:cubicBezTo>
                      <a:pt x="4" y="218"/>
                      <a:pt x="0" y="222"/>
                      <a:pt x="0" y="227"/>
                    </a:cubicBezTo>
                    <a:cubicBezTo>
                      <a:pt x="0" y="279"/>
                      <a:pt x="0" y="279"/>
                      <a:pt x="0" y="279"/>
                    </a:cubicBezTo>
                    <a:cubicBezTo>
                      <a:pt x="0" y="284"/>
                      <a:pt x="4" y="288"/>
                      <a:pt x="9" y="288"/>
                    </a:cubicBezTo>
                    <a:cubicBezTo>
                      <a:pt x="36" y="288"/>
                      <a:pt x="36" y="288"/>
                      <a:pt x="36" y="288"/>
                    </a:cubicBezTo>
                    <a:cubicBezTo>
                      <a:pt x="41" y="288"/>
                      <a:pt x="45" y="284"/>
                      <a:pt x="45" y="279"/>
                    </a:cubicBezTo>
                    <a:moveTo>
                      <a:pt x="101" y="62"/>
                    </a:moveTo>
                    <a:cubicBezTo>
                      <a:pt x="75" y="62"/>
                      <a:pt x="75" y="62"/>
                      <a:pt x="75" y="62"/>
                    </a:cubicBezTo>
                    <a:cubicBezTo>
                      <a:pt x="75" y="10"/>
                      <a:pt x="75" y="10"/>
                      <a:pt x="75" y="10"/>
                    </a:cubicBezTo>
                    <a:cubicBezTo>
                      <a:pt x="101" y="10"/>
                      <a:pt x="101" y="10"/>
                      <a:pt x="101" y="10"/>
                    </a:cubicBezTo>
                    <a:lnTo>
                      <a:pt x="101" y="62"/>
                    </a:lnTo>
                    <a:close/>
                    <a:moveTo>
                      <a:pt x="110" y="62"/>
                    </a:moveTo>
                    <a:cubicBezTo>
                      <a:pt x="110" y="10"/>
                      <a:pt x="110" y="10"/>
                      <a:pt x="110" y="10"/>
                    </a:cubicBezTo>
                    <a:cubicBezTo>
                      <a:pt x="110" y="5"/>
                      <a:pt x="106" y="0"/>
                      <a:pt x="101" y="0"/>
                    </a:cubicBezTo>
                    <a:cubicBezTo>
                      <a:pt x="75" y="0"/>
                      <a:pt x="75" y="0"/>
                      <a:pt x="75" y="0"/>
                    </a:cubicBezTo>
                    <a:cubicBezTo>
                      <a:pt x="70" y="0"/>
                      <a:pt x="66" y="5"/>
                      <a:pt x="66" y="10"/>
                    </a:cubicBezTo>
                    <a:cubicBezTo>
                      <a:pt x="66" y="62"/>
                      <a:pt x="66" y="62"/>
                      <a:pt x="66" y="62"/>
                    </a:cubicBezTo>
                    <a:cubicBezTo>
                      <a:pt x="66" y="67"/>
                      <a:pt x="70" y="71"/>
                      <a:pt x="75" y="71"/>
                    </a:cubicBezTo>
                    <a:cubicBezTo>
                      <a:pt x="101" y="71"/>
                      <a:pt x="101" y="71"/>
                      <a:pt x="101" y="71"/>
                    </a:cubicBezTo>
                    <a:cubicBezTo>
                      <a:pt x="106" y="71"/>
                      <a:pt x="110" y="67"/>
                      <a:pt x="110" y="62"/>
                    </a:cubicBezTo>
                    <a:moveTo>
                      <a:pt x="110" y="175"/>
                    </a:moveTo>
                    <a:cubicBezTo>
                      <a:pt x="110" y="152"/>
                      <a:pt x="110" y="152"/>
                      <a:pt x="110" y="152"/>
                    </a:cubicBezTo>
                    <a:cubicBezTo>
                      <a:pt x="110" y="150"/>
                      <a:pt x="109" y="148"/>
                      <a:pt x="106" y="148"/>
                    </a:cubicBezTo>
                    <a:cubicBezTo>
                      <a:pt x="103" y="148"/>
                      <a:pt x="101" y="150"/>
                      <a:pt x="101" y="152"/>
                    </a:cubicBezTo>
                    <a:cubicBezTo>
                      <a:pt x="101" y="171"/>
                      <a:pt x="101" y="171"/>
                      <a:pt x="101" y="171"/>
                    </a:cubicBezTo>
                    <a:cubicBezTo>
                      <a:pt x="93" y="171"/>
                      <a:pt x="93" y="171"/>
                      <a:pt x="93" y="171"/>
                    </a:cubicBezTo>
                    <a:cubicBezTo>
                      <a:pt x="93" y="109"/>
                      <a:pt x="93" y="109"/>
                      <a:pt x="93" y="109"/>
                    </a:cubicBezTo>
                    <a:cubicBezTo>
                      <a:pt x="70" y="109"/>
                      <a:pt x="70" y="109"/>
                      <a:pt x="70" y="109"/>
                    </a:cubicBezTo>
                    <a:cubicBezTo>
                      <a:pt x="68" y="109"/>
                      <a:pt x="66" y="110"/>
                      <a:pt x="66" y="114"/>
                    </a:cubicBezTo>
                    <a:cubicBezTo>
                      <a:pt x="66" y="117"/>
                      <a:pt x="68" y="118"/>
                      <a:pt x="70" y="118"/>
                    </a:cubicBezTo>
                    <a:cubicBezTo>
                      <a:pt x="83" y="118"/>
                      <a:pt x="83" y="118"/>
                      <a:pt x="83" y="118"/>
                    </a:cubicBezTo>
                    <a:cubicBezTo>
                      <a:pt x="83" y="171"/>
                      <a:pt x="83" y="171"/>
                      <a:pt x="83" y="171"/>
                    </a:cubicBezTo>
                    <a:cubicBezTo>
                      <a:pt x="70" y="171"/>
                      <a:pt x="70" y="171"/>
                      <a:pt x="70" y="171"/>
                    </a:cubicBezTo>
                    <a:cubicBezTo>
                      <a:pt x="68" y="171"/>
                      <a:pt x="66" y="172"/>
                      <a:pt x="66" y="175"/>
                    </a:cubicBezTo>
                    <a:cubicBezTo>
                      <a:pt x="66" y="178"/>
                      <a:pt x="68" y="180"/>
                      <a:pt x="70" y="180"/>
                    </a:cubicBezTo>
                    <a:cubicBezTo>
                      <a:pt x="106" y="180"/>
                      <a:pt x="106" y="180"/>
                      <a:pt x="106" y="180"/>
                    </a:cubicBezTo>
                    <a:cubicBezTo>
                      <a:pt x="108" y="180"/>
                      <a:pt x="110" y="178"/>
                      <a:pt x="110" y="175"/>
                    </a:cubicBezTo>
                    <a:moveTo>
                      <a:pt x="110" y="284"/>
                    </a:moveTo>
                    <a:cubicBezTo>
                      <a:pt x="110" y="261"/>
                      <a:pt x="110" y="261"/>
                      <a:pt x="110" y="261"/>
                    </a:cubicBezTo>
                    <a:cubicBezTo>
                      <a:pt x="110" y="258"/>
                      <a:pt x="109" y="257"/>
                      <a:pt x="106" y="257"/>
                    </a:cubicBezTo>
                    <a:cubicBezTo>
                      <a:pt x="103" y="257"/>
                      <a:pt x="101" y="258"/>
                      <a:pt x="101" y="261"/>
                    </a:cubicBezTo>
                    <a:cubicBezTo>
                      <a:pt x="101" y="279"/>
                      <a:pt x="101" y="279"/>
                      <a:pt x="101" y="279"/>
                    </a:cubicBezTo>
                    <a:cubicBezTo>
                      <a:pt x="93" y="279"/>
                      <a:pt x="93" y="279"/>
                      <a:pt x="93" y="279"/>
                    </a:cubicBezTo>
                    <a:cubicBezTo>
                      <a:pt x="93" y="218"/>
                      <a:pt x="93" y="218"/>
                      <a:pt x="93" y="218"/>
                    </a:cubicBezTo>
                    <a:cubicBezTo>
                      <a:pt x="70" y="218"/>
                      <a:pt x="70" y="218"/>
                      <a:pt x="70" y="218"/>
                    </a:cubicBezTo>
                    <a:cubicBezTo>
                      <a:pt x="68" y="218"/>
                      <a:pt x="66" y="219"/>
                      <a:pt x="66" y="222"/>
                    </a:cubicBezTo>
                    <a:cubicBezTo>
                      <a:pt x="66" y="226"/>
                      <a:pt x="68" y="227"/>
                      <a:pt x="70" y="227"/>
                    </a:cubicBezTo>
                    <a:cubicBezTo>
                      <a:pt x="83" y="227"/>
                      <a:pt x="83" y="227"/>
                      <a:pt x="83" y="227"/>
                    </a:cubicBezTo>
                    <a:cubicBezTo>
                      <a:pt x="83" y="279"/>
                      <a:pt x="83" y="279"/>
                      <a:pt x="83" y="279"/>
                    </a:cubicBezTo>
                    <a:cubicBezTo>
                      <a:pt x="70" y="279"/>
                      <a:pt x="70" y="279"/>
                      <a:pt x="70" y="279"/>
                    </a:cubicBezTo>
                    <a:cubicBezTo>
                      <a:pt x="68" y="279"/>
                      <a:pt x="66" y="281"/>
                      <a:pt x="66" y="284"/>
                    </a:cubicBezTo>
                    <a:cubicBezTo>
                      <a:pt x="66" y="287"/>
                      <a:pt x="68" y="288"/>
                      <a:pt x="70" y="288"/>
                    </a:cubicBezTo>
                    <a:cubicBezTo>
                      <a:pt x="106" y="288"/>
                      <a:pt x="106" y="288"/>
                      <a:pt x="106" y="288"/>
                    </a:cubicBezTo>
                    <a:cubicBezTo>
                      <a:pt x="108" y="288"/>
                      <a:pt x="110" y="287"/>
                      <a:pt x="110" y="284"/>
                    </a:cubicBezTo>
                    <a:moveTo>
                      <a:pt x="167" y="62"/>
                    </a:moveTo>
                    <a:cubicBezTo>
                      <a:pt x="140" y="62"/>
                      <a:pt x="140" y="62"/>
                      <a:pt x="140" y="62"/>
                    </a:cubicBezTo>
                    <a:cubicBezTo>
                      <a:pt x="140" y="10"/>
                      <a:pt x="140" y="10"/>
                      <a:pt x="140" y="10"/>
                    </a:cubicBezTo>
                    <a:cubicBezTo>
                      <a:pt x="167" y="10"/>
                      <a:pt x="167" y="10"/>
                      <a:pt x="167" y="10"/>
                    </a:cubicBezTo>
                    <a:lnTo>
                      <a:pt x="167" y="62"/>
                    </a:lnTo>
                    <a:close/>
                    <a:moveTo>
                      <a:pt x="176" y="62"/>
                    </a:moveTo>
                    <a:cubicBezTo>
                      <a:pt x="176" y="10"/>
                      <a:pt x="176" y="10"/>
                      <a:pt x="176" y="10"/>
                    </a:cubicBezTo>
                    <a:cubicBezTo>
                      <a:pt x="176" y="5"/>
                      <a:pt x="172" y="0"/>
                      <a:pt x="167" y="0"/>
                    </a:cubicBezTo>
                    <a:cubicBezTo>
                      <a:pt x="140" y="0"/>
                      <a:pt x="140" y="0"/>
                      <a:pt x="140" y="0"/>
                    </a:cubicBezTo>
                    <a:cubicBezTo>
                      <a:pt x="135" y="0"/>
                      <a:pt x="131" y="5"/>
                      <a:pt x="131" y="10"/>
                    </a:cubicBezTo>
                    <a:cubicBezTo>
                      <a:pt x="131" y="62"/>
                      <a:pt x="131" y="62"/>
                      <a:pt x="131" y="62"/>
                    </a:cubicBezTo>
                    <a:cubicBezTo>
                      <a:pt x="131" y="67"/>
                      <a:pt x="135" y="71"/>
                      <a:pt x="140" y="71"/>
                    </a:cubicBezTo>
                    <a:cubicBezTo>
                      <a:pt x="167" y="71"/>
                      <a:pt x="167" y="71"/>
                      <a:pt x="167" y="71"/>
                    </a:cubicBezTo>
                    <a:cubicBezTo>
                      <a:pt x="172" y="71"/>
                      <a:pt x="176" y="67"/>
                      <a:pt x="176" y="62"/>
                    </a:cubicBezTo>
                    <a:moveTo>
                      <a:pt x="176" y="175"/>
                    </a:moveTo>
                    <a:cubicBezTo>
                      <a:pt x="176" y="152"/>
                      <a:pt x="176" y="152"/>
                      <a:pt x="176" y="152"/>
                    </a:cubicBezTo>
                    <a:cubicBezTo>
                      <a:pt x="176" y="150"/>
                      <a:pt x="174" y="148"/>
                      <a:pt x="171" y="148"/>
                    </a:cubicBezTo>
                    <a:cubicBezTo>
                      <a:pt x="168" y="148"/>
                      <a:pt x="167" y="150"/>
                      <a:pt x="167" y="152"/>
                    </a:cubicBezTo>
                    <a:cubicBezTo>
                      <a:pt x="167" y="171"/>
                      <a:pt x="167" y="171"/>
                      <a:pt x="167" y="171"/>
                    </a:cubicBezTo>
                    <a:cubicBezTo>
                      <a:pt x="158" y="171"/>
                      <a:pt x="158" y="171"/>
                      <a:pt x="158" y="171"/>
                    </a:cubicBezTo>
                    <a:cubicBezTo>
                      <a:pt x="158" y="109"/>
                      <a:pt x="158" y="109"/>
                      <a:pt x="158" y="109"/>
                    </a:cubicBezTo>
                    <a:cubicBezTo>
                      <a:pt x="135" y="109"/>
                      <a:pt x="135" y="109"/>
                      <a:pt x="135" y="109"/>
                    </a:cubicBezTo>
                    <a:cubicBezTo>
                      <a:pt x="133" y="109"/>
                      <a:pt x="131" y="110"/>
                      <a:pt x="131" y="114"/>
                    </a:cubicBezTo>
                    <a:cubicBezTo>
                      <a:pt x="131" y="117"/>
                      <a:pt x="133" y="118"/>
                      <a:pt x="135" y="118"/>
                    </a:cubicBezTo>
                    <a:cubicBezTo>
                      <a:pt x="149" y="118"/>
                      <a:pt x="149" y="118"/>
                      <a:pt x="149" y="118"/>
                    </a:cubicBezTo>
                    <a:cubicBezTo>
                      <a:pt x="149" y="171"/>
                      <a:pt x="149" y="171"/>
                      <a:pt x="149" y="171"/>
                    </a:cubicBezTo>
                    <a:cubicBezTo>
                      <a:pt x="135" y="171"/>
                      <a:pt x="135" y="171"/>
                      <a:pt x="135" y="171"/>
                    </a:cubicBezTo>
                    <a:cubicBezTo>
                      <a:pt x="133" y="171"/>
                      <a:pt x="131" y="172"/>
                      <a:pt x="131" y="175"/>
                    </a:cubicBezTo>
                    <a:cubicBezTo>
                      <a:pt x="131" y="178"/>
                      <a:pt x="133" y="180"/>
                      <a:pt x="135" y="180"/>
                    </a:cubicBezTo>
                    <a:cubicBezTo>
                      <a:pt x="171" y="180"/>
                      <a:pt x="171" y="180"/>
                      <a:pt x="171" y="180"/>
                    </a:cubicBezTo>
                    <a:cubicBezTo>
                      <a:pt x="173" y="180"/>
                      <a:pt x="176" y="178"/>
                      <a:pt x="176" y="175"/>
                    </a:cubicBezTo>
                    <a:moveTo>
                      <a:pt x="167" y="279"/>
                    </a:moveTo>
                    <a:cubicBezTo>
                      <a:pt x="140" y="279"/>
                      <a:pt x="140" y="279"/>
                      <a:pt x="140" y="279"/>
                    </a:cubicBezTo>
                    <a:cubicBezTo>
                      <a:pt x="140" y="227"/>
                      <a:pt x="140" y="227"/>
                      <a:pt x="140" y="227"/>
                    </a:cubicBezTo>
                    <a:cubicBezTo>
                      <a:pt x="167" y="227"/>
                      <a:pt x="167" y="227"/>
                      <a:pt x="167" y="227"/>
                    </a:cubicBezTo>
                    <a:lnTo>
                      <a:pt x="167" y="279"/>
                    </a:lnTo>
                    <a:close/>
                    <a:moveTo>
                      <a:pt x="176" y="279"/>
                    </a:moveTo>
                    <a:cubicBezTo>
                      <a:pt x="176" y="227"/>
                      <a:pt x="176" y="227"/>
                      <a:pt x="176" y="227"/>
                    </a:cubicBezTo>
                    <a:cubicBezTo>
                      <a:pt x="176" y="222"/>
                      <a:pt x="172" y="218"/>
                      <a:pt x="167" y="218"/>
                    </a:cubicBezTo>
                    <a:cubicBezTo>
                      <a:pt x="140" y="218"/>
                      <a:pt x="140" y="218"/>
                      <a:pt x="140" y="218"/>
                    </a:cubicBezTo>
                    <a:cubicBezTo>
                      <a:pt x="135" y="218"/>
                      <a:pt x="131" y="222"/>
                      <a:pt x="131" y="227"/>
                    </a:cubicBezTo>
                    <a:cubicBezTo>
                      <a:pt x="131" y="279"/>
                      <a:pt x="131" y="279"/>
                      <a:pt x="131" y="279"/>
                    </a:cubicBezTo>
                    <a:cubicBezTo>
                      <a:pt x="131" y="284"/>
                      <a:pt x="135" y="288"/>
                      <a:pt x="140" y="288"/>
                    </a:cubicBezTo>
                    <a:cubicBezTo>
                      <a:pt x="167" y="288"/>
                      <a:pt x="167" y="288"/>
                      <a:pt x="167" y="288"/>
                    </a:cubicBezTo>
                    <a:cubicBezTo>
                      <a:pt x="172" y="288"/>
                      <a:pt x="176" y="284"/>
                      <a:pt x="176" y="279"/>
                    </a:cubicBezTo>
                    <a:moveTo>
                      <a:pt x="241" y="66"/>
                    </a:moveTo>
                    <a:cubicBezTo>
                      <a:pt x="241" y="44"/>
                      <a:pt x="241" y="44"/>
                      <a:pt x="241" y="44"/>
                    </a:cubicBezTo>
                    <a:cubicBezTo>
                      <a:pt x="241" y="41"/>
                      <a:pt x="240" y="39"/>
                      <a:pt x="236" y="39"/>
                    </a:cubicBezTo>
                    <a:cubicBezTo>
                      <a:pt x="233" y="39"/>
                      <a:pt x="232" y="41"/>
                      <a:pt x="232" y="44"/>
                    </a:cubicBezTo>
                    <a:cubicBezTo>
                      <a:pt x="232" y="62"/>
                      <a:pt x="232" y="62"/>
                      <a:pt x="232" y="62"/>
                    </a:cubicBezTo>
                    <a:cubicBezTo>
                      <a:pt x="223" y="62"/>
                      <a:pt x="223" y="62"/>
                      <a:pt x="223" y="62"/>
                    </a:cubicBezTo>
                    <a:cubicBezTo>
                      <a:pt x="223" y="0"/>
                      <a:pt x="223" y="0"/>
                      <a:pt x="223" y="0"/>
                    </a:cubicBezTo>
                    <a:cubicBezTo>
                      <a:pt x="201" y="0"/>
                      <a:pt x="201" y="0"/>
                      <a:pt x="201" y="0"/>
                    </a:cubicBezTo>
                    <a:cubicBezTo>
                      <a:pt x="198" y="0"/>
                      <a:pt x="196" y="2"/>
                      <a:pt x="196" y="5"/>
                    </a:cubicBezTo>
                    <a:cubicBezTo>
                      <a:pt x="196" y="8"/>
                      <a:pt x="198" y="10"/>
                      <a:pt x="201" y="10"/>
                    </a:cubicBezTo>
                    <a:cubicBezTo>
                      <a:pt x="214" y="10"/>
                      <a:pt x="214" y="10"/>
                      <a:pt x="214" y="10"/>
                    </a:cubicBezTo>
                    <a:cubicBezTo>
                      <a:pt x="214" y="62"/>
                      <a:pt x="214" y="62"/>
                      <a:pt x="214" y="62"/>
                    </a:cubicBezTo>
                    <a:cubicBezTo>
                      <a:pt x="201" y="62"/>
                      <a:pt x="201" y="62"/>
                      <a:pt x="201" y="62"/>
                    </a:cubicBezTo>
                    <a:cubicBezTo>
                      <a:pt x="198" y="62"/>
                      <a:pt x="196" y="63"/>
                      <a:pt x="196" y="66"/>
                    </a:cubicBezTo>
                    <a:cubicBezTo>
                      <a:pt x="196" y="70"/>
                      <a:pt x="198" y="71"/>
                      <a:pt x="201" y="71"/>
                    </a:cubicBezTo>
                    <a:cubicBezTo>
                      <a:pt x="236" y="71"/>
                      <a:pt x="236" y="71"/>
                      <a:pt x="236" y="71"/>
                    </a:cubicBezTo>
                    <a:cubicBezTo>
                      <a:pt x="239" y="71"/>
                      <a:pt x="241" y="70"/>
                      <a:pt x="241" y="66"/>
                    </a:cubicBezTo>
                    <a:moveTo>
                      <a:pt x="232" y="171"/>
                    </a:moveTo>
                    <a:cubicBezTo>
                      <a:pt x="205" y="171"/>
                      <a:pt x="205" y="171"/>
                      <a:pt x="205" y="171"/>
                    </a:cubicBezTo>
                    <a:cubicBezTo>
                      <a:pt x="205" y="118"/>
                      <a:pt x="205" y="118"/>
                      <a:pt x="205" y="118"/>
                    </a:cubicBezTo>
                    <a:cubicBezTo>
                      <a:pt x="232" y="118"/>
                      <a:pt x="232" y="118"/>
                      <a:pt x="232" y="118"/>
                    </a:cubicBezTo>
                    <a:lnTo>
                      <a:pt x="232" y="171"/>
                    </a:lnTo>
                    <a:close/>
                    <a:moveTo>
                      <a:pt x="241" y="171"/>
                    </a:moveTo>
                    <a:cubicBezTo>
                      <a:pt x="241" y="118"/>
                      <a:pt x="241" y="118"/>
                      <a:pt x="241" y="118"/>
                    </a:cubicBezTo>
                    <a:cubicBezTo>
                      <a:pt x="241" y="113"/>
                      <a:pt x="237" y="109"/>
                      <a:pt x="232" y="109"/>
                    </a:cubicBezTo>
                    <a:cubicBezTo>
                      <a:pt x="205" y="109"/>
                      <a:pt x="205" y="109"/>
                      <a:pt x="205" y="109"/>
                    </a:cubicBezTo>
                    <a:cubicBezTo>
                      <a:pt x="200" y="109"/>
                      <a:pt x="196" y="113"/>
                      <a:pt x="196" y="118"/>
                    </a:cubicBezTo>
                    <a:cubicBezTo>
                      <a:pt x="196" y="171"/>
                      <a:pt x="196" y="171"/>
                      <a:pt x="196" y="171"/>
                    </a:cubicBezTo>
                    <a:cubicBezTo>
                      <a:pt x="196" y="176"/>
                      <a:pt x="200" y="180"/>
                      <a:pt x="205" y="180"/>
                    </a:cubicBezTo>
                    <a:cubicBezTo>
                      <a:pt x="232" y="180"/>
                      <a:pt x="232" y="180"/>
                      <a:pt x="232" y="180"/>
                    </a:cubicBezTo>
                    <a:cubicBezTo>
                      <a:pt x="237" y="180"/>
                      <a:pt x="241" y="176"/>
                      <a:pt x="241" y="171"/>
                    </a:cubicBezTo>
                    <a:moveTo>
                      <a:pt x="232" y="279"/>
                    </a:moveTo>
                    <a:cubicBezTo>
                      <a:pt x="205" y="279"/>
                      <a:pt x="205" y="279"/>
                      <a:pt x="205" y="279"/>
                    </a:cubicBezTo>
                    <a:cubicBezTo>
                      <a:pt x="205" y="227"/>
                      <a:pt x="205" y="227"/>
                      <a:pt x="205" y="227"/>
                    </a:cubicBezTo>
                    <a:cubicBezTo>
                      <a:pt x="232" y="227"/>
                      <a:pt x="232" y="227"/>
                      <a:pt x="232" y="227"/>
                    </a:cubicBezTo>
                    <a:lnTo>
                      <a:pt x="232" y="279"/>
                    </a:lnTo>
                    <a:close/>
                    <a:moveTo>
                      <a:pt x="241" y="279"/>
                    </a:moveTo>
                    <a:cubicBezTo>
                      <a:pt x="241" y="227"/>
                      <a:pt x="241" y="227"/>
                      <a:pt x="241" y="227"/>
                    </a:cubicBezTo>
                    <a:cubicBezTo>
                      <a:pt x="241" y="222"/>
                      <a:pt x="237" y="218"/>
                      <a:pt x="232" y="218"/>
                    </a:cubicBezTo>
                    <a:cubicBezTo>
                      <a:pt x="205" y="218"/>
                      <a:pt x="205" y="218"/>
                      <a:pt x="205" y="218"/>
                    </a:cubicBezTo>
                    <a:cubicBezTo>
                      <a:pt x="200" y="218"/>
                      <a:pt x="196" y="222"/>
                      <a:pt x="196" y="227"/>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2"/>
                    </a:moveTo>
                    <a:cubicBezTo>
                      <a:pt x="270" y="62"/>
                      <a:pt x="270" y="62"/>
                      <a:pt x="270" y="62"/>
                    </a:cubicBezTo>
                    <a:cubicBezTo>
                      <a:pt x="270" y="10"/>
                      <a:pt x="270" y="10"/>
                      <a:pt x="270" y="10"/>
                    </a:cubicBezTo>
                    <a:cubicBezTo>
                      <a:pt x="297" y="10"/>
                      <a:pt x="297" y="10"/>
                      <a:pt x="297" y="10"/>
                    </a:cubicBezTo>
                    <a:lnTo>
                      <a:pt x="297" y="62"/>
                    </a:lnTo>
                    <a:close/>
                    <a:moveTo>
                      <a:pt x="306" y="62"/>
                    </a:moveTo>
                    <a:cubicBezTo>
                      <a:pt x="306" y="10"/>
                      <a:pt x="306" y="10"/>
                      <a:pt x="306" y="10"/>
                    </a:cubicBezTo>
                    <a:cubicBezTo>
                      <a:pt x="306" y="5"/>
                      <a:pt x="302" y="0"/>
                      <a:pt x="297" y="0"/>
                    </a:cubicBezTo>
                    <a:cubicBezTo>
                      <a:pt x="270" y="0"/>
                      <a:pt x="270" y="0"/>
                      <a:pt x="270" y="0"/>
                    </a:cubicBezTo>
                    <a:cubicBezTo>
                      <a:pt x="265" y="0"/>
                      <a:pt x="261" y="5"/>
                      <a:pt x="261" y="10"/>
                    </a:cubicBezTo>
                    <a:cubicBezTo>
                      <a:pt x="261" y="62"/>
                      <a:pt x="261" y="62"/>
                      <a:pt x="261" y="62"/>
                    </a:cubicBezTo>
                    <a:cubicBezTo>
                      <a:pt x="261" y="67"/>
                      <a:pt x="265" y="71"/>
                      <a:pt x="270" y="71"/>
                    </a:cubicBezTo>
                    <a:cubicBezTo>
                      <a:pt x="297" y="71"/>
                      <a:pt x="297" y="71"/>
                      <a:pt x="297" y="71"/>
                    </a:cubicBezTo>
                    <a:cubicBezTo>
                      <a:pt x="302" y="71"/>
                      <a:pt x="306" y="67"/>
                      <a:pt x="306" y="62"/>
                    </a:cubicBezTo>
                    <a:moveTo>
                      <a:pt x="306" y="175"/>
                    </a:moveTo>
                    <a:cubicBezTo>
                      <a:pt x="306" y="152"/>
                      <a:pt x="306" y="152"/>
                      <a:pt x="306" y="152"/>
                    </a:cubicBezTo>
                    <a:cubicBezTo>
                      <a:pt x="306" y="150"/>
                      <a:pt x="305" y="148"/>
                      <a:pt x="302" y="148"/>
                    </a:cubicBezTo>
                    <a:cubicBezTo>
                      <a:pt x="298" y="148"/>
                      <a:pt x="297" y="150"/>
                      <a:pt x="297" y="152"/>
                    </a:cubicBezTo>
                    <a:cubicBezTo>
                      <a:pt x="297" y="171"/>
                      <a:pt x="297" y="171"/>
                      <a:pt x="297" y="171"/>
                    </a:cubicBezTo>
                    <a:cubicBezTo>
                      <a:pt x="288" y="171"/>
                      <a:pt x="288" y="171"/>
                      <a:pt x="288" y="171"/>
                    </a:cubicBezTo>
                    <a:cubicBezTo>
                      <a:pt x="288" y="109"/>
                      <a:pt x="288" y="109"/>
                      <a:pt x="288" y="109"/>
                    </a:cubicBezTo>
                    <a:cubicBezTo>
                      <a:pt x="266" y="109"/>
                      <a:pt x="266" y="109"/>
                      <a:pt x="266" y="109"/>
                    </a:cubicBezTo>
                    <a:cubicBezTo>
                      <a:pt x="264" y="109"/>
                      <a:pt x="261" y="110"/>
                      <a:pt x="261" y="114"/>
                    </a:cubicBezTo>
                    <a:cubicBezTo>
                      <a:pt x="261" y="117"/>
                      <a:pt x="264" y="118"/>
                      <a:pt x="266" y="118"/>
                    </a:cubicBezTo>
                    <a:cubicBezTo>
                      <a:pt x="279" y="118"/>
                      <a:pt x="279" y="118"/>
                      <a:pt x="279" y="118"/>
                    </a:cubicBezTo>
                    <a:cubicBezTo>
                      <a:pt x="279" y="171"/>
                      <a:pt x="279" y="171"/>
                      <a:pt x="279" y="171"/>
                    </a:cubicBezTo>
                    <a:cubicBezTo>
                      <a:pt x="266" y="171"/>
                      <a:pt x="266" y="171"/>
                      <a:pt x="266" y="171"/>
                    </a:cubicBezTo>
                    <a:cubicBezTo>
                      <a:pt x="264" y="171"/>
                      <a:pt x="261" y="172"/>
                      <a:pt x="261" y="175"/>
                    </a:cubicBezTo>
                    <a:cubicBezTo>
                      <a:pt x="261" y="178"/>
                      <a:pt x="264" y="180"/>
                      <a:pt x="266" y="180"/>
                    </a:cubicBezTo>
                    <a:cubicBezTo>
                      <a:pt x="302" y="180"/>
                      <a:pt x="302" y="180"/>
                      <a:pt x="302" y="180"/>
                    </a:cubicBezTo>
                    <a:cubicBezTo>
                      <a:pt x="304" y="180"/>
                      <a:pt x="306" y="178"/>
                      <a:pt x="306" y="175"/>
                    </a:cubicBezTo>
                    <a:moveTo>
                      <a:pt x="297" y="279"/>
                    </a:moveTo>
                    <a:cubicBezTo>
                      <a:pt x="270" y="279"/>
                      <a:pt x="270" y="279"/>
                      <a:pt x="270" y="279"/>
                    </a:cubicBezTo>
                    <a:cubicBezTo>
                      <a:pt x="270" y="227"/>
                      <a:pt x="270" y="227"/>
                      <a:pt x="270" y="227"/>
                    </a:cubicBezTo>
                    <a:cubicBezTo>
                      <a:pt x="297" y="227"/>
                      <a:pt x="297" y="227"/>
                      <a:pt x="297" y="227"/>
                    </a:cubicBezTo>
                    <a:lnTo>
                      <a:pt x="297" y="279"/>
                    </a:lnTo>
                    <a:close/>
                    <a:moveTo>
                      <a:pt x="306" y="279"/>
                    </a:moveTo>
                    <a:cubicBezTo>
                      <a:pt x="306" y="227"/>
                      <a:pt x="306" y="227"/>
                      <a:pt x="306" y="227"/>
                    </a:cubicBezTo>
                    <a:cubicBezTo>
                      <a:pt x="306" y="222"/>
                      <a:pt x="302" y="218"/>
                      <a:pt x="297" y="218"/>
                    </a:cubicBezTo>
                    <a:cubicBezTo>
                      <a:pt x="270" y="218"/>
                      <a:pt x="270" y="218"/>
                      <a:pt x="270" y="218"/>
                    </a:cubicBezTo>
                    <a:cubicBezTo>
                      <a:pt x="265" y="218"/>
                      <a:pt x="261" y="222"/>
                      <a:pt x="261" y="227"/>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4"/>
                      <a:pt x="371" y="44"/>
                      <a:pt x="371" y="44"/>
                    </a:cubicBezTo>
                    <a:cubicBezTo>
                      <a:pt x="371" y="41"/>
                      <a:pt x="370" y="39"/>
                      <a:pt x="367" y="39"/>
                    </a:cubicBezTo>
                    <a:cubicBezTo>
                      <a:pt x="363" y="39"/>
                      <a:pt x="362" y="41"/>
                      <a:pt x="362" y="44"/>
                    </a:cubicBezTo>
                    <a:cubicBezTo>
                      <a:pt x="362" y="62"/>
                      <a:pt x="362" y="62"/>
                      <a:pt x="362" y="62"/>
                    </a:cubicBezTo>
                    <a:cubicBezTo>
                      <a:pt x="354" y="62"/>
                      <a:pt x="354" y="62"/>
                      <a:pt x="354" y="62"/>
                    </a:cubicBezTo>
                    <a:cubicBezTo>
                      <a:pt x="354" y="0"/>
                      <a:pt x="354" y="0"/>
                      <a:pt x="354" y="0"/>
                    </a:cubicBezTo>
                    <a:cubicBezTo>
                      <a:pt x="331" y="0"/>
                      <a:pt x="331" y="0"/>
                      <a:pt x="331" y="0"/>
                    </a:cubicBezTo>
                    <a:cubicBezTo>
                      <a:pt x="329" y="0"/>
                      <a:pt x="327" y="2"/>
                      <a:pt x="327" y="5"/>
                    </a:cubicBezTo>
                    <a:cubicBezTo>
                      <a:pt x="327" y="8"/>
                      <a:pt x="329" y="10"/>
                      <a:pt x="331" y="10"/>
                    </a:cubicBezTo>
                    <a:cubicBezTo>
                      <a:pt x="344" y="10"/>
                      <a:pt x="344" y="10"/>
                      <a:pt x="344" y="10"/>
                    </a:cubicBezTo>
                    <a:cubicBezTo>
                      <a:pt x="344" y="62"/>
                      <a:pt x="344" y="62"/>
                      <a:pt x="344" y="62"/>
                    </a:cubicBezTo>
                    <a:cubicBezTo>
                      <a:pt x="331" y="62"/>
                      <a:pt x="331" y="62"/>
                      <a:pt x="331" y="62"/>
                    </a:cubicBezTo>
                    <a:cubicBezTo>
                      <a:pt x="329" y="62"/>
                      <a:pt x="327" y="63"/>
                      <a:pt x="327" y="66"/>
                    </a:cubicBezTo>
                    <a:cubicBezTo>
                      <a:pt x="327" y="70"/>
                      <a:pt x="329" y="71"/>
                      <a:pt x="331" y="71"/>
                    </a:cubicBezTo>
                    <a:cubicBezTo>
                      <a:pt x="367" y="71"/>
                      <a:pt x="367" y="71"/>
                      <a:pt x="367" y="71"/>
                    </a:cubicBezTo>
                    <a:cubicBezTo>
                      <a:pt x="369" y="71"/>
                      <a:pt x="371" y="70"/>
                      <a:pt x="371" y="66"/>
                    </a:cubicBezTo>
                    <a:moveTo>
                      <a:pt x="362" y="171"/>
                    </a:moveTo>
                    <a:cubicBezTo>
                      <a:pt x="336" y="171"/>
                      <a:pt x="336" y="171"/>
                      <a:pt x="336" y="171"/>
                    </a:cubicBezTo>
                    <a:cubicBezTo>
                      <a:pt x="336" y="118"/>
                      <a:pt x="336" y="118"/>
                      <a:pt x="336" y="118"/>
                    </a:cubicBezTo>
                    <a:cubicBezTo>
                      <a:pt x="362" y="118"/>
                      <a:pt x="362" y="118"/>
                      <a:pt x="362" y="118"/>
                    </a:cubicBezTo>
                    <a:lnTo>
                      <a:pt x="362" y="171"/>
                    </a:lnTo>
                    <a:close/>
                    <a:moveTo>
                      <a:pt x="371" y="171"/>
                    </a:moveTo>
                    <a:cubicBezTo>
                      <a:pt x="371" y="118"/>
                      <a:pt x="371" y="118"/>
                      <a:pt x="371" y="118"/>
                    </a:cubicBezTo>
                    <a:cubicBezTo>
                      <a:pt x="371" y="113"/>
                      <a:pt x="367" y="109"/>
                      <a:pt x="362" y="109"/>
                    </a:cubicBezTo>
                    <a:cubicBezTo>
                      <a:pt x="336" y="109"/>
                      <a:pt x="336" y="109"/>
                      <a:pt x="336" y="109"/>
                    </a:cubicBezTo>
                    <a:cubicBezTo>
                      <a:pt x="331" y="109"/>
                      <a:pt x="327" y="113"/>
                      <a:pt x="327" y="118"/>
                    </a:cubicBezTo>
                    <a:cubicBezTo>
                      <a:pt x="327" y="171"/>
                      <a:pt x="327" y="171"/>
                      <a:pt x="327" y="171"/>
                    </a:cubicBezTo>
                    <a:cubicBezTo>
                      <a:pt x="327" y="176"/>
                      <a:pt x="330" y="180"/>
                      <a:pt x="336" y="180"/>
                    </a:cubicBezTo>
                    <a:cubicBezTo>
                      <a:pt x="362" y="180"/>
                      <a:pt x="362" y="180"/>
                      <a:pt x="362" y="180"/>
                    </a:cubicBezTo>
                    <a:cubicBezTo>
                      <a:pt x="367" y="180"/>
                      <a:pt x="371" y="176"/>
                      <a:pt x="371" y="171"/>
                    </a:cubicBezTo>
                    <a:moveTo>
                      <a:pt x="371" y="284"/>
                    </a:moveTo>
                    <a:cubicBezTo>
                      <a:pt x="371" y="261"/>
                      <a:pt x="371" y="261"/>
                      <a:pt x="371" y="261"/>
                    </a:cubicBezTo>
                    <a:cubicBezTo>
                      <a:pt x="371" y="258"/>
                      <a:pt x="370" y="257"/>
                      <a:pt x="367" y="257"/>
                    </a:cubicBezTo>
                    <a:cubicBezTo>
                      <a:pt x="363" y="257"/>
                      <a:pt x="362" y="258"/>
                      <a:pt x="362" y="261"/>
                    </a:cubicBezTo>
                    <a:cubicBezTo>
                      <a:pt x="362" y="279"/>
                      <a:pt x="362" y="279"/>
                      <a:pt x="362" y="279"/>
                    </a:cubicBezTo>
                    <a:cubicBezTo>
                      <a:pt x="354" y="279"/>
                      <a:pt x="354" y="279"/>
                      <a:pt x="354" y="279"/>
                    </a:cubicBezTo>
                    <a:cubicBezTo>
                      <a:pt x="354" y="218"/>
                      <a:pt x="354" y="218"/>
                      <a:pt x="354" y="218"/>
                    </a:cubicBezTo>
                    <a:cubicBezTo>
                      <a:pt x="331" y="218"/>
                      <a:pt x="331" y="218"/>
                      <a:pt x="331" y="218"/>
                    </a:cubicBezTo>
                    <a:cubicBezTo>
                      <a:pt x="329" y="218"/>
                      <a:pt x="327" y="219"/>
                      <a:pt x="327" y="222"/>
                    </a:cubicBezTo>
                    <a:cubicBezTo>
                      <a:pt x="327" y="226"/>
                      <a:pt x="329" y="227"/>
                      <a:pt x="331" y="227"/>
                    </a:cubicBezTo>
                    <a:cubicBezTo>
                      <a:pt x="344" y="227"/>
                      <a:pt x="344" y="227"/>
                      <a:pt x="344" y="227"/>
                    </a:cubicBezTo>
                    <a:cubicBezTo>
                      <a:pt x="344" y="279"/>
                      <a:pt x="344" y="279"/>
                      <a:pt x="344" y="279"/>
                    </a:cubicBezTo>
                    <a:cubicBezTo>
                      <a:pt x="331" y="279"/>
                      <a:pt x="331" y="279"/>
                      <a:pt x="331" y="279"/>
                    </a:cubicBezTo>
                    <a:cubicBezTo>
                      <a:pt x="329" y="279"/>
                      <a:pt x="327" y="281"/>
                      <a:pt x="327" y="284"/>
                    </a:cubicBezTo>
                    <a:cubicBezTo>
                      <a:pt x="327" y="287"/>
                      <a:pt x="329" y="288"/>
                      <a:pt x="331" y="288"/>
                    </a:cubicBezTo>
                    <a:cubicBezTo>
                      <a:pt x="367" y="288"/>
                      <a:pt x="367" y="288"/>
                      <a:pt x="367" y="288"/>
                    </a:cubicBezTo>
                    <a:cubicBezTo>
                      <a:pt x="369" y="288"/>
                      <a:pt x="371" y="287"/>
                      <a:pt x="371" y="284"/>
                    </a:cubicBezTo>
                    <a:moveTo>
                      <a:pt x="428" y="62"/>
                    </a:moveTo>
                    <a:cubicBezTo>
                      <a:pt x="401" y="62"/>
                      <a:pt x="401" y="62"/>
                      <a:pt x="401" y="62"/>
                    </a:cubicBezTo>
                    <a:cubicBezTo>
                      <a:pt x="401" y="10"/>
                      <a:pt x="401" y="10"/>
                      <a:pt x="401" y="10"/>
                    </a:cubicBezTo>
                    <a:cubicBezTo>
                      <a:pt x="428" y="10"/>
                      <a:pt x="428" y="10"/>
                      <a:pt x="428" y="10"/>
                    </a:cubicBezTo>
                    <a:lnTo>
                      <a:pt x="428" y="62"/>
                    </a:lnTo>
                    <a:close/>
                    <a:moveTo>
                      <a:pt x="437" y="62"/>
                    </a:moveTo>
                    <a:cubicBezTo>
                      <a:pt x="437" y="10"/>
                      <a:pt x="437" y="10"/>
                      <a:pt x="437" y="10"/>
                    </a:cubicBezTo>
                    <a:cubicBezTo>
                      <a:pt x="437" y="5"/>
                      <a:pt x="433" y="0"/>
                      <a:pt x="428" y="0"/>
                    </a:cubicBezTo>
                    <a:cubicBezTo>
                      <a:pt x="401" y="0"/>
                      <a:pt x="401" y="0"/>
                      <a:pt x="401" y="0"/>
                    </a:cubicBezTo>
                    <a:cubicBezTo>
                      <a:pt x="396" y="0"/>
                      <a:pt x="392" y="5"/>
                      <a:pt x="392" y="10"/>
                    </a:cubicBezTo>
                    <a:cubicBezTo>
                      <a:pt x="392" y="62"/>
                      <a:pt x="392" y="62"/>
                      <a:pt x="392" y="62"/>
                    </a:cubicBezTo>
                    <a:cubicBezTo>
                      <a:pt x="392" y="67"/>
                      <a:pt x="396" y="71"/>
                      <a:pt x="401" y="71"/>
                    </a:cubicBezTo>
                    <a:cubicBezTo>
                      <a:pt x="428" y="71"/>
                      <a:pt x="428" y="71"/>
                      <a:pt x="428" y="71"/>
                    </a:cubicBezTo>
                    <a:cubicBezTo>
                      <a:pt x="433" y="71"/>
                      <a:pt x="437" y="67"/>
                      <a:pt x="437" y="62"/>
                    </a:cubicBezTo>
                    <a:moveTo>
                      <a:pt x="428" y="171"/>
                    </a:moveTo>
                    <a:cubicBezTo>
                      <a:pt x="401" y="171"/>
                      <a:pt x="401" y="171"/>
                      <a:pt x="401" y="171"/>
                    </a:cubicBezTo>
                    <a:cubicBezTo>
                      <a:pt x="401" y="118"/>
                      <a:pt x="401" y="118"/>
                      <a:pt x="401" y="118"/>
                    </a:cubicBezTo>
                    <a:cubicBezTo>
                      <a:pt x="428" y="118"/>
                      <a:pt x="428" y="118"/>
                      <a:pt x="428" y="118"/>
                    </a:cubicBezTo>
                    <a:lnTo>
                      <a:pt x="428" y="171"/>
                    </a:lnTo>
                    <a:close/>
                    <a:moveTo>
                      <a:pt x="437" y="171"/>
                    </a:moveTo>
                    <a:cubicBezTo>
                      <a:pt x="437" y="118"/>
                      <a:pt x="437" y="118"/>
                      <a:pt x="437" y="118"/>
                    </a:cubicBezTo>
                    <a:cubicBezTo>
                      <a:pt x="437" y="113"/>
                      <a:pt x="433" y="109"/>
                      <a:pt x="428" y="109"/>
                    </a:cubicBezTo>
                    <a:cubicBezTo>
                      <a:pt x="401" y="109"/>
                      <a:pt x="401" y="109"/>
                      <a:pt x="401" y="109"/>
                    </a:cubicBezTo>
                    <a:cubicBezTo>
                      <a:pt x="396" y="109"/>
                      <a:pt x="392" y="113"/>
                      <a:pt x="392" y="118"/>
                    </a:cubicBezTo>
                    <a:cubicBezTo>
                      <a:pt x="392" y="171"/>
                      <a:pt x="392" y="171"/>
                      <a:pt x="392" y="171"/>
                    </a:cubicBezTo>
                    <a:cubicBezTo>
                      <a:pt x="392" y="176"/>
                      <a:pt x="396" y="180"/>
                      <a:pt x="401" y="180"/>
                    </a:cubicBezTo>
                    <a:cubicBezTo>
                      <a:pt x="428" y="180"/>
                      <a:pt x="428" y="180"/>
                      <a:pt x="428" y="180"/>
                    </a:cubicBezTo>
                    <a:cubicBezTo>
                      <a:pt x="433" y="180"/>
                      <a:pt x="437" y="176"/>
                      <a:pt x="437" y="171"/>
                    </a:cubicBezTo>
                    <a:moveTo>
                      <a:pt x="437" y="284"/>
                    </a:moveTo>
                    <a:cubicBezTo>
                      <a:pt x="437" y="261"/>
                      <a:pt x="437" y="261"/>
                      <a:pt x="437" y="261"/>
                    </a:cubicBezTo>
                    <a:cubicBezTo>
                      <a:pt x="437" y="258"/>
                      <a:pt x="435" y="257"/>
                      <a:pt x="432" y="257"/>
                    </a:cubicBezTo>
                    <a:cubicBezTo>
                      <a:pt x="429" y="257"/>
                      <a:pt x="428" y="258"/>
                      <a:pt x="428" y="261"/>
                    </a:cubicBezTo>
                    <a:cubicBezTo>
                      <a:pt x="428" y="279"/>
                      <a:pt x="428" y="279"/>
                      <a:pt x="428" y="279"/>
                    </a:cubicBezTo>
                    <a:cubicBezTo>
                      <a:pt x="419" y="279"/>
                      <a:pt x="419" y="279"/>
                      <a:pt x="419" y="279"/>
                    </a:cubicBezTo>
                    <a:cubicBezTo>
                      <a:pt x="419" y="218"/>
                      <a:pt x="419" y="218"/>
                      <a:pt x="419" y="218"/>
                    </a:cubicBezTo>
                    <a:cubicBezTo>
                      <a:pt x="396" y="218"/>
                      <a:pt x="396" y="218"/>
                      <a:pt x="396" y="218"/>
                    </a:cubicBezTo>
                    <a:cubicBezTo>
                      <a:pt x="394" y="218"/>
                      <a:pt x="392" y="219"/>
                      <a:pt x="392" y="222"/>
                    </a:cubicBezTo>
                    <a:cubicBezTo>
                      <a:pt x="392" y="226"/>
                      <a:pt x="394" y="227"/>
                      <a:pt x="396" y="227"/>
                    </a:cubicBezTo>
                    <a:cubicBezTo>
                      <a:pt x="410" y="227"/>
                      <a:pt x="410" y="227"/>
                      <a:pt x="410" y="227"/>
                    </a:cubicBezTo>
                    <a:cubicBezTo>
                      <a:pt x="410" y="279"/>
                      <a:pt x="410" y="279"/>
                      <a:pt x="410" y="279"/>
                    </a:cubicBezTo>
                    <a:cubicBezTo>
                      <a:pt x="396" y="279"/>
                      <a:pt x="396" y="279"/>
                      <a:pt x="396" y="279"/>
                    </a:cubicBezTo>
                    <a:cubicBezTo>
                      <a:pt x="394" y="279"/>
                      <a:pt x="392" y="281"/>
                      <a:pt x="392" y="284"/>
                    </a:cubicBezTo>
                    <a:cubicBezTo>
                      <a:pt x="392" y="287"/>
                      <a:pt x="394" y="288"/>
                      <a:pt x="396" y="288"/>
                    </a:cubicBezTo>
                    <a:cubicBezTo>
                      <a:pt x="432" y="288"/>
                      <a:pt x="432" y="288"/>
                      <a:pt x="432" y="288"/>
                    </a:cubicBezTo>
                    <a:cubicBezTo>
                      <a:pt x="434" y="288"/>
                      <a:pt x="437" y="287"/>
                      <a:pt x="437" y="284"/>
                    </a:cubicBezTo>
                    <a:moveTo>
                      <a:pt x="502" y="66"/>
                    </a:moveTo>
                    <a:cubicBezTo>
                      <a:pt x="502" y="44"/>
                      <a:pt x="502" y="44"/>
                      <a:pt x="502" y="44"/>
                    </a:cubicBezTo>
                    <a:cubicBezTo>
                      <a:pt x="502" y="41"/>
                      <a:pt x="501" y="39"/>
                      <a:pt x="497" y="39"/>
                    </a:cubicBezTo>
                    <a:cubicBezTo>
                      <a:pt x="494" y="39"/>
                      <a:pt x="493" y="41"/>
                      <a:pt x="493" y="44"/>
                    </a:cubicBezTo>
                    <a:cubicBezTo>
                      <a:pt x="493" y="62"/>
                      <a:pt x="493" y="62"/>
                      <a:pt x="493" y="62"/>
                    </a:cubicBezTo>
                    <a:cubicBezTo>
                      <a:pt x="484" y="62"/>
                      <a:pt x="484" y="62"/>
                      <a:pt x="484" y="62"/>
                    </a:cubicBezTo>
                    <a:cubicBezTo>
                      <a:pt x="484" y="0"/>
                      <a:pt x="484" y="0"/>
                      <a:pt x="484" y="0"/>
                    </a:cubicBezTo>
                    <a:cubicBezTo>
                      <a:pt x="462" y="0"/>
                      <a:pt x="462" y="0"/>
                      <a:pt x="462" y="0"/>
                    </a:cubicBezTo>
                    <a:cubicBezTo>
                      <a:pt x="459" y="0"/>
                      <a:pt x="457" y="2"/>
                      <a:pt x="457" y="5"/>
                    </a:cubicBezTo>
                    <a:cubicBezTo>
                      <a:pt x="457" y="8"/>
                      <a:pt x="459" y="10"/>
                      <a:pt x="462" y="10"/>
                    </a:cubicBezTo>
                    <a:cubicBezTo>
                      <a:pt x="475" y="10"/>
                      <a:pt x="475" y="10"/>
                      <a:pt x="475" y="10"/>
                    </a:cubicBezTo>
                    <a:cubicBezTo>
                      <a:pt x="475" y="62"/>
                      <a:pt x="475" y="62"/>
                      <a:pt x="475" y="62"/>
                    </a:cubicBezTo>
                    <a:cubicBezTo>
                      <a:pt x="462" y="62"/>
                      <a:pt x="462" y="62"/>
                      <a:pt x="462" y="62"/>
                    </a:cubicBezTo>
                    <a:cubicBezTo>
                      <a:pt x="459" y="62"/>
                      <a:pt x="457" y="63"/>
                      <a:pt x="457" y="66"/>
                    </a:cubicBezTo>
                    <a:cubicBezTo>
                      <a:pt x="457" y="70"/>
                      <a:pt x="459" y="71"/>
                      <a:pt x="462" y="71"/>
                    </a:cubicBezTo>
                    <a:cubicBezTo>
                      <a:pt x="497" y="71"/>
                      <a:pt x="497" y="71"/>
                      <a:pt x="497" y="71"/>
                    </a:cubicBezTo>
                    <a:cubicBezTo>
                      <a:pt x="500" y="71"/>
                      <a:pt x="502" y="70"/>
                      <a:pt x="502" y="66"/>
                    </a:cubicBezTo>
                    <a:moveTo>
                      <a:pt x="502" y="175"/>
                    </a:moveTo>
                    <a:cubicBezTo>
                      <a:pt x="502" y="152"/>
                      <a:pt x="502" y="152"/>
                      <a:pt x="502" y="152"/>
                    </a:cubicBezTo>
                    <a:cubicBezTo>
                      <a:pt x="502" y="150"/>
                      <a:pt x="501" y="148"/>
                      <a:pt x="497" y="148"/>
                    </a:cubicBezTo>
                    <a:cubicBezTo>
                      <a:pt x="494" y="148"/>
                      <a:pt x="493" y="150"/>
                      <a:pt x="493" y="152"/>
                    </a:cubicBezTo>
                    <a:cubicBezTo>
                      <a:pt x="493" y="171"/>
                      <a:pt x="493" y="171"/>
                      <a:pt x="493" y="171"/>
                    </a:cubicBezTo>
                    <a:cubicBezTo>
                      <a:pt x="484" y="171"/>
                      <a:pt x="484" y="171"/>
                      <a:pt x="484" y="171"/>
                    </a:cubicBezTo>
                    <a:cubicBezTo>
                      <a:pt x="484" y="109"/>
                      <a:pt x="484" y="109"/>
                      <a:pt x="484" y="109"/>
                    </a:cubicBezTo>
                    <a:cubicBezTo>
                      <a:pt x="462" y="109"/>
                      <a:pt x="462" y="109"/>
                      <a:pt x="462" y="109"/>
                    </a:cubicBezTo>
                    <a:cubicBezTo>
                      <a:pt x="459" y="109"/>
                      <a:pt x="457" y="110"/>
                      <a:pt x="457" y="114"/>
                    </a:cubicBezTo>
                    <a:cubicBezTo>
                      <a:pt x="457" y="117"/>
                      <a:pt x="459" y="118"/>
                      <a:pt x="462" y="118"/>
                    </a:cubicBezTo>
                    <a:cubicBezTo>
                      <a:pt x="475" y="118"/>
                      <a:pt x="475" y="118"/>
                      <a:pt x="475" y="118"/>
                    </a:cubicBezTo>
                    <a:cubicBezTo>
                      <a:pt x="475" y="171"/>
                      <a:pt x="475" y="171"/>
                      <a:pt x="475" y="171"/>
                    </a:cubicBezTo>
                    <a:cubicBezTo>
                      <a:pt x="462" y="171"/>
                      <a:pt x="462" y="171"/>
                      <a:pt x="462" y="171"/>
                    </a:cubicBezTo>
                    <a:cubicBezTo>
                      <a:pt x="459" y="171"/>
                      <a:pt x="457" y="172"/>
                      <a:pt x="457" y="175"/>
                    </a:cubicBezTo>
                    <a:cubicBezTo>
                      <a:pt x="457" y="178"/>
                      <a:pt x="459" y="180"/>
                      <a:pt x="462" y="180"/>
                    </a:cubicBezTo>
                    <a:cubicBezTo>
                      <a:pt x="497" y="180"/>
                      <a:pt x="497" y="180"/>
                      <a:pt x="497" y="180"/>
                    </a:cubicBezTo>
                    <a:cubicBezTo>
                      <a:pt x="500" y="180"/>
                      <a:pt x="502" y="178"/>
                      <a:pt x="502" y="175"/>
                    </a:cubicBezTo>
                    <a:moveTo>
                      <a:pt x="493" y="279"/>
                    </a:moveTo>
                    <a:cubicBezTo>
                      <a:pt x="466" y="279"/>
                      <a:pt x="466" y="279"/>
                      <a:pt x="466" y="279"/>
                    </a:cubicBezTo>
                    <a:cubicBezTo>
                      <a:pt x="466" y="227"/>
                      <a:pt x="466" y="227"/>
                      <a:pt x="466" y="227"/>
                    </a:cubicBezTo>
                    <a:cubicBezTo>
                      <a:pt x="493" y="227"/>
                      <a:pt x="493" y="227"/>
                      <a:pt x="493" y="227"/>
                    </a:cubicBezTo>
                    <a:lnTo>
                      <a:pt x="493" y="279"/>
                    </a:lnTo>
                    <a:close/>
                    <a:moveTo>
                      <a:pt x="502" y="279"/>
                    </a:moveTo>
                    <a:cubicBezTo>
                      <a:pt x="502" y="227"/>
                      <a:pt x="502" y="227"/>
                      <a:pt x="502" y="227"/>
                    </a:cubicBezTo>
                    <a:cubicBezTo>
                      <a:pt x="502" y="222"/>
                      <a:pt x="498" y="218"/>
                      <a:pt x="493" y="218"/>
                    </a:cubicBezTo>
                    <a:cubicBezTo>
                      <a:pt x="466" y="218"/>
                      <a:pt x="466" y="218"/>
                      <a:pt x="466" y="218"/>
                    </a:cubicBezTo>
                    <a:cubicBezTo>
                      <a:pt x="461" y="218"/>
                      <a:pt x="457" y="222"/>
                      <a:pt x="457" y="227"/>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4"/>
                      <a:pt x="567" y="44"/>
                      <a:pt x="567" y="44"/>
                    </a:cubicBezTo>
                    <a:cubicBezTo>
                      <a:pt x="567" y="41"/>
                      <a:pt x="566" y="39"/>
                      <a:pt x="563" y="39"/>
                    </a:cubicBezTo>
                    <a:cubicBezTo>
                      <a:pt x="559" y="39"/>
                      <a:pt x="558" y="41"/>
                      <a:pt x="558" y="44"/>
                    </a:cubicBezTo>
                    <a:cubicBezTo>
                      <a:pt x="558" y="62"/>
                      <a:pt x="558" y="62"/>
                      <a:pt x="558" y="62"/>
                    </a:cubicBezTo>
                    <a:cubicBezTo>
                      <a:pt x="549" y="62"/>
                      <a:pt x="549" y="62"/>
                      <a:pt x="549" y="62"/>
                    </a:cubicBezTo>
                    <a:cubicBezTo>
                      <a:pt x="549" y="0"/>
                      <a:pt x="549" y="0"/>
                      <a:pt x="549" y="0"/>
                    </a:cubicBezTo>
                    <a:cubicBezTo>
                      <a:pt x="527" y="0"/>
                      <a:pt x="527" y="0"/>
                      <a:pt x="527" y="0"/>
                    </a:cubicBezTo>
                    <a:cubicBezTo>
                      <a:pt x="524" y="0"/>
                      <a:pt x="522" y="2"/>
                      <a:pt x="522" y="5"/>
                    </a:cubicBezTo>
                    <a:cubicBezTo>
                      <a:pt x="522" y="8"/>
                      <a:pt x="524" y="10"/>
                      <a:pt x="527" y="10"/>
                    </a:cubicBezTo>
                    <a:cubicBezTo>
                      <a:pt x="540" y="10"/>
                      <a:pt x="540" y="10"/>
                      <a:pt x="540" y="10"/>
                    </a:cubicBezTo>
                    <a:cubicBezTo>
                      <a:pt x="540" y="62"/>
                      <a:pt x="540" y="62"/>
                      <a:pt x="540" y="62"/>
                    </a:cubicBezTo>
                    <a:cubicBezTo>
                      <a:pt x="527" y="62"/>
                      <a:pt x="527" y="62"/>
                      <a:pt x="527" y="62"/>
                    </a:cubicBezTo>
                    <a:cubicBezTo>
                      <a:pt x="524" y="62"/>
                      <a:pt x="522" y="63"/>
                      <a:pt x="522" y="66"/>
                    </a:cubicBezTo>
                    <a:cubicBezTo>
                      <a:pt x="522" y="70"/>
                      <a:pt x="524" y="71"/>
                      <a:pt x="527" y="71"/>
                    </a:cubicBezTo>
                    <a:cubicBezTo>
                      <a:pt x="563" y="71"/>
                      <a:pt x="563" y="71"/>
                      <a:pt x="563" y="71"/>
                    </a:cubicBezTo>
                    <a:cubicBezTo>
                      <a:pt x="565" y="71"/>
                      <a:pt x="567" y="70"/>
                      <a:pt x="567" y="66"/>
                    </a:cubicBezTo>
                    <a:moveTo>
                      <a:pt x="558" y="171"/>
                    </a:moveTo>
                    <a:cubicBezTo>
                      <a:pt x="531" y="171"/>
                      <a:pt x="531" y="171"/>
                      <a:pt x="531" y="171"/>
                    </a:cubicBezTo>
                    <a:cubicBezTo>
                      <a:pt x="531" y="118"/>
                      <a:pt x="531" y="118"/>
                      <a:pt x="531" y="118"/>
                    </a:cubicBezTo>
                    <a:cubicBezTo>
                      <a:pt x="558" y="118"/>
                      <a:pt x="558" y="118"/>
                      <a:pt x="558" y="118"/>
                    </a:cubicBezTo>
                    <a:lnTo>
                      <a:pt x="558" y="171"/>
                    </a:lnTo>
                    <a:close/>
                    <a:moveTo>
                      <a:pt x="567" y="171"/>
                    </a:moveTo>
                    <a:cubicBezTo>
                      <a:pt x="567" y="118"/>
                      <a:pt x="567" y="118"/>
                      <a:pt x="567" y="118"/>
                    </a:cubicBezTo>
                    <a:cubicBezTo>
                      <a:pt x="567" y="113"/>
                      <a:pt x="563" y="109"/>
                      <a:pt x="558" y="109"/>
                    </a:cubicBezTo>
                    <a:cubicBezTo>
                      <a:pt x="531" y="109"/>
                      <a:pt x="531" y="109"/>
                      <a:pt x="531" y="109"/>
                    </a:cubicBezTo>
                    <a:cubicBezTo>
                      <a:pt x="526" y="109"/>
                      <a:pt x="522" y="113"/>
                      <a:pt x="522" y="118"/>
                    </a:cubicBezTo>
                    <a:cubicBezTo>
                      <a:pt x="522" y="171"/>
                      <a:pt x="522" y="171"/>
                      <a:pt x="522" y="171"/>
                    </a:cubicBezTo>
                    <a:cubicBezTo>
                      <a:pt x="522" y="176"/>
                      <a:pt x="526" y="180"/>
                      <a:pt x="531" y="180"/>
                    </a:cubicBezTo>
                    <a:cubicBezTo>
                      <a:pt x="558" y="180"/>
                      <a:pt x="558" y="180"/>
                      <a:pt x="558" y="180"/>
                    </a:cubicBezTo>
                    <a:cubicBezTo>
                      <a:pt x="563" y="180"/>
                      <a:pt x="567" y="176"/>
                      <a:pt x="567" y="171"/>
                    </a:cubicBezTo>
                    <a:moveTo>
                      <a:pt x="567" y="284"/>
                    </a:moveTo>
                    <a:cubicBezTo>
                      <a:pt x="567" y="261"/>
                      <a:pt x="567" y="261"/>
                      <a:pt x="567" y="261"/>
                    </a:cubicBezTo>
                    <a:cubicBezTo>
                      <a:pt x="567" y="258"/>
                      <a:pt x="566" y="257"/>
                      <a:pt x="563" y="257"/>
                    </a:cubicBezTo>
                    <a:cubicBezTo>
                      <a:pt x="559" y="257"/>
                      <a:pt x="558" y="258"/>
                      <a:pt x="558" y="261"/>
                    </a:cubicBezTo>
                    <a:cubicBezTo>
                      <a:pt x="558" y="279"/>
                      <a:pt x="558" y="279"/>
                      <a:pt x="558" y="279"/>
                    </a:cubicBezTo>
                    <a:cubicBezTo>
                      <a:pt x="549" y="279"/>
                      <a:pt x="549" y="279"/>
                      <a:pt x="549" y="279"/>
                    </a:cubicBezTo>
                    <a:cubicBezTo>
                      <a:pt x="549" y="218"/>
                      <a:pt x="549" y="218"/>
                      <a:pt x="549" y="218"/>
                    </a:cubicBezTo>
                    <a:cubicBezTo>
                      <a:pt x="527" y="218"/>
                      <a:pt x="527" y="218"/>
                      <a:pt x="527" y="218"/>
                    </a:cubicBezTo>
                    <a:cubicBezTo>
                      <a:pt x="524" y="218"/>
                      <a:pt x="522" y="219"/>
                      <a:pt x="522" y="222"/>
                    </a:cubicBezTo>
                    <a:cubicBezTo>
                      <a:pt x="522" y="226"/>
                      <a:pt x="524" y="227"/>
                      <a:pt x="527" y="227"/>
                    </a:cubicBezTo>
                    <a:cubicBezTo>
                      <a:pt x="540" y="227"/>
                      <a:pt x="540" y="227"/>
                      <a:pt x="540" y="227"/>
                    </a:cubicBezTo>
                    <a:cubicBezTo>
                      <a:pt x="540" y="279"/>
                      <a:pt x="540" y="279"/>
                      <a:pt x="540" y="279"/>
                    </a:cubicBezTo>
                    <a:cubicBezTo>
                      <a:pt x="527" y="279"/>
                      <a:pt x="527" y="279"/>
                      <a:pt x="527" y="279"/>
                    </a:cubicBezTo>
                    <a:cubicBezTo>
                      <a:pt x="524" y="279"/>
                      <a:pt x="522" y="281"/>
                      <a:pt x="522" y="284"/>
                    </a:cubicBezTo>
                    <a:cubicBezTo>
                      <a:pt x="522" y="287"/>
                      <a:pt x="524" y="288"/>
                      <a:pt x="527" y="288"/>
                    </a:cubicBezTo>
                    <a:cubicBezTo>
                      <a:pt x="563" y="288"/>
                      <a:pt x="563" y="288"/>
                      <a:pt x="563" y="288"/>
                    </a:cubicBezTo>
                    <a:cubicBezTo>
                      <a:pt x="565" y="288"/>
                      <a:pt x="567" y="287"/>
                      <a:pt x="567" y="28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sp>
        <p:nvSpPr>
          <p:cNvPr id="201" name="Rectangle 60"/>
          <p:cNvSpPr>
            <a:spLocks noChangeArrowheads="1"/>
          </p:cNvSpPr>
          <p:nvPr/>
        </p:nvSpPr>
        <p:spPr bwMode="auto">
          <a:xfrm>
            <a:off x="6678613" y="76041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711" name="Group 710"/>
          <p:cNvGrpSpPr/>
          <p:nvPr/>
        </p:nvGrpSpPr>
        <p:grpSpPr>
          <a:xfrm>
            <a:off x="9332092" y="3998671"/>
            <a:ext cx="2424932" cy="2338629"/>
            <a:chOff x="9332092" y="3998671"/>
            <a:chExt cx="2424932" cy="2338629"/>
          </a:xfrm>
        </p:grpSpPr>
        <p:sp>
          <p:nvSpPr>
            <p:cNvPr id="189" name="TextBox 188"/>
            <p:cNvSpPr txBox="1"/>
            <p:nvPr/>
          </p:nvSpPr>
          <p:spPr>
            <a:xfrm>
              <a:off x="9332092" y="5044638"/>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mj-lt"/>
                </a:rPr>
                <a:t>Browse metadata catalog</a:t>
              </a:r>
            </a:p>
          </p:txBody>
        </p:sp>
        <p:grpSp>
          <p:nvGrpSpPr>
            <p:cNvPr id="315" name="Group 314"/>
            <p:cNvGrpSpPr/>
            <p:nvPr/>
          </p:nvGrpSpPr>
          <p:grpSpPr>
            <a:xfrm>
              <a:off x="10018318" y="3998671"/>
              <a:ext cx="1141413" cy="1117600"/>
              <a:chOff x="6973888" y="1462088"/>
              <a:chExt cx="1141413" cy="1117600"/>
            </a:xfrm>
          </p:grpSpPr>
          <p:sp>
            <p:nvSpPr>
              <p:cNvPr id="202" name="Freeform 61"/>
              <p:cNvSpPr>
                <a:spLocks/>
              </p:cNvSpPr>
              <p:nvPr/>
            </p:nvSpPr>
            <p:spPr bwMode="auto">
              <a:xfrm>
                <a:off x="7002463" y="2503488"/>
                <a:ext cx="1074738" cy="76200"/>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3" name="Freeform 62"/>
              <p:cNvSpPr>
                <a:spLocks/>
              </p:cNvSpPr>
              <p:nvPr/>
            </p:nvSpPr>
            <p:spPr bwMode="auto">
              <a:xfrm>
                <a:off x="7056438" y="1878013"/>
                <a:ext cx="354013" cy="674688"/>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5" name="Freeform 64"/>
              <p:cNvSpPr>
                <a:spLocks noEditPoints="1"/>
              </p:cNvSpPr>
              <p:nvPr/>
            </p:nvSpPr>
            <p:spPr bwMode="auto">
              <a:xfrm>
                <a:off x="79994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8 h 49"/>
                  <a:gd name="T12" fmla="*/ 71 w 73"/>
                  <a:gd name="T13" fmla="*/ 48 h 49"/>
                  <a:gd name="T14" fmla="*/ 71 w 73"/>
                  <a:gd name="T15" fmla="*/ 2 h 49"/>
                  <a:gd name="T16" fmla="*/ 1 w 73"/>
                  <a:gd name="T17" fmla="*/ 2 h 49"/>
                  <a:gd name="T18" fmla="*/ 1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1" y="48"/>
                    </a:moveTo>
                    <a:lnTo>
                      <a:pt x="71" y="48"/>
                    </a:lnTo>
                    <a:lnTo>
                      <a:pt x="71" y="2"/>
                    </a:lnTo>
                    <a:lnTo>
                      <a:pt x="1" y="2"/>
                    </a:lnTo>
                    <a:lnTo>
                      <a:pt x="1" y="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6" name="Freeform 65"/>
              <p:cNvSpPr>
                <a:spLocks noEditPoints="1"/>
              </p:cNvSpPr>
              <p:nvPr/>
            </p:nvSpPr>
            <p:spPr bwMode="auto">
              <a:xfrm>
                <a:off x="79994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8 h 49"/>
                  <a:gd name="T12" fmla="*/ 71 w 73"/>
                  <a:gd name="T13" fmla="*/ 48 h 49"/>
                  <a:gd name="T14" fmla="*/ 71 w 73"/>
                  <a:gd name="T15" fmla="*/ 2 h 49"/>
                  <a:gd name="T16" fmla="*/ 1 w 73"/>
                  <a:gd name="T17" fmla="*/ 2 h 49"/>
                  <a:gd name="T18" fmla="*/ 1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moveTo>
                      <a:pt x="1" y="48"/>
                    </a:moveTo>
                    <a:lnTo>
                      <a:pt x="71" y="48"/>
                    </a:lnTo>
                    <a:lnTo>
                      <a:pt x="71" y="2"/>
                    </a:lnTo>
                    <a:lnTo>
                      <a:pt x="1" y="2"/>
                    </a:lnTo>
                    <a:lnTo>
                      <a:pt x="1"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8" name="Freeform 67"/>
              <p:cNvSpPr>
                <a:spLocks/>
              </p:cNvSpPr>
              <p:nvPr/>
            </p:nvSpPr>
            <p:spPr bwMode="auto">
              <a:xfrm>
                <a:off x="7999413" y="1803401"/>
                <a:ext cx="115888" cy="77788"/>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9" name="Freeform 68"/>
              <p:cNvSpPr>
                <a:spLocks/>
              </p:cNvSpPr>
              <p:nvPr/>
            </p:nvSpPr>
            <p:spPr bwMode="auto">
              <a:xfrm>
                <a:off x="7820026" y="2443163"/>
                <a:ext cx="39688" cy="46038"/>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0" name="Freeform 69"/>
              <p:cNvSpPr>
                <a:spLocks/>
              </p:cNvSpPr>
              <p:nvPr/>
            </p:nvSpPr>
            <p:spPr bwMode="auto">
              <a:xfrm>
                <a:off x="7869238" y="2443163"/>
                <a:ext cx="41275" cy="46038"/>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1" name="Freeform 70"/>
              <p:cNvSpPr>
                <a:spLocks/>
              </p:cNvSpPr>
              <p:nvPr/>
            </p:nvSpPr>
            <p:spPr bwMode="auto">
              <a:xfrm>
                <a:off x="7883526" y="1841501"/>
                <a:ext cx="222250" cy="615950"/>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2" name="Freeform 71"/>
              <p:cNvSpPr>
                <a:spLocks/>
              </p:cNvSpPr>
              <p:nvPr/>
            </p:nvSpPr>
            <p:spPr bwMode="auto">
              <a:xfrm>
                <a:off x="7318376" y="1792288"/>
                <a:ext cx="215900" cy="155575"/>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3" name="Rectangle 72"/>
              <p:cNvSpPr>
                <a:spLocks noChangeArrowheads="1"/>
              </p:cNvSpPr>
              <p:nvPr/>
            </p:nvSpPr>
            <p:spPr bwMode="auto">
              <a:xfrm>
                <a:off x="7767638" y="2487613"/>
                <a:ext cx="239713"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4" name="Rectangle 73"/>
              <p:cNvSpPr>
                <a:spLocks noChangeArrowheads="1"/>
              </p:cNvSpPr>
              <p:nvPr/>
            </p:nvSpPr>
            <p:spPr bwMode="auto">
              <a:xfrm>
                <a:off x="7767638" y="2487613"/>
                <a:ext cx="2397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5" name="Freeform 74"/>
              <p:cNvSpPr>
                <a:spLocks/>
              </p:cNvSpPr>
              <p:nvPr/>
            </p:nvSpPr>
            <p:spPr bwMode="auto">
              <a:xfrm>
                <a:off x="7454901" y="2478088"/>
                <a:ext cx="130175" cy="71438"/>
              </a:xfrm>
              <a:custGeom>
                <a:avLst/>
                <a:gdLst>
                  <a:gd name="T0" fmla="*/ 82 w 82"/>
                  <a:gd name="T1" fmla="*/ 35 h 45"/>
                  <a:gd name="T2" fmla="*/ 47 w 82"/>
                  <a:gd name="T3" fmla="*/ 0 h 45"/>
                  <a:gd name="T4" fmla="*/ 0 w 82"/>
                  <a:gd name="T5" fmla="*/ 0 h 45"/>
                  <a:gd name="T6" fmla="*/ 0 w 82"/>
                  <a:gd name="T7" fmla="*/ 45 h 45"/>
                  <a:gd name="T8" fmla="*/ 82 w 82"/>
                  <a:gd name="T9" fmla="*/ 45 h 45"/>
                  <a:gd name="T10" fmla="*/ 82 w 82"/>
                  <a:gd name="T11" fmla="*/ 35 h 45"/>
                </a:gdLst>
                <a:ahLst/>
                <a:cxnLst>
                  <a:cxn ang="0">
                    <a:pos x="T0" y="T1"/>
                  </a:cxn>
                  <a:cxn ang="0">
                    <a:pos x="T2" y="T3"/>
                  </a:cxn>
                  <a:cxn ang="0">
                    <a:pos x="T4" y="T5"/>
                  </a:cxn>
                  <a:cxn ang="0">
                    <a:pos x="T6" y="T7"/>
                  </a:cxn>
                  <a:cxn ang="0">
                    <a:pos x="T8" y="T9"/>
                  </a:cxn>
                  <a:cxn ang="0">
                    <a:pos x="T10" y="T11"/>
                  </a:cxn>
                </a:cxnLst>
                <a:rect l="0" t="0" r="r" b="b"/>
                <a:pathLst>
                  <a:path w="82" h="45">
                    <a:moveTo>
                      <a:pt x="82" y="35"/>
                    </a:moveTo>
                    <a:lnTo>
                      <a:pt x="47" y="0"/>
                    </a:lnTo>
                    <a:lnTo>
                      <a:pt x="0" y="0"/>
                    </a:lnTo>
                    <a:lnTo>
                      <a:pt x="0" y="45"/>
                    </a:lnTo>
                    <a:lnTo>
                      <a:pt x="82" y="45"/>
                    </a:lnTo>
                    <a:lnTo>
                      <a:pt x="82" y="3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6" name="Freeform 75"/>
              <p:cNvSpPr>
                <a:spLocks/>
              </p:cNvSpPr>
              <p:nvPr/>
            </p:nvSpPr>
            <p:spPr bwMode="auto">
              <a:xfrm>
                <a:off x="7454901" y="2478088"/>
                <a:ext cx="130175" cy="71438"/>
              </a:xfrm>
              <a:custGeom>
                <a:avLst/>
                <a:gdLst>
                  <a:gd name="T0" fmla="*/ 82 w 82"/>
                  <a:gd name="T1" fmla="*/ 35 h 45"/>
                  <a:gd name="T2" fmla="*/ 47 w 82"/>
                  <a:gd name="T3" fmla="*/ 0 h 45"/>
                  <a:gd name="T4" fmla="*/ 0 w 82"/>
                  <a:gd name="T5" fmla="*/ 0 h 45"/>
                  <a:gd name="T6" fmla="*/ 0 w 82"/>
                  <a:gd name="T7" fmla="*/ 45 h 45"/>
                  <a:gd name="T8" fmla="*/ 82 w 82"/>
                  <a:gd name="T9" fmla="*/ 45 h 45"/>
                  <a:gd name="T10" fmla="*/ 82 w 82"/>
                  <a:gd name="T11" fmla="*/ 35 h 45"/>
                </a:gdLst>
                <a:ahLst/>
                <a:cxnLst>
                  <a:cxn ang="0">
                    <a:pos x="T0" y="T1"/>
                  </a:cxn>
                  <a:cxn ang="0">
                    <a:pos x="T2" y="T3"/>
                  </a:cxn>
                  <a:cxn ang="0">
                    <a:pos x="T4" y="T5"/>
                  </a:cxn>
                  <a:cxn ang="0">
                    <a:pos x="T6" y="T7"/>
                  </a:cxn>
                  <a:cxn ang="0">
                    <a:pos x="T8" y="T9"/>
                  </a:cxn>
                  <a:cxn ang="0">
                    <a:pos x="T10" y="T11"/>
                  </a:cxn>
                </a:cxnLst>
                <a:rect l="0" t="0" r="r" b="b"/>
                <a:pathLst>
                  <a:path w="82" h="45">
                    <a:moveTo>
                      <a:pt x="82" y="35"/>
                    </a:moveTo>
                    <a:lnTo>
                      <a:pt x="47" y="0"/>
                    </a:lnTo>
                    <a:lnTo>
                      <a:pt x="0" y="0"/>
                    </a:lnTo>
                    <a:lnTo>
                      <a:pt x="0" y="45"/>
                    </a:lnTo>
                    <a:lnTo>
                      <a:pt x="82" y="45"/>
                    </a:lnTo>
                    <a:lnTo>
                      <a:pt x="82"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7" name="Freeform 76"/>
              <p:cNvSpPr>
                <a:spLocks/>
              </p:cNvSpPr>
              <p:nvPr/>
            </p:nvSpPr>
            <p:spPr bwMode="auto">
              <a:xfrm>
                <a:off x="7100888" y="2162176"/>
                <a:ext cx="428625" cy="315913"/>
              </a:xfrm>
              <a:custGeom>
                <a:avLst/>
                <a:gdLst>
                  <a:gd name="T0" fmla="*/ 0 w 270"/>
                  <a:gd name="T1" fmla="*/ 0 h 199"/>
                  <a:gd name="T2" fmla="*/ 0 w 270"/>
                  <a:gd name="T3" fmla="*/ 45 h 199"/>
                  <a:gd name="T4" fmla="*/ 224 w 270"/>
                  <a:gd name="T5" fmla="*/ 45 h 199"/>
                  <a:gd name="T6" fmla="*/ 224 w 270"/>
                  <a:gd name="T7" fmla="*/ 199 h 199"/>
                  <a:gd name="T8" fmla="*/ 270 w 270"/>
                  <a:gd name="T9" fmla="*/ 199 h 199"/>
                  <a:gd name="T10" fmla="*/ 270 w 270"/>
                  <a:gd name="T11" fmla="*/ 0 h 199"/>
                  <a:gd name="T12" fmla="*/ 0 w 270"/>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0" h="199">
                    <a:moveTo>
                      <a:pt x="0" y="0"/>
                    </a:moveTo>
                    <a:lnTo>
                      <a:pt x="0" y="45"/>
                    </a:lnTo>
                    <a:lnTo>
                      <a:pt x="224" y="45"/>
                    </a:lnTo>
                    <a:lnTo>
                      <a:pt x="224" y="199"/>
                    </a:lnTo>
                    <a:lnTo>
                      <a:pt x="270" y="199"/>
                    </a:lnTo>
                    <a:lnTo>
                      <a:pt x="270" y="0"/>
                    </a:lnTo>
                    <a:lnTo>
                      <a:pt x="0" y="0"/>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8" name="Freeform 77"/>
              <p:cNvSpPr>
                <a:spLocks/>
              </p:cNvSpPr>
              <p:nvPr/>
            </p:nvSpPr>
            <p:spPr bwMode="auto">
              <a:xfrm>
                <a:off x="7100888" y="2162176"/>
                <a:ext cx="428625" cy="315913"/>
              </a:xfrm>
              <a:custGeom>
                <a:avLst/>
                <a:gdLst>
                  <a:gd name="T0" fmla="*/ 0 w 270"/>
                  <a:gd name="T1" fmla="*/ 0 h 199"/>
                  <a:gd name="T2" fmla="*/ 0 w 270"/>
                  <a:gd name="T3" fmla="*/ 45 h 199"/>
                  <a:gd name="T4" fmla="*/ 224 w 270"/>
                  <a:gd name="T5" fmla="*/ 45 h 199"/>
                  <a:gd name="T6" fmla="*/ 224 w 270"/>
                  <a:gd name="T7" fmla="*/ 199 h 199"/>
                  <a:gd name="T8" fmla="*/ 270 w 270"/>
                  <a:gd name="T9" fmla="*/ 199 h 199"/>
                  <a:gd name="T10" fmla="*/ 270 w 270"/>
                  <a:gd name="T11" fmla="*/ 0 h 199"/>
                  <a:gd name="T12" fmla="*/ 0 w 270"/>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0" h="199">
                    <a:moveTo>
                      <a:pt x="0" y="0"/>
                    </a:moveTo>
                    <a:lnTo>
                      <a:pt x="0" y="45"/>
                    </a:lnTo>
                    <a:lnTo>
                      <a:pt x="224" y="45"/>
                    </a:lnTo>
                    <a:lnTo>
                      <a:pt x="224" y="199"/>
                    </a:lnTo>
                    <a:lnTo>
                      <a:pt x="270" y="199"/>
                    </a:lnTo>
                    <a:lnTo>
                      <a:pt x="2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9" name="Rectangle 78"/>
              <p:cNvSpPr>
                <a:spLocks noChangeArrowheads="1"/>
              </p:cNvSpPr>
              <p:nvPr/>
            </p:nvSpPr>
            <p:spPr bwMode="auto">
              <a:xfrm>
                <a:off x="7359651" y="2171701"/>
                <a:ext cx="73025" cy="306388"/>
              </a:xfrm>
              <a:prstGeom prst="rect">
                <a:avLst/>
              </a:prstGeom>
              <a:solidFill>
                <a:srgbClr val="B43B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0" name="Rectangle 79"/>
              <p:cNvSpPr>
                <a:spLocks noChangeArrowheads="1"/>
              </p:cNvSpPr>
              <p:nvPr/>
            </p:nvSpPr>
            <p:spPr bwMode="auto">
              <a:xfrm>
                <a:off x="7359651" y="2171701"/>
                <a:ext cx="730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1" name="Freeform 80"/>
              <p:cNvSpPr>
                <a:spLocks/>
              </p:cNvSpPr>
              <p:nvPr/>
            </p:nvSpPr>
            <p:spPr bwMode="auto">
              <a:xfrm>
                <a:off x="7100888" y="1685926"/>
                <a:ext cx="298450" cy="476250"/>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2" name="Rectangle 81"/>
              <p:cNvSpPr>
                <a:spLocks noChangeArrowheads="1"/>
              </p:cNvSpPr>
              <p:nvPr/>
            </p:nvSpPr>
            <p:spPr bwMode="auto">
              <a:xfrm>
                <a:off x="7478713" y="2478088"/>
                <a:ext cx="22225" cy="71438"/>
              </a:xfrm>
              <a:prstGeom prst="rect">
                <a:avLst/>
              </a:prstGeom>
              <a:solidFill>
                <a:schemeClr val="tx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3" name="Rectangle 82"/>
              <p:cNvSpPr>
                <a:spLocks noChangeArrowheads="1"/>
              </p:cNvSpPr>
              <p:nvPr/>
            </p:nvSpPr>
            <p:spPr bwMode="auto">
              <a:xfrm>
                <a:off x="7478713" y="2478088"/>
                <a:ext cx="22225"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4" name="Rectangle 83"/>
              <p:cNvSpPr>
                <a:spLocks noChangeArrowheads="1"/>
              </p:cNvSpPr>
              <p:nvPr/>
            </p:nvSpPr>
            <p:spPr bwMode="auto">
              <a:xfrm>
                <a:off x="7478713" y="2201863"/>
                <a:ext cx="22225" cy="276225"/>
              </a:xfrm>
              <a:prstGeom prst="rect">
                <a:avLst/>
              </a:prstGeom>
              <a:solidFill>
                <a:srgbClr val="8E2E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5" name="Rectangle 84"/>
              <p:cNvSpPr>
                <a:spLocks noChangeArrowheads="1"/>
              </p:cNvSpPr>
              <p:nvPr/>
            </p:nvSpPr>
            <p:spPr bwMode="auto">
              <a:xfrm>
                <a:off x="7478713" y="2201863"/>
                <a:ext cx="2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6" name="Freeform 85"/>
              <p:cNvSpPr>
                <a:spLocks/>
              </p:cNvSpPr>
              <p:nvPr/>
            </p:nvSpPr>
            <p:spPr bwMode="auto">
              <a:xfrm>
                <a:off x="7359651" y="2478088"/>
                <a:ext cx="109538" cy="71438"/>
              </a:xfrm>
              <a:custGeom>
                <a:avLst/>
                <a:gdLst>
                  <a:gd name="T0" fmla="*/ 69 w 69"/>
                  <a:gd name="T1" fmla="*/ 35 h 45"/>
                  <a:gd name="T2" fmla="*/ 47 w 69"/>
                  <a:gd name="T3" fmla="*/ 0 h 45"/>
                  <a:gd name="T4" fmla="*/ 0 w 69"/>
                  <a:gd name="T5" fmla="*/ 0 h 45"/>
                  <a:gd name="T6" fmla="*/ 0 w 69"/>
                  <a:gd name="T7" fmla="*/ 45 h 45"/>
                  <a:gd name="T8" fmla="*/ 69 w 69"/>
                  <a:gd name="T9" fmla="*/ 45 h 45"/>
                  <a:gd name="T10" fmla="*/ 69 w 69"/>
                  <a:gd name="T11" fmla="*/ 35 h 45"/>
                </a:gdLst>
                <a:ahLst/>
                <a:cxnLst>
                  <a:cxn ang="0">
                    <a:pos x="T0" y="T1"/>
                  </a:cxn>
                  <a:cxn ang="0">
                    <a:pos x="T2" y="T3"/>
                  </a:cxn>
                  <a:cxn ang="0">
                    <a:pos x="T4" y="T5"/>
                  </a:cxn>
                  <a:cxn ang="0">
                    <a:pos x="T6" y="T7"/>
                  </a:cxn>
                  <a:cxn ang="0">
                    <a:pos x="T8" y="T9"/>
                  </a:cxn>
                  <a:cxn ang="0">
                    <a:pos x="T10" y="T11"/>
                  </a:cxn>
                </a:cxnLst>
                <a:rect l="0" t="0" r="r" b="b"/>
                <a:pathLst>
                  <a:path w="69" h="45">
                    <a:moveTo>
                      <a:pt x="69" y="35"/>
                    </a:moveTo>
                    <a:lnTo>
                      <a:pt x="47" y="0"/>
                    </a:lnTo>
                    <a:lnTo>
                      <a:pt x="0" y="0"/>
                    </a:lnTo>
                    <a:lnTo>
                      <a:pt x="0" y="45"/>
                    </a:lnTo>
                    <a:lnTo>
                      <a:pt x="69" y="45"/>
                    </a:lnTo>
                    <a:lnTo>
                      <a:pt x="69" y="3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7" name="Freeform 86"/>
              <p:cNvSpPr>
                <a:spLocks/>
              </p:cNvSpPr>
              <p:nvPr/>
            </p:nvSpPr>
            <p:spPr bwMode="auto">
              <a:xfrm>
                <a:off x="7359651" y="2478088"/>
                <a:ext cx="109538" cy="71438"/>
              </a:xfrm>
              <a:custGeom>
                <a:avLst/>
                <a:gdLst>
                  <a:gd name="T0" fmla="*/ 69 w 69"/>
                  <a:gd name="T1" fmla="*/ 35 h 45"/>
                  <a:gd name="T2" fmla="*/ 47 w 69"/>
                  <a:gd name="T3" fmla="*/ 0 h 45"/>
                  <a:gd name="T4" fmla="*/ 0 w 69"/>
                  <a:gd name="T5" fmla="*/ 0 h 45"/>
                  <a:gd name="T6" fmla="*/ 0 w 69"/>
                  <a:gd name="T7" fmla="*/ 45 h 45"/>
                  <a:gd name="T8" fmla="*/ 69 w 69"/>
                  <a:gd name="T9" fmla="*/ 45 h 45"/>
                  <a:gd name="T10" fmla="*/ 69 w 69"/>
                  <a:gd name="T11" fmla="*/ 35 h 45"/>
                </a:gdLst>
                <a:ahLst/>
                <a:cxnLst>
                  <a:cxn ang="0">
                    <a:pos x="T0" y="T1"/>
                  </a:cxn>
                  <a:cxn ang="0">
                    <a:pos x="T2" y="T3"/>
                  </a:cxn>
                  <a:cxn ang="0">
                    <a:pos x="T4" y="T5"/>
                  </a:cxn>
                  <a:cxn ang="0">
                    <a:pos x="T6" y="T7"/>
                  </a:cxn>
                  <a:cxn ang="0">
                    <a:pos x="T8" y="T9"/>
                  </a:cxn>
                  <a:cxn ang="0">
                    <a:pos x="T10" y="T11"/>
                  </a:cxn>
                </a:cxnLst>
                <a:rect l="0" t="0" r="r" b="b"/>
                <a:pathLst>
                  <a:path w="69" h="45">
                    <a:moveTo>
                      <a:pt x="69" y="35"/>
                    </a:moveTo>
                    <a:lnTo>
                      <a:pt x="47" y="0"/>
                    </a:lnTo>
                    <a:lnTo>
                      <a:pt x="0" y="0"/>
                    </a:lnTo>
                    <a:lnTo>
                      <a:pt x="0" y="45"/>
                    </a:lnTo>
                    <a:lnTo>
                      <a:pt x="69" y="45"/>
                    </a:lnTo>
                    <a:lnTo>
                      <a:pt x="69"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8" name="Freeform 87"/>
              <p:cNvSpPr>
                <a:spLocks noEditPoints="1"/>
              </p:cNvSpPr>
              <p:nvPr/>
            </p:nvSpPr>
            <p:spPr bwMode="auto">
              <a:xfrm>
                <a:off x="7359651" y="2319338"/>
                <a:ext cx="0" cy="184150"/>
              </a:xfrm>
              <a:custGeom>
                <a:avLst/>
                <a:gdLst>
                  <a:gd name="T0" fmla="*/ 115 h 116"/>
                  <a:gd name="T1" fmla="*/ 115 h 116"/>
                  <a:gd name="T2" fmla="*/ 116 h 116"/>
                  <a:gd name="T3" fmla="*/ 116 h 116"/>
                  <a:gd name="T4" fmla="*/ 115 h 116"/>
                  <a:gd name="T5" fmla="*/ 0 h 116"/>
                  <a:gd name="T6" fmla="*/ 0 h 116"/>
                  <a:gd name="T7" fmla="*/ 88 h 116"/>
                  <a:gd name="T8" fmla="*/ 88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5"/>
                    </a:moveTo>
                    <a:lnTo>
                      <a:pt x="0" y="115"/>
                    </a:lnTo>
                    <a:lnTo>
                      <a:pt x="0" y="116"/>
                    </a:lnTo>
                    <a:lnTo>
                      <a:pt x="0" y="116"/>
                    </a:lnTo>
                    <a:lnTo>
                      <a:pt x="0" y="115"/>
                    </a:lnTo>
                    <a:close/>
                    <a:moveTo>
                      <a:pt x="0" y="0"/>
                    </a:moveTo>
                    <a:lnTo>
                      <a:pt x="0" y="0"/>
                    </a:lnTo>
                    <a:lnTo>
                      <a:pt x="0" y="88"/>
                    </a:lnTo>
                    <a:lnTo>
                      <a:pt x="0" y="88"/>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9" name="Freeform 88"/>
              <p:cNvSpPr>
                <a:spLocks noEditPoints="1"/>
              </p:cNvSpPr>
              <p:nvPr/>
            </p:nvSpPr>
            <p:spPr bwMode="auto">
              <a:xfrm>
                <a:off x="7359651" y="2319338"/>
                <a:ext cx="0" cy="184150"/>
              </a:xfrm>
              <a:custGeom>
                <a:avLst/>
                <a:gdLst>
                  <a:gd name="T0" fmla="*/ 115 h 116"/>
                  <a:gd name="T1" fmla="*/ 115 h 116"/>
                  <a:gd name="T2" fmla="*/ 116 h 116"/>
                  <a:gd name="T3" fmla="*/ 116 h 116"/>
                  <a:gd name="T4" fmla="*/ 115 h 116"/>
                  <a:gd name="T5" fmla="*/ 0 h 116"/>
                  <a:gd name="T6" fmla="*/ 0 h 116"/>
                  <a:gd name="T7" fmla="*/ 88 h 116"/>
                  <a:gd name="T8" fmla="*/ 88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5"/>
                    </a:moveTo>
                    <a:lnTo>
                      <a:pt x="0" y="115"/>
                    </a:lnTo>
                    <a:lnTo>
                      <a:pt x="0" y="116"/>
                    </a:lnTo>
                    <a:lnTo>
                      <a:pt x="0" y="116"/>
                    </a:lnTo>
                    <a:lnTo>
                      <a:pt x="0" y="115"/>
                    </a:lnTo>
                    <a:moveTo>
                      <a:pt x="0" y="0"/>
                    </a:moveTo>
                    <a:lnTo>
                      <a:pt x="0" y="0"/>
                    </a:lnTo>
                    <a:lnTo>
                      <a:pt x="0" y="88"/>
                    </a:lnTo>
                    <a:lnTo>
                      <a:pt x="0"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0" name="Rectangle 89"/>
              <p:cNvSpPr>
                <a:spLocks noChangeArrowheads="1"/>
              </p:cNvSpPr>
              <p:nvPr/>
            </p:nvSpPr>
            <p:spPr bwMode="auto">
              <a:xfrm>
                <a:off x="7359651" y="2503488"/>
                <a:ext cx="1588" cy="46038"/>
              </a:xfrm>
              <a:prstGeom prst="rect">
                <a:avLst/>
              </a:prstGeom>
              <a:solidFill>
                <a:srgbClr val="0090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1" name="Rectangle 90"/>
              <p:cNvSpPr>
                <a:spLocks noChangeArrowheads="1"/>
              </p:cNvSpPr>
              <p:nvPr/>
            </p:nvSpPr>
            <p:spPr bwMode="auto">
              <a:xfrm>
                <a:off x="7359651" y="2503488"/>
                <a:ext cx="1588"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2" name="Freeform 91"/>
              <p:cNvSpPr>
                <a:spLocks noEditPoints="1"/>
              </p:cNvSpPr>
              <p:nvPr/>
            </p:nvSpPr>
            <p:spPr bwMode="auto">
              <a:xfrm>
                <a:off x="7100888" y="2233613"/>
                <a:ext cx="258763" cy="268288"/>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4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4 h 169"/>
                  <a:gd name="T36" fmla="*/ 163 w 163"/>
                  <a:gd name="T37" fmla="*/ 54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4"/>
                    </a:lnTo>
                    <a:lnTo>
                      <a:pt x="163" y="142"/>
                    </a:lnTo>
                    <a:close/>
                    <a:moveTo>
                      <a:pt x="42" y="0"/>
                    </a:moveTo>
                    <a:lnTo>
                      <a:pt x="26" y="0"/>
                    </a:lnTo>
                    <a:lnTo>
                      <a:pt x="0" y="0"/>
                    </a:lnTo>
                    <a:lnTo>
                      <a:pt x="0" y="1"/>
                    </a:lnTo>
                    <a:lnTo>
                      <a:pt x="42" y="1"/>
                    </a:lnTo>
                    <a:lnTo>
                      <a:pt x="42" y="0"/>
                    </a:lnTo>
                    <a:close/>
                    <a:moveTo>
                      <a:pt x="163" y="0"/>
                    </a:moveTo>
                    <a:lnTo>
                      <a:pt x="80" y="0"/>
                    </a:lnTo>
                    <a:lnTo>
                      <a:pt x="74" y="0"/>
                    </a:lnTo>
                    <a:lnTo>
                      <a:pt x="74" y="1"/>
                    </a:lnTo>
                    <a:lnTo>
                      <a:pt x="163" y="1"/>
                    </a:lnTo>
                    <a:lnTo>
                      <a:pt x="163" y="54"/>
                    </a:lnTo>
                    <a:lnTo>
                      <a:pt x="163" y="54"/>
                    </a:lnTo>
                    <a:lnTo>
                      <a:pt x="163"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3" name="Freeform 92"/>
              <p:cNvSpPr>
                <a:spLocks noEditPoints="1"/>
              </p:cNvSpPr>
              <p:nvPr/>
            </p:nvSpPr>
            <p:spPr bwMode="auto">
              <a:xfrm>
                <a:off x="7100888" y="2233613"/>
                <a:ext cx="258763" cy="268288"/>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4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4 h 169"/>
                  <a:gd name="T36" fmla="*/ 163 w 163"/>
                  <a:gd name="T37" fmla="*/ 54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4"/>
                    </a:lnTo>
                    <a:lnTo>
                      <a:pt x="163" y="142"/>
                    </a:lnTo>
                    <a:moveTo>
                      <a:pt x="42" y="0"/>
                    </a:moveTo>
                    <a:lnTo>
                      <a:pt x="26" y="0"/>
                    </a:lnTo>
                    <a:lnTo>
                      <a:pt x="0" y="0"/>
                    </a:lnTo>
                    <a:lnTo>
                      <a:pt x="0" y="1"/>
                    </a:lnTo>
                    <a:lnTo>
                      <a:pt x="42" y="1"/>
                    </a:lnTo>
                    <a:lnTo>
                      <a:pt x="42" y="0"/>
                    </a:lnTo>
                    <a:moveTo>
                      <a:pt x="163" y="0"/>
                    </a:moveTo>
                    <a:lnTo>
                      <a:pt x="80" y="0"/>
                    </a:lnTo>
                    <a:lnTo>
                      <a:pt x="74" y="0"/>
                    </a:lnTo>
                    <a:lnTo>
                      <a:pt x="74" y="1"/>
                    </a:lnTo>
                    <a:lnTo>
                      <a:pt x="163" y="1"/>
                    </a:lnTo>
                    <a:lnTo>
                      <a:pt x="163" y="54"/>
                    </a:lnTo>
                    <a:lnTo>
                      <a:pt x="163" y="54"/>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4" name="Freeform 93"/>
              <p:cNvSpPr>
                <a:spLocks noEditPoints="1"/>
              </p:cNvSpPr>
              <p:nvPr/>
            </p:nvSpPr>
            <p:spPr bwMode="auto">
              <a:xfrm>
                <a:off x="7100888" y="2201863"/>
                <a:ext cx="258763" cy="31750"/>
              </a:xfrm>
              <a:custGeom>
                <a:avLst/>
                <a:gdLst>
                  <a:gd name="T0" fmla="*/ 42 w 163"/>
                  <a:gd name="T1" fmla="*/ 0 h 20"/>
                  <a:gd name="T2" fmla="*/ 0 w 163"/>
                  <a:gd name="T3" fmla="*/ 0 h 20"/>
                  <a:gd name="T4" fmla="*/ 0 w 163"/>
                  <a:gd name="T5" fmla="*/ 20 h 20"/>
                  <a:gd name="T6" fmla="*/ 26 w 163"/>
                  <a:gd name="T7" fmla="*/ 20 h 20"/>
                  <a:gd name="T8" fmla="*/ 42 w 163"/>
                  <a:gd name="T9" fmla="*/ 20 h 20"/>
                  <a:gd name="T10" fmla="*/ 42 w 163"/>
                  <a:gd name="T11" fmla="*/ 0 h 20"/>
                  <a:gd name="T12" fmla="*/ 163 w 163"/>
                  <a:gd name="T13" fmla="*/ 0 h 20"/>
                  <a:gd name="T14" fmla="*/ 74 w 163"/>
                  <a:gd name="T15" fmla="*/ 0 h 20"/>
                  <a:gd name="T16" fmla="*/ 74 w 163"/>
                  <a:gd name="T17" fmla="*/ 20 h 20"/>
                  <a:gd name="T18" fmla="*/ 80 w 163"/>
                  <a:gd name="T19" fmla="*/ 20 h 20"/>
                  <a:gd name="T20" fmla="*/ 163 w 163"/>
                  <a:gd name="T21" fmla="*/ 20 h 20"/>
                  <a:gd name="T22" fmla="*/ 163 w 163"/>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0">
                    <a:moveTo>
                      <a:pt x="42" y="0"/>
                    </a:moveTo>
                    <a:lnTo>
                      <a:pt x="0" y="0"/>
                    </a:lnTo>
                    <a:lnTo>
                      <a:pt x="0" y="20"/>
                    </a:lnTo>
                    <a:lnTo>
                      <a:pt x="26" y="20"/>
                    </a:lnTo>
                    <a:lnTo>
                      <a:pt x="42" y="20"/>
                    </a:lnTo>
                    <a:lnTo>
                      <a:pt x="42" y="0"/>
                    </a:lnTo>
                    <a:close/>
                    <a:moveTo>
                      <a:pt x="163" y="0"/>
                    </a:moveTo>
                    <a:lnTo>
                      <a:pt x="74" y="0"/>
                    </a:lnTo>
                    <a:lnTo>
                      <a:pt x="74" y="20"/>
                    </a:lnTo>
                    <a:lnTo>
                      <a:pt x="80" y="20"/>
                    </a:lnTo>
                    <a:lnTo>
                      <a:pt x="163" y="20"/>
                    </a:lnTo>
                    <a:lnTo>
                      <a:pt x="163"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5" name="Freeform 94"/>
              <p:cNvSpPr>
                <a:spLocks noEditPoints="1"/>
              </p:cNvSpPr>
              <p:nvPr/>
            </p:nvSpPr>
            <p:spPr bwMode="auto">
              <a:xfrm>
                <a:off x="7100888" y="2201863"/>
                <a:ext cx="258763" cy="31750"/>
              </a:xfrm>
              <a:custGeom>
                <a:avLst/>
                <a:gdLst>
                  <a:gd name="T0" fmla="*/ 42 w 163"/>
                  <a:gd name="T1" fmla="*/ 0 h 20"/>
                  <a:gd name="T2" fmla="*/ 0 w 163"/>
                  <a:gd name="T3" fmla="*/ 0 h 20"/>
                  <a:gd name="T4" fmla="*/ 0 w 163"/>
                  <a:gd name="T5" fmla="*/ 20 h 20"/>
                  <a:gd name="T6" fmla="*/ 26 w 163"/>
                  <a:gd name="T7" fmla="*/ 20 h 20"/>
                  <a:gd name="T8" fmla="*/ 42 w 163"/>
                  <a:gd name="T9" fmla="*/ 20 h 20"/>
                  <a:gd name="T10" fmla="*/ 42 w 163"/>
                  <a:gd name="T11" fmla="*/ 0 h 20"/>
                  <a:gd name="T12" fmla="*/ 163 w 163"/>
                  <a:gd name="T13" fmla="*/ 0 h 20"/>
                  <a:gd name="T14" fmla="*/ 74 w 163"/>
                  <a:gd name="T15" fmla="*/ 0 h 20"/>
                  <a:gd name="T16" fmla="*/ 74 w 163"/>
                  <a:gd name="T17" fmla="*/ 20 h 20"/>
                  <a:gd name="T18" fmla="*/ 80 w 163"/>
                  <a:gd name="T19" fmla="*/ 20 h 20"/>
                  <a:gd name="T20" fmla="*/ 163 w 163"/>
                  <a:gd name="T21" fmla="*/ 20 h 20"/>
                  <a:gd name="T22" fmla="*/ 163 w 163"/>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0">
                    <a:moveTo>
                      <a:pt x="42" y="0"/>
                    </a:moveTo>
                    <a:lnTo>
                      <a:pt x="0" y="0"/>
                    </a:lnTo>
                    <a:lnTo>
                      <a:pt x="0" y="20"/>
                    </a:lnTo>
                    <a:lnTo>
                      <a:pt x="26" y="20"/>
                    </a:lnTo>
                    <a:lnTo>
                      <a:pt x="42" y="20"/>
                    </a:lnTo>
                    <a:lnTo>
                      <a:pt x="42" y="0"/>
                    </a:lnTo>
                    <a:moveTo>
                      <a:pt x="163" y="0"/>
                    </a:moveTo>
                    <a:lnTo>
                      <a:pt x="74" y="0"/>
                    </a:lnTo>
                    <a:lnTo>
                      <a:pt x="74" y="20"/>
                    </a:lnTo>
                    <a:lnTo>
                      <a:pt x="80" y="20"/>
                    </a:lnTo>
                    <a:lnTo>
                      <a:pt x="163" y="20"/>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6" name="Freeform 95"/>
              <p:cNvSpPr>
                <a:spLocks/>
              </p:cNvSpPr>
              <p:nvPr/>
            </p:nvSpPr>
            <p:spPr bwMode="auto">
              <a:xfrm>
                <a:off x="7359651" y="2201863"/>
                <a:ext cx="34925" cy="276225"/>
              </a:xfrm>
              <a:custGeom>
                <a:avLst/>
                <a:gdLst>
                  <a:gd name="T0" fmla="*/ 22 w 22"/>
                  <a:gd name="T1" fmla="*/ 0 h 174"/>
                  <a:gd name="T2" fmla="*/ 0 w 22"/>
                  <a:gd name="T3" fmla="*/ 0 h 174"/>
                  <a:gd name="T4" fmla="*/ 0 w 22"/>
                  <a:gd name="T5" fmla="*/ 20 h 174"/>
                  <a:gd name="T6" fmla="*/ 0 w 22"/>
                  <a:gd name="T7" fmla="*/ 74 h 174"/>
                  <a:gd name="T8" fmla="*/ 0 w 22"/>
                  <a:gd name="T9" fmla="*/ 162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0"/>
                    </a:lnTo>
                    <a:lnTo>
                      <a:pt x="0" y="74"/>
                    </a:lnTo>
                    <a:lnTo>
                      <a:pt x="0" y="162"/>
                    </a:lnTo>
                    <a:lnTo>
                      <a:pt x="0" y="174"/>
                    </a:lnTo>
                    <a:lnTo>
                      <a:pt x="22" y="174"/>
                    </a:lnTo>
                    <a:lnTo>
                      <a:pt x="22"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7" name="Freeform 96"/>
              <p:cNvSpPr>
                <a:spLocks/>
              </p:cNvSpPr>
              <p:nvPr/>
            </p:nvSpPr>
            <p:spPr bwMode="auto">
              <a:xfrm>
                <a:off x="7359651" y="2201863"/>
                <a:ext cx="34925" cy="276225"/>
              </a:xfrm>
              <a:custGeom>
                <a:avLst/>
                <a:gdLst>
                  <a:gd name="T0" fmla="*/ 22 w 22"/>
                  <a:gd name="T1" fmla="*/ 0 h 174"/>
                  <a:gd name="T2" fmla="*/ 0 w 22"/>
                  <a:gd name="T3" fmla="*/ 0 h 174"/>
                  <a:gd name="T4" fmla="*/ 0 w 22"/>
                  <a:gd name="T5" fmla="*/ 20 h 174"/>
                  <a:gd name="T6" fmla="*/ 0 w 22"/>
                  <a:gd name="T7" fmla="*/ 74 h 174"/>
                  <a:gd name="T8" fmla="*/ 0 w 22"/>
                  <a:gd name="T9" fmla="*/ 162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0"/>
                    </a:lnTo>
                    <a:lnTo>
                      <a:pt x="0" y="74"/>
                    </a:lnTo>
                    <a:lnTo>
                      <a:pt x="0" y="162"/>
                    </a:lnTo>
                    <a:lnTo>
                      <a:pt x="0" y="174"/>
                    </a:lnTo>
                    <a:lnTo>
                      <a:pt x="22" y="17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8" name="Freeform 97"/>
              <p:cNvSpPr>
                <a:spLocks/>
              </p:cNvSpPr>
              <p:nvPr/>
            </p:nvSpPr>
            <p:spPr bwMode="auto">
              <a:xfrm>
                <a:off x="7359651" y="2478088"/>
                <a:ext cx="34925" cy="71438"/>
              </a:xfrm>
              <a:custGeom>
                <a:avLst/>
                <a:gdLst>
                  <a:gd name="T0" fmla="*/ 22 w 22"/>
                  <a:gd name="T1" fmla="*/ 0 h 45"/>
                  <a:gd name="T2" fmla="*/ 0 w 22"/>
                  <a:gd name="T3" fmla="*/ 0 h 45"/>
                  <a:gd name="T4" fmla="*/ 0 w 22"/>
                  <a:gd name="T5" fmla="*/ 15 h 45"/>
                  <a:gd name="T6" fmla="*/ 0 w 22"/>
                  <a:gd name="T7" fmla="*/ 16 h 45"/>
                  <a:gd name="T8" fmla="*/ 0 w 22"/>
                  <a:gd name="T9" fmla="*/ 45 h 45"/>
                  <a:gd name="T10" fmla="*/ 22 w 22"/>
                  <a:gd name="T11" fmla="*/ 45 h 45"/>
                  <a:gd name="T12" fmla="*/ 22 w 22"/>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2" h="45">
                    <a:moveTo>
                      <a:pt x="22" y="0"/>
                    </a:moveTo>
                    <a:lnTo>
                      <a:pt x="0" y="0"/>
                    </a:lnTo>
                    <a:lnTo>
                      <a:pt x="0" y="15"/>
                    </a:lnTo>
                    <a:lnTo>
                      <a:pt x="0" y="16"/>
                    </a:lnTo>
                    <a:lnTo>
                      <a:pt x="0" y="45"/>
                    </a:lnTo>
                    <a:lnTo>
                      <a:pt x="22" y="45"/>
                    </a:lnTo>
                    <a:lnTo>
                      <a:pt x="22" y="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9" name="Freeform 98"/>
              <p:cNvSpPr>
                <a:spLocks/>
              </p:cNvSpPr>
              <p:nvPr/>
            </p:nvSpPr>
            <p:spPr bwMode="auto">
              <a:xfrm>
                <a:off x="7359651" y="2478088"/>
                <a:ext cx="34925" cy="71438"/>
              </a:xfrm>
              <a:custGeom>
                <a:avLst/>
                <a:gdLst>
                  <a:gd name="T0" fmla="*/ 22 w 22"/>
                  <a:gd name="T1" fmla="*/ 0 h 45"/>
                  <a:gd name="T2" fmla="*/ 0 w 22"/>
                  <a:gd name="T3" fmla="*/ 0 h 45"/>
                  <a:gd name="T4" fmla="*/ 0 w 22"/>
                  <a:gd name="T5" fmla="*/ 15 h 45"/>
                  <a:gd name="T6" fmla="*/ 0 w 22"/>
                  <a:gd name="T7" fmla="*/ 16 h 45"/>
                  <a:gd name="T8" fmla="*/ 0 w 22"/>
                  <a:gd name="T9" fmla="*/ 45 h 45"/>
                  <a:gd name="T10" fmla="*/ 22 w 22"/>
                  <a:gd name="T11" fmla="*/ 45 h 45"/>
                  <a:gd name="T12" fmla="*/ 22 w 22"/>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2" h="45">
                    <a:moveTo>
                      <a:pt x="22" y="0"/>
                    </a:moveTo>
                    <a:lnTo>
                      <a:pt x="0" y="0"/>
                    </a:lnTo>
                    <a:lnTo>
                      <a:pt x="0" y="15"/>
                    </a:lnTo>
                    <a:lnTo>
                      <a:pt x="0" y="16"/>
                    </a:lnTo>
                    <a:lnTo>
                      <a:pt x="0" y="45"/>
                    </a:lnTo>
                    <a:lnTo>
                      <a:pt x="22" y="45"/>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0" name="Rectangle 99"/>
              <p:cNvSpPr>
                <a:spLocks noChangeArrowheads="1"/>
              </p:cNvSpPr>
              <p:nvPr/>
            </p:nvSpPr>
            <p:spPr bwMode="auto">
              <a:xfrm>
                <a:off x="7427913" y="1979613"/>
                <a:ext cx="50800" cy="5699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1" name="Rectangle 100"/>
              <p:cNvSpPr>
                <a:spLocks noChangeArrowheads="1"/>
              </p:cNvSpPr>
              <p:nvPr/>
            </p:nvSpPr>
            <p:spPr bwMode="auto">
              <a:xfrm>
                <a:off x="7427913" y="1979613"/>
                <a:ext cx="508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2" name="Freeform 101"/>
              <p:cNvSpPr>
                <a:spLocks/>
              </p:cNvSpPr>
              <p:nvPr/>
            </p:nvSpPr>
            <p:spPr bwMode="auto">
              <a:xfrm>
                <a:off x="7883526" y="1979613"/>
                <a:ext cx="52388" cy="569913"/>
              </a:xfrm>
              <a:custGeom>
                <a:avLst/>
                <a:gdLst>
                  <a:gd name="T0" fmla="*/ 33 w 33"/>
                  <a:gd name="T1" fmla="*/ 359 h 359"/>
                  <a:gd name="T2" fmla="*/ 1 w 33"/>
                  <a:gd name="T3" fmla="*/ 359 h 359"/>
                  <a:gd name="T4" fmla="*/ 0 w 33"/>
                  <a:gd name="T5" fmla="*/ 0 h 359"/>
                  <a:gd name="T6" fmla="*/ 33 w 33"/>
                  <a:gd name="T7" fmla="*/ 0 h 359"/>
                  <a:gd name="T8" fmla="*/ 33 w 33"/>
                  <a:gd name="T9" fmla="*/ 359 h 359"/>
                </a:gdLst>
                <a:ahLst/>
                <a:cxnLst>
                  <a:cxn ang="0">
                    <a:pos x="T0" y="T1"/>
                  </a:cxn>
                  <a:cxn ang="0">
                    <a:pos x="T2" y="T3"/>
                  </a:cxn>
                  <a:cxn ang="0">
                    <a:pos x="T4" y="T5"/>
                  </a:cxn>
                  <a:cxn ang="0">
                    <a:pos x="T6" y="T7"/>
                  </a:cxn>
                  <a:cxn ang="0">
                    <a:pos x="T8" y="T9"/>
                  </a:cxn>
                </a:cxnLst>
                <a:rect l="0" t="0" r="r" b="b"/>
                <a:pathLst>
                  <a:path w="33" h="359">
                    <a:moveTo>
                      <a:pt x="33" y="359"/>
                    </a:moveTo>
                    <a:lnTo>
                      <a:pt x="1" y="359"/>
                    </a:lnTo>
                    <a:lnTo>
                      <a:pt x="0" y="0"/>
                    </a:lnTo>
                    <a:lnTo>
                      <a:pt x="33" y="0"/>
                    </a:lnTo>
                    <a:lnTo>
                      <a:pt x="33" y="359"/>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3" name="Freeform 102"/>
              <p:cNvSpPr>
                <a:spLocks/>
              </p:cNvSpPr>
              <p:nvPr/>
            </p:nvSpPr>
            <p:spPr bwMode="auto">
              <a:xfrm>
                <a:off x="7883526" y="1979613"/>
                <a:ext cx="52388" cy="569913"/>
              </a:xfrm>
              <a:custGeom>
                <a:avLst/>
                <a:gdLst>
                  <a:gd name="T0" fmla="*/ 33 w 33"/>
                  <a:gd name="T1" fmla="*/ 359 h 359"/>
                  <a:gd name="T2" fmla="*/ 1 w 33"/>
                  <a:gd name="T3" fmla="*/ 359 h 359"/>
                  <a:gd name="T4" fmla="*/ 0 w 33"/>
                  <a:gd name="T5" fmla="*/ 0 h 359"/>
                  <a:gd name="T6" fmla="*/ 33 w 33"/>
                  <a:gd name="T7" fmla="*/ 0 h 359"/>
                  <a:gd name="T8" fmla="*/ 33 w 33"/>
                  <a:gd name="T9" fmla="*/ 359 h 359"/>
                </a:gdLst>
                <a:ahLst/>
                <a:cxnLst>
                  <a:cxn ang="0">
                    <a:pos x="T0" y="T1"/>
                  </a:cxn>
                  <a:cxn ang="0">
                    <a:pos x="T2" y="T3"/>
                  </a:cxn>
                  <a:cxn ang="0">
                    <a:pos x="T4" y="T5"/>
                  </a:cxn>
                  <a:cxn ang="0">
                    <a:pos x="T6" y="T7"/>
                  </a:cxn>
                  <a:cxn ang="0">
                    <a:pos x="T8" y="T9"/>
                  </a:cxn>
                </a:cxnLst>
                <a:rect l="0" t="0" r="r" b="b"/>
                <a:pathLst>
                  <a:path w="33" h="359">
                    <a:moveTo>
                      <a:pt x="33" y="359"/>
                    </a:moveTo>
                    <a:lnTo>
                      <a:pt x="1" y="359"/>
                    </a:lnTo>
                    <a:lnTo>
                      <a:pt x="0" y="0"/>
                    </a:lnTo>
                    <a:lnTo>
                      <a:pt x="33" y="0"/>
                    </a:lnTo>
                    <a:lnTo>
                      <a:pt x="33" y="3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4" name="Freeform 103"/>
              <p:cNvSpPr>
                <a:spLocks/>
              </p:cNvSpPr>
              <p:nvPr/>
            </p:nvSpPr>
            <p:spPr bwMode="auto">
              <a:xfrm>
                <a:off x="74533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1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1"/>
                    </a:lnTo>
                    <a:lnTo>
                      <a:pt x="16" y="106"/>
                    </a:lnTo>
                    <a:lnTo>
                      <a:pt x="16"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5" name="Freeform 104"/>
              <p:cNvSpPr>
                <a:spLocks/>
              </p:cNvSpPr>
              <p:nvPr/>
            </p:nvSpPr>
            <p:spPr bwMode="auto">
              <a:xfrm>
                <a:off x="74533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1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1"/>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6" name="Freeform 105"/>
              <p:cNvSpPr>
                <a:spLocks noEditPoints="1"/>
              </p:cNvSpPr>
              <p:nvPr/>
            </p:nvSpPr>
            <p:spPr bwMode="auto">
              <a:xfrm>
                <a:off x="7935913" y="1993901"/>
                <a:ext cx="0" cy="493713"/>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7" name="Freeform 106"/>
              <p:cNvSpPr>
                <a:spLocks/>
              </p:cNvSpPr>
              <p:nvPr/>
            </p:nvSpPr>
            <p:spPr bwMode="auto">
              <a:xfrm>
                <a:off x="7935913" y="2530476"/>
                <a:ext cx="0" cy="19050"/>
              </a:xfrm>
              <a:custGeom>
                <a:avLst/>
                <a:gdLst>
                  <a:gd name="T0" fmla="*/ 0 h 12"/>
                  <a:gd name="T1" fmla="*/ 0 h 12"/>
                  <a:gd name="T2" fmla="*/ 12 h 12"/>
                  <a:gd name="T3" fmla="*/ 0 h 12"/>
                </a:gdLst>
                <a:ahLst/>
                <a:cxnLst>
                  <a:cxn ang="0">
                    <a:pos x="0" y="T0"/>
                  </a:cxn>
                  <a:cxn ang="0">
                    <a:pos x="0" y="T1"/>
                  </a:cxn>
                  <a:cxn ang="0">
                    <a:pos x="0" y="T2"/>
                  </a:cxn>
                  <a:cxn ang="0">
                    <a:pos x="0" y="T3"/>
                  </a:cxn>
                </a:cxnLst>
                <a:rect l="0" t="0" r="r" b="b"/>
                <a:pathLst>
                  <a:path h="12">
                    <a:moveTo>
                      <a:pt x="0" y="0"/>
                    </a:moveTo>
                    <a:lnTo>
                      <a:pt x="0" y="0"/>
                    </a:lnTo>
                    <a:lnTo>
                      <a:pt x="0" y="12"/>
                    </a:lnTo>
                    <a:lnTo>
                      <a:pt x="0"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8" name="Freeform 107"/>
              <p:cNvSpPr>
                <a:spLocks/>
              </p:cNvSpPr>
              <p:nvPr/>
            </p:nvSpPr>
            <p:spPr bwMode="auto">
              <a:xfrm>
                <a:off x="7935913" y="2530476"/>
                <a:ext cx="0" cy="19050"/>
              </a:xfrm>
              <a:custGeom>
                <a:avLst/>
                <a:gdLst>
                  <a:gd name="T0" fmla="*/ 0 h 12"/>
                  <a:gd name="T1" fmla="*/ 0 h 12"/>
                  <a:gd name="T2" fmla="*/ 12 h 12"/>
                  <a:gd name="T3" fmla="*/ 0 h 12"/>
                </a:gdLst>
                <a:ahLst/>
                <a:cxnLst>
                  <a:cxn ang="0">
                    <a:pos x="0" y="T0"/>
                  </a:cxn>
                  <a:cxn ang="0">
                    <a:pos x="0" y="T1"/>
                  </a:cxn>
                  <a:cxn ang="0">
                    <a:pos x="0" y="T2"/>
                  </a:cxn>
                  <a:cxn ang="0">
                    <a:pos x="0" y="T3"/>
                  </a:cxn>
                </a:cxnLst>
                <a:rect l="0" t="0" r="r" b="b"/>
                <a:pathLst>
                  <a:path h="12">
                    <a:moveTo>
                      <a:pt x="0" y="0"/>
                    </a:moveTo>
                    <a:lnTo>
                      <a:pt x="0" y="0"/>
                    </a:lnTo>
                    <a:lnTo>
                      <a:pt x="0"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9" name="Freeform 108"/>
              <p:cNvSpPr>
                <a:spLocks/>
              </p:cNvSpPr>
              <p:nvPr/>
            </p:nvSpPr>
            <p:spPr bwMode="auto">
              <a:xfrm>
                <a:off x="7935913" y="2273301"/>
                <a:ext cx="0" cy="12700"/>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0" name="Rectangle 109"/>
              <p:cNvSpPr>
                <a:spLocks noChangeArrowheads="1"/>
              </p:cNvSpPr>
              <p:nvPr/>
            </p:nvSpPr>
            <p:spPr bwMode="auto">
              <a:xfrm>
                <a:off x="7935913" y="2487613"/>
                <a:ext cx="1588" cy="4286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1" name="Rectangle 110"/>
              <p:cNvSpPr>
                <a:spLocks noChangeArrowheads="1"/>
              </p:cNvSpPr>
              <p:nvPr/>
            </p:nvSpPr>
            <p:spPr bwMode="auto">
              <a:xfrm>
                <a:off x="7935913" y="2487613"/>
                <a:ext cx="1588"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2" name="Freeform 111"/>
              <p:cNvSpPr>
                <a:spLocks/>
              </p:cNvSpPr>
              <p:nvPr/>
            </p:nvSpPr>
            <p:spPr bwMode="auto">
              <a:xfrm>
                <a:off x="79105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38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8"/>
                    </a:lnTo>
                    <a:lnTo>
                      <a:pt x="16" y="311"/>
                    </a:lnTo>
                    <a:lnTo>
                      <a:pt x="16" y="184"/>
                    </a:lnTo>
                    <a:lnTo>
                      <a:pt x="16" y="176"/>
                    </a:lnTo>
                    <a:lnTo>
                      <a:pt x="16"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3" name="Freeform 112"/>
              <p:cNvSpPr>
                <a:spLocks/>
              </p:cNvSpPr>
              <p:nvPr/>
            </p:nvSpPr>
            <p:spPr bwMode="auto">
              <a:xfrm>
                <a:off x="79105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38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8"/>
                    </a:lnTo>
                    <a:lnTo>
                      <a:pt x="16" y="311"/>
                    </a:lnTo>
                    <a:lnTo>
                      <a:pt x="16" y="184"/>
                    </a:lnTo>
                    <a:lnTo>
                      <a:pt x="16" y="17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4" name="Rectangle 113"/>
              <p:cNvSpPr>
                <a:spLocks noChangeArrowheads="1"/>
              </p:cNvSpPr>
              <p:nvPr/>
            </p:nvSpPr>
            <p:spPr bwMode="auto">
              <a:xfrm>
                <a:off x="7626351" y="1979613"/>
                <a:ext cx="50800" cy="5699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5" name="Rectangle 114"/>
              <p:cNvSpPr>
                <a:spLocks noChangeArrowheads="1"/>
              </p:cNvSpPr>
              <p:nvPr/>
            </p:nvSpPr>
            <p:spPr bwMode="auto">
              <a:xfrm>
                <a:off x="7626351" y="1979613"/>
                <a:ext cx="508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6" name="Freeform 115"/>
              <p:cNvSpPr>
                <a:spLocks/>
              </p:cNvSpPr>
              <p:nvPr/>
            </p:nvSpPr>
            <p:spPr bwMode="auto">
              <a:xfrm>
                <a:off x="7651751" y="2503488"/>
                <a:ext cx="25400" cy="46038"/>
              </a:xfrm>
              <a:custGeom>
                <a:avLst/>
                <a:gdLst>
                  <a:gd name="T0" fmla="*/ 16 w 16"/>
                  <a:gd name="T1" fmla="*/ 0 h 29"/>
                  <a:gd name="T2" fmla="*/ 16 w 16"/>
                  <a:gd name="T3" fmla="*/ 0 h 29"/>
                  <a:gd name="T4" fmla="*/ 16 w 16"/>
                  <a:gd name="T5" fmla="*/ 29 h 29"/>
                  <a:gd name="T6" fmla="*/ 0 w 16"/>
                  <a:gd name="T7" fmla="*/ 29 h 29"/>
                  <a:gd name="T8" fmla="*/ 0 w 16"/>
                  <a:gd name="T9" fmla="*/ 29 h 29"/>
                  <a:gd name="T10" fmla="*/ 16 w 16"/>
                  <a:gd name="T11" fmla="*/ 29 h 29"/>
                  <a:gd name="T12" fmla="*/ 16 w 1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6" h="29">
                    <a:moveTo>
                      <a:pt x="16" y="0"/>
                    </a:moveTo>
                    <a:lnTo>
                      <a:pt x="16" y="0"/>
                    </a:lnTo>
                    <a:lnTo>
                      <a:pt x="16" y="29"/>
                    </a:lnTo>
                    <a:lnTo>
                      <a:pt x="0" y="29"/>
                    </a:lnTo>
                    <a:lnTo>
                      <a:pt x="0" y="29"/>
                    </a:lnTo>
                    <a:lnTo>
                      <a:pt x="16" y="29"/>
                    </a:lnTo>
                    <a:lnTo>
                      <a:pt x="16"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7" name="Freeform 116"/>
              <p:cNvSpPr>
                <a:spLocks/>
              </p:cNvSpPr>
              <p:nvPr/>
            </p:nvSpPr>
            <p:spPr bwMode="auto">
              <a:xfrm>
                <a:off x="7651751" y="2503488"/>
                <a:ext cx="25400" cy="46038"/>
              </a:xfrm>
              <a:custGeom>
                <a:avLst/>
                <a:gdLst>
                  <a:gd name="T0" fmla="*/ 16 w 16"/>
                  <a:gd name="T1" fmla="*/ 0 h 29"/>
                  <a:gd name="T2" fmla="*/ 16 w 16"/>
                  <a:gd name="T3" fmla="*/ 0 h 29"/>
                  <a:gd name="T4" fmla="*/ 16 w 16"/>
                  <a:gd name="T5" fmla="*/ 29 h 29"/>
                  <a:gd name="T6" fmla="*/ 0 w 16"/>
                  <a:gd name="T7" fmla="*/ 29 h 29"/>
                  <a:gd name="T8" fmla="*/ 0 w 16"/>
                  <a:gd name="T9" fmla="*/ 29 h 29"/>
                  <a:gd name="T10" fmla="*/ 16 w 16"/>
                  <a:gd name="T11" fmla="*/ 29 h 29"/>
                  <a:gd name="T12" fmla="*/ 16 w 1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6" h="29">
                    <a:moveTo>
                      <a:pt x="16" y="0"/>
                    </a:moveTo>
                    <a:lnTo>
                      <a:pt x="16" y="0"/>
                    </a:lnTo>
                    <a:lnTo>
                      <a:pt x="16" y="29"/>
                    </a:lnTo>
                    <a:lnTo>
                      <a:pt x="0" y="29"/>
                    </a:lnTo>
                    <a:lnTo>
                      <a:pt x="0" y="29"/>
                    </a:lnTo>
                    <a:lnTo>
                      <a:pt x="16" y="29"/>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8" name="Freeform 117"/>
              <p:cNvSpPr>
                <a:spLocks/>
              </p:cNvSpPr>
              <p:nvPr/>
            </p:nvSpPr>
            <p:spPr bwMode="auto">
              <a:xfrm>
                <a:off x="7651751"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21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1"/>
                    </a:lnTo>
                    <a:lnTo>
                      <a:pt x="16"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9" name="Freeform 118"/>
              <p:cNvSpPr>
                <a:spLocks/>
              </p:cNvSpPr>
              <p:nvPr/>
            </p:nvSpPr>
            <p:spPr bwMode="auto">
              <a:xfrm>
                <a:off x="7651751"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21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1"/>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0" name="Rectangle 119"/>
              <p:cNvSpPr>
                <a:spLocks noChangeArrowheads="1"/>
              </p:cNvSpPr>
              <p:nvPr/>
            </p:nvSpPr>
            <p:spPr bwMode="auto">
              <a:xfrm>
                <a:off x="7366001" y="1941513"/>
                <a:ext cx="52388" cy="220663"/>
              </a:xfrm>
              <a:prstGeom prst="rect">
                <a:avLst/>
              </a:prstGeom>
              <a:solidFill>
                <a:srgbClr val="6321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1" name="Rectangle 120"/>
              <p:cNvSpPr>
                <a:spLocks noChangeArrowheads="1"/>
              </p:cNvSpPr>
              <p:nvPr/>
            </p:nvSpPr>
            <p:spPr bwMode="auto">
              <a:xfrm>
                <a:off x="7366001" y="1941513"/>
                <a:ext cx="5238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2" name="Freeform 121"/>
              <p:cNvSpPr>
                <a:spLocks/>
              </p:cNvSpPr>
              <p:nvPr/>
            </p:nvSpPr>
            <p:spPr bwMode="auto">
              <a:xfrm>
                <a:off x="7099301" y="2119313"/>
                <a:ext cx="1588" cy="42863"/>
              </a:xfrm>
              <a:custGeom>
                <a:avLst/>
                <a:gdLst>
                  <a:gd name="T0" fmla="*/ 1 w 1"/>
                  <a:gd name="T1" fmla="*/ 0 h 27"/>
                  <a:gd name="T2" fmla="*/ 1 w 1"/>
                  <a:gd name="T3" fmla="*/ 0 h 27"/>
                  <a:gd name="T4" fmla="*/ 0 w 1"/>
                  <a:gd name="T5" fmla="*/ 27 h 27"/>
                  <a:gd name="T6" fmla="*/ 1 w 1"/>
                  <a:gd name="T7" fmla="*/ 27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lnTo>
                      <a:pt x="1" y="0"/>
                    </a:lnTo>
                    <a:lnTo>
                      <a:pt x="0" y="27"/>
                    </a:lnTo>
                    <a:lnTo>
                      <a:pt x="1" y="27"/>
                    </a:lnTo>
                    <a:lnTo>
                      <a:pt x="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3" name="Freeform 122"/>
              <p:cNvSpPr>
                <a:spLocks/>
              </p:cNvSpPr>
              <p:nvPr/>
            </p:nvSpPr>
            <p:spPr bwMode="auto">
              <a:xfrm>
                <a:off x="7099301" y="2119313"/>
                <a:ext cx="1588" cy="42863"/>
              </a:xfrm>
              <a:custGeom>
                <a:avLst/>
                <a:gdLst>
                  <a:gd name="T0" fmla="*/ 1 w 1"/>
                  <a:gd name="T1" fmla="*/ 0 h 27"/>
                  <a:gd name="T2" fmla="*/ 1 w 1"/>
                  <a:gd name="T3" fmla="*/ 0 h 27"/>
                  <a:gd name="T4" fmla="*/ 0 w 1"/>
                  <a:gd name="T5" fmla="*/ 27 h 27"/>
                  <a:gd name="T6" fmla="*/ 1 w 1"/>
                  <a:gd name="T7" fmla="*/ 27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lnTo>
                      <a:pt x="1" y="0"/>
                    </a:lnTo>
                    <a:lnTo>
                      <a:pt x="0" y="27"/>
                    </a:lnTo>
                    <a:lnTo>
                      <a:pt x="1" y="27"/>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4" name="Rectangle 123"/>
              <p:cNvSpPr>
                <a:spLocks noChangeArrowheads="1"/>
              </p:cNvSpPr>
              <p:nvPr/>
            </p:nvSpPr>
            <p:spPr bwMode="auto">
              <a:xfrm>
                <a:off x="7100888" y="1951038"/>
                <a:ext cx="1588" cy="168275"/>
              </a:xfrm>
              <a:prstGeom prst="rect">
                <a:avLst/>
              </a:prstGeom>
              <a:solidFill>
                <a:srgbClr val="0061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5" name="Freeform 124"/>
              <p:cNvSpPr>
                <a:spLocks/>
              </p:cNvSpPr>
              <p:nvPr/>
            </p:nvSpPr>
            <p:spPr bwMode="auto">
              <a:xfrm>
                <a:off x="7100888" y="1951038"/>
                <a:ext cx="0" cy="168275"/>
              </a:xfrm>
              <a:custGeom>
                <a:avLst/>
                <a:gdLst>
                  <a:gd name="T0" fmla="*/ 0 h 106"/>
                  <a:gd name="T1" fmla="*/ 106 h 106"/>
                  <a:gd name="T2" fmla="*/ 106 h 106"/>
                  <a:gd name="T3" fmla="*/ 0 h 106"/>
                </a:gdLst>
                <a:ahLst/>
                <a:cxnLst>
                  <a:cxn ang="0">
                    <a:pos x="0" y="T0"/>
                  </a:cxn>
                  <a:cxn ang="0">
                    <a:pos x="0" y="T1"/>
                  </a:cxn>
                  <a:cxn ang="0">
                    <a:pos x="0" y="T2"/>
                  </a:cxn>
                  <a:cxn ang="0">
                    <a:pos x="0" y="T3"/>
                  </a:cxn>
                </a:cxnLst>
                <a:rect l="0" t="0" r="r" b="b"/>
                <a:pathLst>
                  <a:path h="106">
                    <a:moveTo>
                      <a:pt x="0" y="0"/>
                    </a:moveTo>
                    <a:lnTo>
                      <a:pt x="0" y="106"/>
                    </a:lnTo>
                    <a:lnTo>
                      <a:pt x="0" y="10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6" name="Freeform 125"/>
              <p:cNvSpPr>
                <a:spLocks noEditPoints="1"/>
              </p:cNvSpPr>
              <p:nvPr/>
            </p:nvSpPr>
            <p:spPr bwMode="auto">
              <a:xfrm>
                <a:off x="7100888" y="1951038"/>
                <a:ext cx="265113" cy="211138"/>
              </a:xfrm>
              <a:custGeom>
                <a:avLst/>
                <a:gdLst>
                  <a:gd name="T0" fmla="*/ 74 w 167"/>
                  <a:gd name="T1" fmla="*/ 44 h 133"/>
                  <a:gd name="T2" fmla="*/ 74 w 167"/>
                  <a:gd name="T3" fmla="*/ 133 h 133"/>
                  <a:gd name="T4" fmla="*/ 167 w 167"/>
                  <a:gd name="T5" fmla="*/ 133 h 133"/>
                  <a:gd name="T6" fmla="*/ 167 w 167"/>
                  <a:gd name="T7" fmla="*/ 99 h 133"/>
                  <a:gd name="T8" fmla="*/ 74 w 167"/>
                  <a:gd name="T9" fmla="*/ 44 h 133"/>
                  <a:gd name="T10" fmla="*/ 0 w 167"/>
                  <a:gd name="T11" fmla="*/ 0 h 133"/>
                  <a:gd name="T12" fmla="*/ 0 w 167"/>
                  <a:gd name="T13" fmla="*/ 0 h 133"/>
                  <a:gd name="T14" fmla="*/ 0 w 167"/>
                  <a:gd name="T15" fmla="*/ 106 h 133"/>
                  <a:gd name="T16" fmla="*/ 0 w 167"/>
                  <a:gd name="T17" fmla="*/ 133 h 133"/>
                  <a:gd name="T18" fmla="*/ 42 w 167"/>
                  <a:gd name="T19" fmla="*/ 133 h 133"/>
                  <a:gd name="T20" fmla="*/ 42 w 167"/>
                  <a:gd name="T21" fmla="*/ 27 h 133"/>
                  <a:gd name="T22" fmla="*/ 42 w 167"/>
                  <a:gd name="T23" fmla="*/ 25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4"/>
                    </a:moveTo>
                    <a:lnTo>
                      <a:pt x="74" y="133"/>
                    </a:lnTo>
                    <a:lnTo>
                      <a:pt x="167" y="133"/>
                    </a:lnTo>
                    <a:lnTo>
                      <a:pt x="167" y="99"/>
                    </a:lnTo>
                    <a:lnTo>
                      <a:pt x="74" y="44"/>
                    </a:lnTo>
                    <a:close/>
                    <a:moveTo>
                      <a:pt x="0" y="0"/>
                    </a:moveTo>
                    <a:lnTo>
                      <a:pt x="0" y="0"/>
                    </a:lnTo>
                    <a:lnTo>
                      <a:pt x="0" y="106"/>
                    </a:lnTo>
                    <a:lnTo>
                      <a:pt x="0" y="133"/>
                    </a:lnTo>
                    <a:lnTo>
                      <a:pt x="42" y="133"/>
                    </a:lnTo>
                    <a:lnTo>
                      <a:pt x="42" y="27"/>
                    </a:lnTo>
                    <a:lnTo>
                      <a:pt x="42" y="25"/>
                    </a:lnTo>
                    <a:lnTo>
                      <a:pt x="0"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7" name="Freeform 126"/>
              <p:cNvSpPr>
                <a:spLocks noEditPoints="1"/>
              </p:cNvSpPr>
              <p:nvPr/>
            </p:nvSpPr>
            <p:spPr bwMode="auto">
              <a:xfrm>
                <a:off x="7100888" y="1951038"/>
                <a:ext cx="265113" cy="211138"/>
              </a:xfrm>
              <a:custGeom>
                <a:avLst/>
                <a:gdLst>
                  <a:gd name="T0" fmla="*/ 74 w 167"/>
                  <a:gd name="T1" fmla="*/ 44 h 133"/>
                  <a:gd name="T2" fmla="*/ 74 w 167"/>
                  <a:gd name="T3" fmla="*/ 133 h 133"/>
                  <a:gd name="T4" fmla="*/ 167 w 167"/>
                  <a:gd name="T5" fmla="*/ 133 h 133"/>
                  <a:gd name="T6" fmla="*/ 167 w 167"/>
                  <a:gd name="T7" fmla="*/ 99 h 133"/>
                  <a:gd name="T8" fmla="*/ 74 w 167"/>
                  <a:gd name="T9" fmla="*/ 44 h 133"/>
                  <a:gd name="T10" fmla="*/ 0 w 167"/>
                  <a:gd name="T11" fmla="*/ 0 h 133"/>
                  <a:gd name="T12" fmla="*/ 0 w 167"/>
                  <a:gd name="T13" fmla="*/ 0 h 133"/>
                  <a:gd name="T14" fmla="*/ 0 w 167"/>
                  <a:gd name="T15" fmla="*/ 106 h 133"/>
                  <a:gd name="T16" fmla="*/ 0 w 167"/>
                  <a:gd name="T17" fmla="*/ 133 h 133"/>
                  <a:gd name="T18" fmla="*/ 42 w 167"/>
                  <a:gd name="T19" fmla="*/ 133 h 133"/>
                  <a:gd name="T20" fmla="*/ 42 w 167"/>
                  <a:gd name="T21" fmla="*/ 27 h 133"/>
                  <a:gd name="T22" fmla="*/ 42 w 167"/>
                  <a:gd name="T23" fmla="*/ 25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4"/>
                    </a:moveTo>
                    <a:lnTo>
                      <a:pt x="74" y="133"/>
                    </a:lnTo>
                    <a:lnTo>
                      <a:pt x="167" y="133"/>
                    </a:lnTo>
                    <a:lnTo>
                      <a:pt x="167" y="99"/>
                    </a:lnTo>
                    <a:lnTo>
                      <a:pt x="74" y="44"/>
                    </a:lnTo>
                    <a:moveTo>
                      <a:pt x="0" y="0"/>
                    </a:moveTo>
                    <a:lnTo>
                      <a:pt x="0" y="0"/>
                    </a:lnTo>
                    <a:lnTo>
                      <a:pt x="0" y="106"/>
                    </a:lnTo>
                    <a:lnTo>
                      <a:pt x="0" y="133"/>
                    </a:lnTo>
                    <a:lnTo>
                      <a:pt x="42" y="133"/>
                    </a:lnTo>
                    <a:lnTo>
                      <a:pt x="42" y="27"/>
                    </a:lnTo>
                    <a:lnTo>
                      <a:pt x="42"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8" name="Freeform 127"/>
              <p:cNvSpPr>
                <a:spLocks/>
              </p:cNvSpPr>
              <p:nvPr/>
            </p:nvSpPr>
            <p:spPr bwMode="auto">
              <a:xfrm>
                <a:off x="7332663" y="1820863"/>
                <a:ext cx="90488" cy="90488"/>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9" name="Rectangle 128"/>
              <p:cNvSpPr>
                <a:spLocks noChangeArrowheads="1"/>
              </p:cNvSpPr>
              <p:nvPr/>
            </p:nvSpPr>
            <p:spPr bwMode="auto">
              <a:xfrm>
                <a:off x="7167563" y="1935163"/>
                <a:ext cx="768350" cy="587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0" name="Rectangle 129"/>
              <p:cNvSpPr>
                <a:spLocks noChangeArrowheads="1"/>
              </p:cNvSpPr>
              <p:nvPr/>
            </p:nvSpPr>
            <p:spPr bwMode="auto">
              <a:xfrm>
                <a:off x="7167563" y="1935163"/>
                <a:ext cx="768350"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1" name="Freeform 130"/>
              <p:cNvSpPr>
                <a:spLocks/>
              </p:cNvSpPr>
              <p:nvPr/>
            </p:nvSpPr>
            <p:spPr bwMode="auto">
              <a:xfrm>
                <a:off x="7453313" y="1935163"/>
                <a:ext cx="482600" cy="58738"/>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2" name="Freeform 131"/>
              <p:cNvSpPr>
                <a:spLocks/>
              </p:cNvSpPr>
              <p:nvPr/>
            </p:nvSpPr>
            <p:spPr bwMode="auto">
              <a:xfrm>
                <a:off x="7453313" y="1935163"/>
                <a:ext cx="482600" cy="58738"/>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3" name="Rectangle 132"/>
              <p:cNvSpPr>
                <a:spLocks noChangeArrowheads="1"/>
              </p:cNvSpPr>
              <p:nvPr/>
            </p:nvSpPr>
            <p:spPr bwMode="auto">
              <a:xfrm>
                <a:off x="7348538" y="1901826"/>
                <a:ext cx="290513" cy="33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4" name="Rectangle 133"/>
              <p:cNvSpPr>
                <a:spLocks noChangeArrowheads="1"/>
              </p:cNvSpPr>
              <p:nvPr/>
            </p:nvSpPr>
            <p:spPr bwMode="auto">
              <a:xfrm>
                <a:off x="7348538" y="1901826"/>
                <a:ext cx="290513"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5" name="Freeform 134"/>
              <p:cNvSpPr>
                <a:spLocks/>
              </p:cNvSpPr>
              <p:nvPr/>
            </p:nvSpPr>
            <p:spPr bwMode="auto">
              <a:xfrm>
                <a:off x="7348538" y="1901826"/>
                <a:ext cx="123825" cy="33338"/>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6" name="Freeform 135"/>
              <p:cNvSpPr>
                <a:spLocks/>
              </p:cNvSpPr>
              <p:nvPr/>
            </p:nvSpPr>
            <p:spPr bwMode="auto">
              <a:xfrm>
                <a:off x="7415213" y="1571626"/>
                <a:ext cx="411163" cy="338138"/>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7" name="Freeform 136"/>
              <p:cNvSpPr>
                <a:spLocks/>
              </p:cNvSpPr>
              <p:nvPr/>
            </p:nvSpPr>
            <p:spPr bwMode="auto">
              <a:xfrm>
                <a:off x="7432676" y="1571626"/>
                <a:ext cx="422275" cy="338138"/>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8" name="Freeform 137"/>
              <p:cNvSpPr>
                <a:spLocks/>
              </p:cNvSpPr>
              <p:nvPr/>
            </p:nvSpPr>
            <p:spPr bwMode="auto">
              <a:xfrm>
                <a:off x="7432676" y="1612901"/>
                <a:ext cx="422275" cy="296863"/>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9" name="Freeform 138"/>
              <p:cNvSpPr>
                <a:spLocks/>
              </p:cNvSpPr>
              <p:nvPr/>
            </p:nvSpPr>
            <p:spPr bwMode="auto">
              <a:xfrm>
                <a:off x="7226301" y="1606551"/>
                <a:ext cx="74613" cy="88900"/>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0" name="Freeform 139"/>
              <p:cNvSpPr>
                <a:spLocks noEditPoints="1"/>
              </p:cNvSpPr>
              <p:nvPr/>
            </p:nvSpPr>
            <p:spPr bwMode="auto">
              <a:xfrm>
                <a:off x="76946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2 w 73"/>
                  <a:gd name="T11" fmla="*/ 48 h 49"/>
                  <a:gd name="T12" fmla="*/ 72 w 73"/>
                  <a:gd name="T13" fmla="*/ 48 h 49"/>
                  <a:gd name="T14" fmla="*/ 72 w 73"/>
                  <a:gd name="T15" fmla="*/ 2 h 49"/>
                  <a:gd name="T16" fmla="*/ 2 w 73"/>
                  <a:gd name="T17" fmla="*/ 2 h 49"/>
                  <a:gd name="T18" fmla="*/ 2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2" y="48"/>
                    </a:moveTo>
                    <a:lnTo>
                      <a:pt x="72" y="48"/>
                    </a:lnTo>
                    <a:lnTo>
                      <a:pt x="72" y="2"/>
                    </a:lnTo>
                    <a:lnTo>
                      <a:pt x="2" y="2"/>
                    </a:lnTo>
                    <a:lnTo>
                      <a:pt x="2" y="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1" name="Freeform 140"/>
              <p:cNvSpPr>
                <a:spLocks/>
              </p:cNvSpPr>
              <p:nvPr/>
            </p:nvSpPr>
            <p:spPr bwMode="auto">
              <a:xfrm>
                <a:off x="7735888" y="1838326"/>
                <a:ext cx="173038" cy="617538"/>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2" name="Freeform 141"/>
              <p:cNvSpPr>
                <a:spLocks/>
              </p:cNvSpPr>
              <p:nvPr/>
            </p:nvSpPr>
            <p:spPr bwMode="auto">
              <a:xfrm>
                <a:off x="7966076" y="2487613"/>
                <a:ext cx="41275" cy="42863"/>
              </a:xfrm>
              <a:custGeom>
                <a:avLst/>
                <a:gdLst>
                  <a:gd name="T0" fmla="*/ 26 w 26"/>
                  <a:gd name="T1" fmla="*/ 0 h 27"/>
                  <a:gd name="T2" fmla="*/ 0 w 26"/>
                  <a:gd name="T3" fmla="*/ 0 h 27"/>
                  <a:gd name="T4" fmla="*/ 0 w 26"/>
                  <a:gd name="T5" fmla="*/ 27 h 27"/>
                  <a:gd name="T6" fmla="*/ 26 w 26"/>
                  <a:gd name="T7" fmla="*/ 27 h 27"/>
                  <a:gd name="T8" fmla="*/ 26 w 26"/>
                  <a:gd name="T9" fmla="*/ 10 h 27"/>
                  <a:gd name="T10" fmla="*/ 26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26" y="0"/>
                    </a:moveTo>
                    <a:lnTo>
                      <a:pt x="0" y="0"/>
                    </a:lnTo>
                    <a:lnTo>
                      <a:pt x="0" y="27"/>
                    </a:lnTo>
                    <a:lnTo>
                      <a:pt x="26" y="27"/>
                    </a:lnTo>
                    <a:lnTo>
                      <a:pt x="26" y="10"/>
                    </a:lnTo>
                    <a:lnTo>
                      <a:pt x="2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3" name="Freeform 142"/>
              <p:cNvSpPr>
                <a:spLocks/>
              </p:cNvSpPr>
              <p:nvPr/>
            </p:nvSpPr>
            <p:spPr bwMode="auto">
              <a:xfrm>
                <a:off x="7966076" y="2487613"/>
                <a:ext cx="41275" cy="42863"/>
              </a:xfrm>
              <a:custGeom>
                <a:avLst/>
                <a:gdLst>
                  <a:gd name="T0" fmla="*/ 26 w 26"/>
                  <a:gd name="T1" fmla="*/ 0 h 27"/>
                  <a:gd name="T2" fmla="*/ 0 w 26"/>
                  <a:gd name="T3" fmla="*/ 0 h 27"/>
                  <a:gd name="T4" fmla="*/ 0 w 26"/>
                  <a:gd name="T5" fmla="*/ 27 h 27"/>
                  <a:gd name="T6" fmla="*/ 26 w 26"/>
                  <a:gd name="T7" fmla="*/ 27 h 27"/>
                  <a:gd name="T8" fmla="*/ 26 w 26"/>
                  <a:gd name="T9" fmla="*/ 10 h 27"/>
                  <a:gd name="T10" fmla="*/ 26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26" y="0"/>
                    </a:moveTo>
                    <a:lnTo>
                      <a:pt x="0" y="0"/>
                    </a:lnTo>
                    <a:lnTo>
                      <a:pt x="0" y="27"/>
                    </a:lnTo>
                    <a:lnTo>
                      <a:pt x="26" y="27"/>
                    </a:lnTo>
                    <a:lnTo>
                      <a:pt x="26" y="10"/>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4" name="Rectangle 143"/>
              <p:cNvSpPr>
                <a:spLocks noChangeArrowheads="1"/>
              </p:cNvSpPr>
              <p:nvPr/>
            </p:nvSpPr>
            <p:spPr bwMode="auto">
              <a:xfrm>
                <a:off x="7167563" y="1979613"/>
                <a:ext cx="50800" cy="571500"/>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5" name="Rectangle 144"/>
              <p:cNvSpPr>
                <a:spLocks noChangeArrowheads="1"/>
              </p:cNvSpPr>
              <p:nvPr/>
            </p:nvSpPr>
            <p:spPr bwMode="auto">
              <a:xfrm>
                <a:off x="7167563" y="1979613"/>
                <a:ext cx="50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6" name="Freeform 145"/>
              <p:cNvSpPr>
                <a:spLocks/>
              </p:cNvSpPr>
              <p:nvPr/>
            </p:nvSpPr>
            <p:spPr bwMode="auto">
              <a:xfrm>
                <a:off x="7192963" y="1993901"/>
                <a:ext cx="25400" cy="311150"/>
              </a:xfrm>
              <a:custGeom>
                <a:avLst/>
                <a:gdLst>
                  <a:gd name="T0" fmla="*/ 16 w 16"/>
                  <a:gd name="T1" fmla="*/ 0 h 196"/>
                  <a:gd name="T2" fmla="*/ 0 w 16"/>
                  <a:gd name="T3" fmla="*/ 0 h 196"/>
                  <a:gd name="T4" fmla="*/ 0 w 16"/>
                  <a:gd name="T5" fmla="*/ 196 h 196"/>
                  <a:gd name="T6" fmla="*/ 16 w 16"/>
                  <a:gd name="T7" fmla="*/ 196 h 196"/>
                  <a:gd name="T8" fmla="*/ 16 w 16"/>
                  <a:gd name="T9" fmla="*/ 151 h 196"/>
                  <a:gd name="T10" fmla="*/ 16 w 16"/>
                  <a:gd name="T11" fmla="*/ 131 h 196"/>
                  <a:gd name="T12" fmla="*/ 16 w 16"/>
                  <a:gd name="T13" fmla="*/ 106 h 196"/>
                  <a:gd name="T14" fmla="*/ 16 w 16"/>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6">
                    <a:moveTo>
                      <a:pt x="16" y="0"/>
                    </a:moveTo>
                    <a:lnTo>
                      <a:pt x="0" y="0"/>
                    </a:lnTo>
                    <a:lnTo>
                      <a:pt x="0" y="196"/>
                    </a:lnTo>
                    <a:lnTo>
                      <a:pt x="16" y="196"/>
                    </a:lnTo>
                    <a:lnTo>
                      <a:pt x="16" y="151"/>
                    </a:lnTo>
                    <a:lnTo>
                      <a:pt x="16" y="131"/>
                    </a:lnTo>
                    <a:lnTo>
                      <a:pt x="16" y="106"/>
                    </a:lnTo>
                    <a:lnTo>
                      <a:pt x="16"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7" name="Freeform 146"/>
              <p:cNvSpPr>
                <a:spLocks/>
              </p:cNvSpPr>
              <p:nvPr/>
            </p:nvSpPr>
            <p:spPr bwMode="auto">
              <a:xfrm>
                <a:off x="7192963" y="1993901"/>
                <a:ext cx="25400" cy="311150"/>
              </a:xfrm>
              <a:custGeom>
                <a:avLst/>
                <a:gdLst>
                  <a:gd name="T0" fmla="*/ 16 w 16"/>
                  <a:gd name="T1" fmla="*/ 0 h 196"/>
                  <a:gd name="T2" fmla="*/ 0 w 16"/>
                  <a:gd name="T3" fmla="*/ 0 h 196"/>
                  <a:gd name="T4" fmla="*/ 0 w 16"/>
                  <a:gd name="T5" fmla="*/ 196 h 196"/>
                  <a:gd name="T6" fmla="*/ 16 w 16"/>
                  <a:gd name="T7" fmla="*/ 196 h 196"/>
                  <a:gd name="T8" fmla="*/ 16 w 16"/>
                  <a:gd name="T9" fmla="*/ 151 h 196"/>
                  <a:gd name="T10" fmla="*/ 16 w 16"/>
                  <a:gd name="T11" fmla="*/ 131 h 196"/>
                  <a:gd name="T12" fmla="*/ 16 w 16"/>
                  <a:gd name="T13" fmla="*/ 106 h 196"/>
                  <a:gd name="T14" fmla="*/ 16 w 16"/>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6">
                    <a:moveTo>
                      <a:pt x="16" y="0"/>
                    </a:moveTo>
                    <a:lnTo>
                      <a:pt x="0" y="0"/>
                    </a:lnTo>
                    <a:lnTo>
                      <a:pt x="0" y="196"/>
                    </a:lnTo>
                    <a:lnTo>
                      <a:pt x="16" y="196"/>
                    </a:lnTo>
                    <a:lnTo>
                      <a:pt x="16" y="151"/>
                    </a:lnTo>
                    <a:lnTo>
                      <a:pt x="16" y="131"/>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8" name="Freeform 147"/>
              <p:cNvSpPr>
                <a:spLocks/>
              </p:cNvSpPr>
              <p:nvPr/>
            </p:nvSpPr>
            <p:spPr bwMode="auto">
              <a:xfrm>
                <a:off x="7227888" y="1684338"/>
                <a:ext cx="50800" cy="31750"/>
              </a:xfrm>
              <a:custGeom>
                <a:avLst/>
                <a:gdLst>
                  <a:gd name="T0" fmla="*/ 32 w 32"/>
                  <a:gd name="T1" fmla="*/ 7 h 20"/>
                  <a:gd name="T2" fmla="*/ 17 w 32"/>
                  <a:gd name="T3" fmla="*/ 20 h 20"/>
                  <a:gd name="T4" fmla="*/ 5 w 32"/>
                  <a:gd name="T5" fmla="*/ 19 h 20"/>
                  <a:gd name="T6" fmla="*/ 0 w 32"/>
                  <a:gd name="T7" fmla="*/ 7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7"/>
                    </a:lnTo>
                    <a:lnTo>
                      <a:pt x="15" y="0"/>
                    </a:lnTo>
                    <a:lnTo>
                      <a:pt x="32"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9" name="Freeform 148"/>
              <p:cNvSpPr>
                <a:spLocks/>
              </p:cNvSpPr>
              <p:nvPr/>
            </p:nvSpPr>
            <p:spPr bwMode="auto">
              <a:xfrm>
                <a:off x="7227888" y="1684338"/>
                <a:ext cx="50800" cy="31750"/>
              </a:xfrm>
              <a:custGeom>
                <a:avLst/>
                <a:gdLst>
                  <a:gd name="T0" fmla="*/ 32 w 32"/>
                  <a:gd name="T1" fmla="*/ 7 h 20"/>
                  <a:gd name="T2" fmla="*/ 17 w 32"/>
                  <a:gd name="T3" fmla="*/ 20 h 20"/>
                  <a:gd name="T4" fmla="*/ 5 w 32"/>
                  <a:gd name="T5" fmla="*/ 19 h 20"/>
                  <a:gd name="T6" fmla="*/ 0 w 32"/>
                  <a:gd name="T7" fmla="*/ 7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7"/>
                    </a:lnTo>
                    <a:lnTo>
                      <a:pt x="15" y="0"/>
                    </a:lnTo>
                    <a:lnTo>
                      <a:pt x="3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0" name="Freeform 149"/>
              <p:cNvSpPr>
                <a:spLocks/>
              </p:cNvSpPr>
              <p:nvPr/>
            </p:nvSpPr>
            <p:spPr bwMode="auto">
              <a:xfrm>
                <a:off x="7227888" y="1716088"/>
                <a:ext cx="50800" cy="180975"/>
              </a:xfrm>
              <a:custGeom>
                <a:avLst/>
                <a:gdLst>
                  <a:gd name="T0" fmla="*/ 0 w 32"/>
                  <a:gd name="T1" fmla="*/ 0 h 114"/>
                  <a:gd name="T2" fmla="*/ 16 w 32"/>
                  <a:gd name="T3" fmla="*/ 114 h 114"/>
                  <a:gd name="T4" fmla="*/ 32 w 32"/>
                  <a:gd name="T5" fmla="*/ 0 h 114"/>
                  <a:gd name="T6" fmla="*/ 0 w 32"/>
                  <a:gd name="T7" fmla="*/ 0 h 114"/>
                </a:gdLst>
                <a:ahLst/>
                <a:cxnLst>
                  <a:cxn ang="0">
                    <a:pos x="T0" y="T1"/>
                  </a:cxn>
                  <a:cxn ang="0">
                    <a:pos x="T2" y="T3"/>
                  </a:cxn>
                  <a:cxn ang="0">
                    <a:pos x="T4" y="T5"/>
                  </a:cxn>
                  <a:cxn ang="0">
                    <a:pos x="T6" y="T7"/>
                  </a:cxn>
                </a:cxnLst>
                <a:rect l="0" t="0" r="r" b="b"/>
                <a:pathLst>
                  <a:path w="32" h="114">
                    <a:moveTo>
                      <a:pt x="0" y="0"/>
                    </a:moveTo>
                    <a:lnTo>
                      <a:pt x="16" y="114"/>
                    </a:lnTo>
                    <a:lnTo>
                      <a:pt x="3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1" name="Freeform 150"/>
              <p:cNvSpPr>
                <a:spLocks/>
              </p:cNvSpPr>
              <p:nvPr/>
            </p:nvSpPr>
            <p:spPr bwMode="auto">
              <a:xfrm>
                <a:off x="7227888" y="1716088"/>
                <a:ext cx="50800" cy="180975"/>
              </a:xfrm>
              <a:custGeom>
                <a:avLst/>
                <a:gdLst>
                  <a:gd name="T0" fmla="*/ 0 w 32"/>
                  <a:gd name="T1" fmla="*/ 0 h 114"/>
                  <a:gd name="T2" fmla="*/ 16 w 32"/>
                  <a:gd name="T3" fmla="*/ 114 h 114"/>
                  <a:gd name="T4" fmla="*/ 32 w 32"/>
                  <a:gd name="T5" fmla="*/ 0 h 114"/>
                  <a:gd name="T6" fmla="*/ 0 w 32"/>
                  <a:gd name="T7" fmla="*/ 0 h 114"/>
                </a:gdLst>
                <a:ahLst/>
                <a:cxnLst>
                  <a:cxn ang="0">
                    <a:pos x="T0" y="T1"/>
                  </a:cxn>
                  <a:cxn ang="0">
                    <a:pos x="T2" y="T3"/>
                  </a:cxn>
                  <a:cxn ang="0">
                    <a:pos x="T4" y="T5"/>
                  </a:cxn>
                  <a:cxn ang="0">
                    <a:pos x="T6" y="T7"/>
                  </a:cxn>
                </a:cxnLst>
                <a:rect l="0" t="0" r="r" b="b"/>
                <a:pathLst>
                  <a:path w="32" h="114">
                    <a:moveTo>
                      <a:pt x="0" y="0"/>
                    </a:moveTo>
                    <a:lnTo>
                      <a:pt x="16" y="114"/>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2" name="Freeform 151"/>
              <p:cNvSpPr>
                <a:spLocks/>
              </p:cNvSpPr>
              <p:nvPr/>
            </p:nvSpPr>
            <p:spPr bwMode="auto">
              <a:xfrm>
                <a:off x="7227888" y="1716088"/>
                <a:ext cx="50800" cy="180975"/>
              </a:xfrm>
              <a:custGeom>
                <a:avLst/>
                <a:gdLst>
                  <a:gd name="T0" fmla="*/ 32 w 32"/>
                  <a:gd name="T1" fmla="*/ 0 h 114"/>
                  <a:gd name="T2" fmla="*/ 18 w 32"/>
                  <a:gd name="T3" fmla="*/ 0 h 114"/>
                  <a:gd name="T4" fmla="*/ 11 w 32"/>
                  <a:gd name="T5" fmla="*/ 0 h 114"/>
                  <a:gd name="T6" fmla="*/ 0 w 32"/>
                  <a:gd name="T7" fmla="*/ 0 h 114"/>
                  <a:gd name="T8" fmla="*/ 16 w 32"/>
                  <a:gd name="T9" fmla="*/ 114 h 114"/>
                  <a:gd name="T10" fmla="*/ 32 w 32"/>
                  <a:gd name="T11" fmla="*/ 0 h 114"/>
                </a:gdLst>
                <a:ahLst/>
                <a:cxnLst>
                  <a:cxn ang="0">
                    <a:pos x="T0" y="T1"/>
                  </a:cxn>
                  <a:cxn ang="0">
                    <a:pos x="T2" y="T3"/>
                  </a:cxn>
                  <a:cxn ang="0">
                    <a:pos x="T4" y="T5"/>
                  </a:cxn>
                  <a:cxn ang="0">
                    <a:pos x="T6" y="T7"/>
                  </a:cxn>
                  <a:cxn ang="0">
                    <a:pos x="T8" y="T9"/>
                  </a:cxn>
                  <a:cxn ang="0">
                    <a:pos x="T10" y="T11"/>
                  </a:cxn>
                </a:cxnLst>
                <a:rect l="0" t="0" r="r" b="b"/>
                <a:pathLst>
                  <a:path w="32" h="114">
                    <a:moveTo>
                      <a:pt x="32" y="0"/>
                    </a:moveTo>
                    <a:lnTo>
                      <a:pt x="18" y="0"/>
                    </a:lnTo>
                    <a:lnTo>
                      <a:pt x="11" y="0"/>
                    </a:lnTo>
                    <a:lnTo>
                      <a:pt x="0" y="0"/>
                    </a:lnTo>
                    <a:lnTo>
                      <a:pt x="16" y="114"/>
                    </a:lnTo>
                    <a:lnTo>
                      <a:pt x="3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3" name="Freeform 152"/>
              <p:cNvSpPr>
                <a:spLocks/>
              </p:cNvSpPr>
              <p:nvPr/>
            </p:nvSpPr>
            <p:spPr bwMode="auto">
              <a:xfrm>
                <a:off x="7227888" y="1716088"/>
                <a:ext cx="50800" cy="180975"/>
              </a:xfrm>
              <a:custGeom>
                <a:avLst/>
                <a:gdLst>
                  <a:gd name="T0" fmla="*/ 32 w 32"/>
                  <a:gd name="T1" fmla="*/ 0 h 114"/>
                  <a:gd name="T2" fmla="*/ 18 w 32"/>
                  <a:gd name="T3" fmla="*/ 0 h 114"/>
                  <a:gd name="T4" fmla="*/ 11 w 32"/>
                  <a:gd name="T5" fmla="*/ 0 h 114"/>
                  <a:gd name="T6" fmla="*/ 0 w 32"/>
                  <a:gd name="T7" fmla="*/ 0 h 114"/>
                  <a:gd name="T8" fmla="*/ 16 w 32"/>
                  <a:gd name="T9" fmla="*/ 114 h 114"/>
                  <a:gd name="T10" fmla="*/ 32 w 32"/>
                  <a:gd name="T11" fmla="*/ 0 h 114"/>
                </a:gdLst>
                <a:ahLst/>
                <a:cxnLst>
                  <a:cxn ang="0">
                    <a:pos x="T0" y="T1"/>
                  </a:cxn>
                  <a:cxn ang="0">
                    <a:pos x="T2" y="T3"/>
                  </a:cxn>
                  <a:cxn ang="0">
                    <a:pos x="T4" y="T5"/>
                  </a:cxn>
                  <a:cxn ang="0">
                    <a:pos x="T6" y="T7"/>
                  </a:cxn>
                  <a:cxn ang="0">
                    <a:pos x="T8" y="T9"/>
                  </a:cxn>
                  <a:cxn ang="0">
                    <a:pos x="T10" y="T11"/>
                  </a:cxn>
                </a:cxnLst>
                <a:rect l="0" t="0" r="r" b="b"/>
                <a:pathLst>
                  <a:path w="32" h="114">
                    <a:moveTo>
                      <a:pt x="32" y="0"/>
                    </a:moveTo>
                    <a:lnTo>
                      <a:pt x="18" y="0"/>
                    </a:lnTo>
                    <a:lnTo>
                      <a:pt x="11" y="0"/>
                    </a:lnTo>
                    <a:lnTo>
                      <a:pt x="0" y="0"/>
                    </a:lnTo>
                    <a:lnTo>
                      <a:pt x="16" y="114"/>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4" name="Freeform 153"/>
              <p:cNvSpPr>
                <a:spLocks/>
              </p:cNvSpPr>
              <p:nvPr/>
            </p:nvSpPr>
            <p:spPr bwMode="auto">
              <a:xfrm>
                <a:off x="7240588" y="1716088"/>
                <a:ext cx="25400" cy="33338"/>
              </a:xfrm>
              <a:custGeom>
                <a:avLst/>
                <a:gdLst>
                  <a:gd name="T0" fmla="*/ 0 w 16"/>
                  <a:gd name="T1" fmla="*/ 13 h 21"/>
                  <a:gd name="T2" fmla="*/ 2 w 16"/>
                  <a:gd name="T3" fmla="*/ 21 h 21"/>
                  <a:gd name="T4" fmla="*/ 12 w 16"/>
                  <a:gd name="T5" fmla="*/ 21 h 21"/>
                  <a:gd name="T6" fmla="*/ 16 w 16"/>
                  <a:gd name="T7" fmla="*/ 9 h 21"/>
                  <a:gd name="T8" fmla="*/ 7 w 16"/>
                  <a:gd name="T9" fmla="*/ 0 h 21"/>
                  <a:gd name="T10" fmla="*/ 0 w 16"/>
                  <a:gd name="T11" fmla="*/ 13 h 21"/>
                </a:gdLst>
                <a:ahLst/>
                <a:cxnLst>
                  <a:cxn ang="0">
                    <a:pos x="T0" y="T1"/>
                  </a:cxn>
                  <a:cxn ang="0">
                    <a:pos x="T2" y="T3"/>
                  </a:cxn>
                  <a:cxn ang="0">
                    <a:pos x="T4" y="T5"/>
                  </a:cxn>
                  <a:cxn ang="0">
                    <a:pos x="T6" y="T7"/>
                  </a:cxn>
                  <a:cxn ang="0">
                    <a:pos x="T8" y="T9"/>
                  </a:cxn>
                  <a:cxn ang="0">
                    <a:pos x="T10" y="T11"/>
                  </a:cxn>
                </a:cxnLst>
                <a:rect l="0" t="0" r="r" b="b"/>
                <a:pathLst>
                  <a:path w="16" h="21">
                    <a:moveTo>
                      <a:pt x="0" y="13"/>
                    </a:moveTo>
                    <a:lnTo>
                      <a:pt x="2" y="21"/>
                    </a:lnTo>
                    <a:lnTo>
                      <a:pt x="12" y="21"/>
                    </a:lnTo>
                    <a:lnTo>
                      <a:pt x="16" y="9"/>
                    </a:lnTo>
                    <a:lnTo>
                      <a:pt x="7" y="0"/>
                    </a:lnTo>
                    <a:lnTo>
                      <a:pt x="0" y="13"/>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5" name="Freeform 154"/>
              <p:cNvSpPr>
                <a:spLocks/>
              </p:cNvSpPr>
              <p:nvPr/>
            </p:nvSpPr>
            <p:spPr bwMode="auto">
              <a:xfrm>
                <a:off x="7237413" y="1749426"/>
                <a:ext cx="30163" cy="147638"/>
              </a:xfrm>
              <a:custGeom>
                <a:avLst/>
                <a:gdLst>
                  <a:gd name="T0" fmla="*/ 14 w 19"/>
                  <a:gd name="T1" fmla="*/ 0 h 93"/>
                  <a:gd name="T2" fmla="*/ 4 w 19"/>
                  <a:gd name="T3" fmla="*/ 0 h 93"/>
                  <a:gd name="T4" fmla="*/ 0 w 19"/>
                  <a:gd name="T5" fmla="*/ 23 h 93"/>
                  <a:gd name="T6" fmla="*/ 10 w 19"/>
                  <a:gd name="T7" fmla="*/ 93 h 93"/>
                  <a:gd name="T8" fmla="*/ 19 w 19"/>
                  <a:gd name="T9" fmla="*/ 27 h 93"/>
                  <a:gd name="T10" fmla="*/ 14 w 19"/>
                  <a:gd name="T11" fmla="*/ 0 h 93"/>
                </a:gdLst>
                <a:ahLst/>
                <a:cxnLst>
                  <a:cxn ang="0">
                    <a:pos x="T0" y="T1"/>
                  </a:cxn>
                  <a:cxn ang="0">
                    <a:pos x="T2" y="T3"/>
                  </a:cxn>
                  <a:cxn ang="0">
                    <a:pos x="T4" y="T5"/>
                  </a:cxn>
                  <a:cxn ang="0">
                    <a:pos x="T6" y="T7"/>
                  </a:cxn>
                  <a:cxn ang="0">
                    <a:pos x="T8" y="T9"/>
                  </a:cxn>
                  <a:cxn ang="0">
                    <a:pos x="T10" y="T11"/>
                  </a:cxn>
                </a:cxnLst>
                <a:rect l="0" t="0" r="r" b="b"/>
                <a:pathLst>
                  <a:path w="19" h="93">
                    <a:moveTo>
                      <a:pt x="14" y="0"/>
                    </a:moveTo>
                    <a:lnTo>
                      <a:pt x="4" y="0"/>
                    </a:lnTo>
                    <a:lnTo>
                      <a:pt x="0" y="23"/>
                    </a:lnTo>
                    <a:lnTo>
                      <a:pt x="10" y="93"/>
                    </a:lnTo>
                    <a:lnTo>
                      <a:pt x="19" y="27"/>
                    </a:lnTo>
                    <a:lnTo>
                      <a:pt x="1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6" name="Freeform 155"/>
              <p:cNvSpPr>
                <a:spLocks/>
              </p:cNvSpPr>
              <p:nvPr/>
            </p:nvSpPr>
            <p:spPr bwMode="auto">
              <a:xfrm>
                <a:off x="7227888" y="1695451"/>
                <a:ext cx="25400" cy="47625"/>
              </a:xfrm>
              <a:custGeom>
                <a:avLst/>
                <a:gdLst>
                  <a:gd name="T0" fmla="*/ 16 w 16"/>
                  <a:gd name="T1" fmla="*/ 13 h 30"/>
                  <a:gd name="T2" fmla="*/ 6 w 16"/>
                  <a:gd name="T3" fmla="*/ 30 h 30"/>
                  <a:gd name="T4" fmla="*/ 0 w 16"/>
                  <a:gd name="T5" fmla="*/ 13 h 30"/>
                  <a:gd name="T6" fmla="*/ 0 w 16"/>
                  <a:gd name="T7" fmla="*/ 0 h 30"/>
                  <a:gd name="T8" fmla="*/ 16 w 16"/>
                  <a:gd name="T9" fmla="*/ 13 h 30"/>
                </a:gdLst>
                <a:ahLst/>
                <a:cxnLst>
                  <a:cxn ang="0">
                    <a:pos x="T0" y="T1"/>
                  </a:cxn>
                  <a:cxn ang="0">
                    <a:pos x="T2" y="T3"/>
                  </a:cxn>
                  <a:cxn ang="0">
                    <a:pos x="T4" y="T5"/>
                  </a:cxn>
                  <a:cxn ang="0">
                    <a:pos x="T6" y="T7"/>
                  </a:cxn>
                  <a:cxn ang="0">
                    <a:pos x="T8" y="T9"/>
                  </a:cxn>
                </a:cxnLst>
                <a:rect l="0" t="0" r="r" b="b"/>
                <a:pathLst>
                  <a:path w="16" h="30">
                    <a:moveTo>
                      <a:pt x="16" y="13"/>
                    </a:moveTo>
                    <a:lnTo>
                      <a:pt x="6" y="30"/>
                    </a:lnTo>
                    <a:lnTo>
                      <a:pt x="0" y="13"/>
                    </a:lnTo>
                    <a:lnTo>
                      <a:pt x="0" y="0"/>
                    </a:lnTo>
                    <a:lnTo>
                      <a:pt x="1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7" name="Freeform 156"/>
              <p:cNvSpPr>
                <a:spLocks/>
              </p:cNvSpPr>
              <p:nvPr/>
            </p:nvSpPr>
            <p:spPr bwMode="auto">
              <a:xfrm>
                <a:off x="7251701" y="1695451"/>
                <a:ext cx="26988" cy="47625"/>
              </a:xfrm>
              <a:custGeom>
                <a:avLst/>
                <a:gdLst>
                  <a:gd name="T0" fmla="*/ 0 w 17"/>
                  <a:gd name="T1" fmla="*/ 13 h 30"/>
                  <a:gd name="T2" fmla="*/ 11 w 17"/>
                  <a:gd name="T3" fmla="*/ 30 h 30"/>
                  <a:gd name="T4" fmla="*/ 17 w 17"/>
                  <a:gd name="T5" fmla="*/ 13 h 30"/>
                  <a:gd name="T6" fmla="*/ 17 w 17"/>
                  <a:gd name="T7" fmla="*/ 0 h 30"/>
                  <a:gd name="T8" fmla="*/ 0 w 17"/>
                  <a:gd name="T9" fmla="*/ 13 h 30"/>
                </a:gdLst>
                <a:ahLst/>
                <a:cxnLst>
                  <a:cxn ang="0">
                    <a:pos x="T0" y="T1"/>
                  </a:cxn>
                  <a:cxn ang="0">
                    <a:pos x="T2" y="T3"/>
                  </a:cxn>
                  <a:cxn ang="0">
                    <a:pos x="T4" y="T5"/>
                  </a:cxn>
                  <a:cxn ang="0">
                    <a:pos x="T6" y="T7"/>
                  </a:cxn>
                  <a:cxn ang="0">
                    <a:pos x="T8" y="T9"/>
                  </a:cxn>
                </a:cxnLst>
                <a:rect l="0" t="0" r="r" b="b"/>
                <a:pathLst>
                  <a:path w="17" h="30">
                    <a:moveTo>
                      <a:pt x="0" y="13"/>
                    </a:moveTo>
                    <a:lnTo>
                      <a:pt x="11" y="30"/>
                    </a:lnTo>
                    <a:lnTo>
                      <a:pt x="17" y="13"/>
                    </a:lnTo>
                    <a:lnTo>
                      <a:pt x="17"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8" name="Freeform 157"/>
              <p:cNvSpPr>
                <a:spLocks/>
              </p:cNvSpPr>
              <p:nvPr/>
            </p:nvSpPr>
            <p:spPr bwMode="auto">
              <a:xfrm>
                <a:off x="7304088" y="1779588"/>
                <a:ext cx="30163" cy="20638"/>
              </a:xfrm>
              <a:custGeom>
                <a:avLst/>
                <a:gdLst>
                  <a:gd name="T0" fmla="*/ 0 w 19"/>
                  <a:gd name="T1" fmla="*/ 13 h 13"/>
                  <a:gd name="T2" fmla="*/ 10 w 19"/>
                  <a:gd name="T3" fmla="*/ 0 h 13"/>
                  <a:gd name="T4" fmla="*/ 19 w 19"/>
                  <a:gd name="T5" fmla="*/ 13 h 13"/>
                  <a:gd name="T6" fmla="*/ 0 w 19"/>
                  <a:gd name="T7" fmla="*/ 13 h 13"/>
                </a:gdLst>
                <a:ahLst/>
                <a:cxnLst>
                  <a:cxn ang="0">
                    <a:pos x="T0" y="T1"/>
                  </a:cxn>
                  <a:cxn ang="0">
                    <a:pos x="T2" y="T3"/>
                  </a:cxn>
                  <a:cxn ang="0">
                    <a:pos x="T4" y="T5"/>
                  </a:cxn>
                  <a:cxn ang="0">
                    <a:pos x="T6" y="T7"/>
                  </a:cxn>
                </a:cxnLst>
                <a:rect l="0" t="0" r="r" b="b"/>
                <a:pathLst>
                  <a:path w="19" h="13">
                    <a:moveTo>
                      <a:pt x="0" y="13"/>
                    </a:moveTo>
                    <a:lnTo>
                      <a:pt x="10" y="0"/>
                    </a:lnTo>
                    <a:lnTo>
                      <a:pt x="19"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9" name="Freeform 158"/>
              <p:cNvSpPr>
                <a:spLocks/>
              </p:cNvSpPr>
              <p:nvPr/>
            </p:nvSpPr>
            <p:spPr bwMode="auto">
              <a:xfrm>
                <a:off x="7319963" y="1779588"/>
                <a:ext cx="30163" cy="20638"/>
              </a:xfrm>
              <a:custGeom>
                <a:avLst/>
                <a:gdLst>
                  <a:gd name="T0" fmla="*/ 0 w 19"/>
                  <a:gd name="T1" fmla="*/ 13 h 13"/>
                  <a:gd name="T2" fmla="*/ 10 w 19"/>
                  <a:gd name="T3" fmla="*/ 0 h 13"/>
                  <a:gd name="T4" fmla="*/ 19 w 19"/>
                  <a:gd name="T5" fmla="*/ 13 h 13"/>
                  <a:gd name="T6" fmla="*/ 0 w 19"/>
                  <a:gd name="T7" fmla="*/ 13 h 13"/>
                </a:gdLst>
                <a:ahLst/>
                <a:cxnLst>
                  <a:cxn ang="0">
                    <a:pos x="T0" y="T1"/>
                  </a:cxn>
                  <a:cxn ang="0">
                    <a:pos x="T2" y="T3"/>
                  </a:cxn>
                  <a:cxn ang="0">
                    <a:pos x="T4" y="T5"/>
                  </a:cxn>
                  <a:cxn ang="0">
                    <a:pos x="T6" y="T7"/>
                  </a:cxn>
                </a:cxnLst>
                <a:rect l="0" t="0" r="r" b="b"/>
                <a:pathLst>
                  <a:path w="19" h="13">
                    <a:moveTo>
                      <a:pt x="0" y="13"/>
                    </a:moveTo>
                    <a:lnTo>
                      <a:pt x="10" y="0"/>
                    </a:lnTo>
                    <a:lnTo>
                      <a:pt x="19"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0" name="Freeform 159"/>
              <p:cNvSpPr>
                <a:spLocks/>
              </p:cNvSpPr>
              <p:nvPr/>
            </p:nvSpPr>
            <p:spPr bwMode="auto">
              <a:xfrm>
                <a:off x="7315201" y="1589088"/>
                <a:ext cx="11113" cy="11113"/>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1" name="Freeform 160"/>
              <p:cNvSpPr>
                <a:spLocks/>
              </p:cNvSpPr>
              <p:nvPr/>
            </p:nvSpPr>
            <p:spPr bwMode="auto">
              <a:xfrm>
                <a:off x="7334251" y="1570038"/>
                <a:ext cx="31750" cy="61913"/>
              </a:xfrm>
              <a:custGeom>
                <a:avLst/>
                <a:gdLst>
                  <a:gd name="T0" fmla="*/ 16 w 20"/>
                  <a:gd name="T1" fmla="*/ 0 h 39"/>
                  <a:gd name="T2" fmla="*/ 20 w 20"/>
                  <a:gd name="T3" fmla="*/ 39 h 39"/>
                  <a:gd name="T4" fmla="*/ 0 w 20"/>
                  <a:gd name="T5" fmla="*/ 35 h 39"/>
                  <a:gd name="T6" fmla="*/ 16 w 20"/>
                  <a:gd name="T7" fmla="*/ 0 h 39"/>
                </a:gdLst>
                <a:ahLst/>
                <a:cxnLst>
                  <a:cxn ang="0">
                    <a:pos x="T0" y="T1"/>
                  </a:cxn>
                  <a:cxn ang="0">
                    <a:pos x="T2" y="T3"/>
                  </a:cxn>
                  <a:cxn ang="0">
                    <a:pos x="T4" y="T5"/>
                  </a:cxn>
                  <a:cxn ang="0">
                    <a:pos x="T6" y="T7"/>
                  </a:cxn>
                </a:cxnLst>
                <a:rect l="0" t="0" r="r" b="b"/>
                <a:pathLst>
                  <a:path w="20" h="39">
                    <a:moveTo>
                      <a:pt x="16" y="0"/>
                    </a:moveTo>
                    <a:lnTo>
                      <a:pt x="20" y="39"/>
                    </a:lnTo>
                    <a:lnTo>
                      <a:pt x="0" y="35"/>
                    </a:lnTo>
                    <a:lnTo>
                      <a:pt x="16"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2" name="Freeform 161"/>
              <p:cNvSpPr>
                <a:spLocks/>
              </p:cNvSpPr>
              <p:nvPr/>
            </p:nvSpPr>
            <p:spPr bwMode="auto">
              <a:xfrm>
                <a:off x="7219951" y="1508126"/>
                <a:ext cx="149225" cy="182563"/>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3" name="Freeform 162"/>
              <p:cNvSpPr>
                <a:spLocks/>
              </p:cNvSpPr>
              <p:nvPr/>
            </p:nvSpPr>
            <p:spPr bwMode="auto">
              <a:xfrm>
                <a:off x="7315201" y="1589088"/>
                <a:ext cx="11113" cy="11113"/>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4" name="Freeform 163"/>
              <p:cNvSpPr>
                <a:spLocks/>
              </p:cNvSpPr>
              <p:nvPr/>
            </p:nvSpPr>
            <p:spPr bwMode="auto">
              <a:xfrm>
                <a:off x="7196138" y="1462088"/>
                <a:ext cx="179388" cy="187325"/>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5" name="Freeform 164"/>
              <p:cNvSpPr>
                <a:spLocks/>
              </p:cNvSpPr>
              <p:nvPr/>
            </p:nvSpPr>
            <p:spPr bwMode="auto">
              <a:xfrm>
                <a:off x="7242176" y="1611313"/>
                <a:ext cx="4763" cy="15875"/>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6" name="Rectangle 165"/>
              <p:cNvSpPr>
                <a:spLocks noChangeArrowheads="1"/>
              </p:cNvSpPr>
              <p:nvPr/>
            </p:nvSpPr>
            <p:spPr bwMode="auto">
              <a:xfrm>
                <a:off x="6973888" y="2305051"/>
                <a:ext cx="328613" cy="247650"/>
              </a:xfrm>
              <a:prstGeom prst="rect">
                <a:avLst/>
              </a:prstGeom>
              <a:solidFill>
                <a:srgbClr val="B43B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7" name="Rectangle 166"/>
              <p:cNvSpPr>
                <a:spLocks noChangeArrowheads="1"/>
              </p:cNvSpPr>
              <p:nvPr/>
            </p:nvSpPr>
            <p:spPr bwMode="auto">
              <a:xfrm>
                <a:off x="6973888" y="2305051"/>
                <a:ext cx="3286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8" name="Freeform 167"/>
              <p:cNvSpPr>
                <a:spLocks/>
              </p:cNvSpPr>
              <p:nvPr/>
            </p:nvSpPr>
            <p:spPr bwMode="auto">
              <a:xfrm>
                <a:off x="7231063" y="2305051"/>
                <a:ext cx="71438" cy="247650"/>
              </a:xfrm>
              <a:custGeom>
                <a:avLst/>
                <a:gdLst>
                  <a:gd name="T0" fmla="*/ 45 w 45"/>
                  <a:gd name="T1" fmla="*/ 0 h 156"/>
                  <a:gd name="T2" fmla="*/ 0 w 45"/>
                  <a:gd name="T3" fmla="*/ 0 h 156"/>
                  <a:gd name="T4" fmla="*/ 0 w 45"/>
                  <a:gd name="T5" fmla="*/ 156 h 156"/>
                  <a:gd name="T6" fmla="*/ 45 w 45"/>
                  <a:gd name="T7" fmla="*/ 156 h 156"/>
                  <a:gd name="T8" fmla="*/ 45 w 45"/>
                  <a:gd name="T9" fmla="*/ 125 h 156"/>
                  <a:gd name="T10" fmla="*/ 45 w 45"/>
                  <a:gd name="T11" fmla="*/ 124 h 156"/>
                  <a:gd name="T12" fmla="*/ 45 w 45"/>
                  <a:gd name="T13" fmla="*/ 97 h 156"/>
                  <a:gd name="T14" fmla="*/ 45 w 45"/>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6">
                    <a:moveTo>
                      <a:pt x="45" y="0"/>
                    </a:moveTo>
                    <a:lnTo>
                      <a:pt x="0" y="0"/>
                    </a:lnTo>
                    <a:lnTo>
                      <a:pt x="0" y="156"/>
                    </a:lnTo>
                    <a:lnTo>
                      <a:pt x="45" y="156"/>
                    </a:lnTo>
                    <a:lnTo>
                      <a:pt x="45" y="125"/>
                    </a:lnTo>
                    <a:lnTo>
                      <a:pt x="45" y="124"/>
                    </a:lnTo>
                    <a:lnTo>
                      <a:pt x="45" y="97"/>
                    </a:lnTo>
                    <a:lnTo>
                      <a:pt x="45"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9" name="Freeform 168"/>
              <p:cNvSpPr>
                <a:spLocks/>
              </p:cNvSpPr>
              <p:nvPr/>
            </p:nvSpPr>
            <p:spPr bwMode="auto">
              <a:xfrm>
                <a:off x="7231063" y="2305051"/>
                <a:ext cx="71438" cy="247650"/>
              </a:xfrm>
              <a:custGeom>
                <a:avLst/>
                <a:gdLst>
                  <a:gd name="T0" fmla="*/ 45 w 45"/>
                  <a:gd name="T1" fmla="*/ 0 h 156"/>
                  <a:gd name="T2" fmla="*/ 0 w 45"/>
                  <a:gd name="T3" fmla="*/ 0 h 156"/>
                  <a:gd name="T4" fmla="*/ 0 w 45"/>
                  <a:gd name="T5" fmla="*/ 156 h 156"/>
                  <a:gd name="T6" fmla="*/ 45 w 45"/>
                  <a:gd name="T7" fmla="*/ 156 h 156"/>
                  <a:gd name="T8" fmla="*/ 45 w 45"/>
                  <a:gd name="T9" fmla="*/ 125 h 156"/>
                  <a:gd name="T10" fmla="*/ 45 w 45"/>
                  <a:gd name="T11" fmla="*/ 124 h 156"/>
                  <a:gd name="T12" fmla="*/ 45 w 45"/>
                  <a:gd name="T13" fmla="*/ 97 h 156"/>
                  <a:gd name="T14" fmla="*/ 45 w 45"/>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6">
                    <a:moveTo>
                      <a:pt x="45" y="0"/>
                    </a:moveTo>
                    <a:lnTo>
                      <a:pt x="0" y="0"/>
                    </a:lnTo>
                    <a:lnTo>
                      <a:pt x="0" y="156"/>
                    </a:lnTo>
                    <a:lnTo>
                      <a:pt x="45" y="156"/>
                    </a:lnTo>
                    <a:lnTo>
                      <a:pt x="45" y="125"/>
                    </a:lnTo>
                    <a:lnTo>
                      <a:pt x="45" y="124"/>
                    </a:lnTo>
                    <a:lnTo>
                      <a:pt x="45" y="97"/>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0" name="Freeform 169"/>
              <p:cNvSpPr>
                <a:spLocks/>
              </p:cNvSpPr>
              <p:nvPr/>
            </p:nvSpPr>
            <p:spPr bwMode="auto">
              <a:xfrm>
                <a:off x="7075488" y="2262188"/>
                <a:ext cx="111125" cy="55563"/>
              </a:xfrm>
              <a:custGeom>
                <a:avLst/>
                <a:gdLst>
                  <a:gd name="T0" fmla="*/ 62 w 70"/>
                  <a:gd name="T1" fmla="*/ 35 h 35"/>
                  <a:gd name="T2" fmla="*/ 62 w 70"/>
                  <a:gd name="T3" fmla="*/ 9 h 35"/>
                  <a:gd name="T4" fmla="*/ 9 w 70"/>
                  <a:gd name="T5" fmla="*/ 9 h 35"/>
                  <a:gd name="T6" fmla="*/ 9 w 70"/>
                  <a:gd name="T7" fmla="*/ 34 h 35"/>
                  <a:gd name="T8" fmla="*/ 9 w 70"/>
                  <a:gd name="T9" fmla="*/ 34 h 35"/>
                  <a:gd name="T10" fmla="*/ 0 w 70"/>
                  <a:gd name="T11" fmla="*/ 34 h 35"/>
                  <a:gd name="T12" fmla="*/ 0 w 70"/>
                  <a:gd name="T13" fmla="*/ 0 h 35"/>
                  <a:gd name="T14" fmla="*/ 70 w 70"/>
                  <a:gd name="T15" fmla="*/ 0 h 35"/>
                  <a:gd name="T16" fmla="*/ 70 w 70"/>
                  <a:gd name="T17" fmla="*/ 35 h 35"/>
                  <a:gd name="T18" fmla="*/ 62 w 70"/>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5">
                    <a:moveTo>
                      <a:pt x="62" y="35"/>
                    </a:moveTo>
                    <a:lnTo>
                      <a:pt x="62" y="9"/>
                    </a:lnTo>
                    <a:lnTo>
                      <a:pt x="9" y="9"/>
                    </a:lnTo>
                    <a:lnTo>
                      <a:pt x="9" y="34"/>
                    </a:lnTo>
                    <a:lnTo>
                      <a:pt x="9" y="34"/>
                    </a:lnTo>
                    <a:lnTo>
                      <a:pt x="0" y="34"/>
                    </a:lnTo>
                    <a:lnTo>
                      <a:pt x="0" y="0"/>
                    </a:lnTo>
                    <a:lnTo>
                      <a:pt x="70" y="0"/>
                    </a:lnTo>
                    <a:lnTo>
                      <a:pt x="70" y="35"/>
                    </a:lnTo>
                    <a:lnTo>
                      <a:pt x="62" y="35"/>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1" name="Freeform 170"/>
              <p:cNvSpPr>
                <a:spLocks/>
              </p:cNvSpPr>
              <p:nvPr/>
            </p:nvSpPr>
            <p:spPr bwMode="auto">
              <a:xfrm>
                <a:off x="7232651" y="1555751"/>
                <a:ext cx="36513" cy="58738"/>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2" name="Freeform 171"/>
              <p:cNvSpPr>
                <a:spLocks/>
              </p:cNvSpPr>
              <p:nvPr/>
            </p:nvSpPr>
            <p:spPr bwMode="auto">
              <a:xfrm>
                <a:off x="7261226" y="1573213"/>
                <a:ext cx="4763" cy="23813"/>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3" name="Freeform 172"/>
              <p:cNvSpPr>
                <a:spLocks/>
              </p:cNvSpPr>
              <p:nvPr/>
            </p:nvSpPr>
            <p:spPr bwMode="auto">
              <a:xfrm>
                <a:off x="7261226" y="1573213"/>
                <a:ext cx="4763" cy="23813"/>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4" name="Freeform 173"/>
              <p:cNvSpPr>
                <a:spLocks/>
              </p:cNvSpPr>
              <p:nvPr/>
            </p:nvSpPr>
            <p:spPr bwMode="auto">
              <a:xfrm>
                <a:off x="7248526" y="1573213"/>
                <a:ext cx="17463" cy="26988"/>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3" name="Group 702"/>
          <p:cNvGrpSpPr/>
          <p:nvPr/>
        </p:nvGrpSpPr>
        <p:grpSpPr>
          <a:xfrm>
            <a:off x="2324098" y="1556158"/>
            <a:ext cx="2424932" cy="2083983"/>
            <a:chOff x="2324098" y="1556158"/>
            <a:chExt cx="2424932" cy="2083983"/>
          </a:xfrm>
        </p:grpSpPr>
        <p:sp>
          <p:nvSpPr>
            <p:cNvPr id="115" name="TextBox 114"/>
            <p:cNvSpPr txBox="1"/>
            <p:nvPr/>
          </p:nvSpPr>
          <p:spPr>
            <a:xfrm>
              <a:off x="2324098" y="2347479"/>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0" i="0" u="none" strike="noStrike" kern="0" cap="none" spc="0" normalizeH="0" baseline="0" noProof="0" dirty="0">
                  <a:ln>
                    <a:noFill/>
                  </a:ln>
                  <a:solidFill>
                    <a:schemeClr val="tx2"/>
                  </a:solidFill>
                  <a:effectLst/>
                  <a:uLnTx/>
                  <a:uFillTx/>
                  <a:latin typeface="+mj-lt"/>
                </a:rPr>
                <a:t>Author U-SQL scripts (with </a:t>
              </a:r>
              <a:br>
                <a:rPr kumimoji="0" lang="en-IN" sz="2000" b="0" i="0" u="none" strike="noStrike" kern="0" cap="none" spc="0" normalizeH="0" baseline="0" noProof="0" dirty="0">
                  <a:ln>
                    <a:noFill/>
                  </a:ln>
                  <a:solidFill>
                    <a:schemeClr val="tx2"/>
                  </a:solidFill>
                  <a:effectLst/>
                  <a:uLnTx/>
                  <a:uFillTx/>
                  <a:latin typeface="+mj-lt"/>
                </a:rPr>
              </a:br>
              <a:r>
                <a:rPr kumimoji="0" lang="en-IN" sz="2000" b="0" i="0" u="none" strike="noStrike" kern="0" cap="none" spc="0" normalizeH="0" baseline="0" noProof="0" dirty="0">
                  <a:ln>
                    <a:noFill/>
                  </a:ln>
                  <a:solidFill>
                    <a:schemeClr val="tx2"/>
                  </a:solidFill>
                  <a:effectLst/>
                  <a:uLnTx/>
                  <a:uFillTx/>
                  <a:latin typeface="+mj-lt"/>
                </a:rPr>
                <a:t>C# code)</a:t>
              </a:r>
            </a:p>
          </p:txBody>
        </p:sp>
        <p:grpSp>
          <p:nvGrpSpPr>
            <p:cNvPr id="317" name="Group 316"/>
            <p:cNvGrpSpPr/>
            <p:nvPr/>
          </p:nvGrpSpPr>
          <p:grpSpPr>
            <a:xfrm>
              <a:off x="2929411" y="1556158"/>
              <a:ext cx="1171316" cy="638460"/>
              <a:chOff x="5138738" y="2898775"/>
              <a:chExt cx="1919287" cy="1046163"/>
            </a:xfrm>
          </p:grpSpPr>
          <p:sp>
            <p:nvSpPr>
              <p:cNvPr id="318" name="Freeform 167"/>
              <p:cNvSpPr>
                <a:spLocks/>
              </p:cNvSpPr>
              <p:nvPr/>
            </p:nvSpPr>
            <p:spPr bwMode="auto">
              <a:xfrm>
                <a:off x="5138738" y="2898775"/>
                <a:ext cx="903288" cy="1046163"/>
              </a:xfrm>
              <a:custGeom>
                <a:avLst/>
                <a:gdLst>
                  <a:gd name="T0" fmla="*/ 0 w 569"/>
                  <a:gd name="T1" fmla="*/ 0 h 659"/>
                  <a:gd name="T2" fmla="*/ 569 w 569"/>
                  <a:gd name="T3" fmla="*/ 0 h 659"/>
                  <a:gd name="T4" fmla="*/ 569 w 569"/>
                  <a:gd name="T5" fmla="*/ 659 h 659"/>
                  <a:gd name="T6" fmla="*/ 0 w 569"/>
                  <a:gd name="T7" fmla="*/ 659 h 659"/>
                  <a:gd name="T8" fmla="*/ 0 w 569"/>
                  <a:gd name="T9" fmla="*/ 0 h 659"/>
                  <a:gd name="T10" fmla="*/ 0 w 569"/>
                  <a:gd name="T11" fmla="*/ 0 h 659"/>
                </a:gdLst>
                <a:ahLst/>
                <a:cxnLst>
                  <a:cxn ang="0">
                    <a:pos x="T0" y="T1"/>
                  </a:cxn>
                  <a:cxn ang="0">
                    <a:pos x="T2" y="T3"/>
                  </a:cxn>
                  <a:cxn ang="0">
                    <a:pos x="T4" y="T5"/>
                  </a:cxn>
                  <a:cxn ang="0">
                    <a:pos x="T6" y="T7"/>
                  </a:cxn>
                  <a:cxn ang="0">
                    <a:pos x="T8" y="T9"/>
                  </a:cxn>
                  <a:cxn ang="0">
                    <a:pos x="T10" y="T11"/>
                  </a:cxn>
                </a:cxnLst>
                <a:rect l="0" t="0" r="r" b="b"/>
                <a:pathLst>
                  <a:path w="569" h="659">
                    <a:moveTo>
                      <a:pt x="0" y="0"/>
                    </a:moveTo>
                    <a:lnTo>
                      <a:pt x="569" y="0"/>
                    </a:lnTo>
                    <a:lnTo>
                      <a:pt x="569" y="659"/>
                    </a:lnTo>
                    <a:lnTo>
                      <a:pt x="0" y="659"/>
                    </a:lnTo>
                    <a:lnTo>
                      <a:pt x="0"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9" name="Freeform 168"/>
              <p:cNvSpPr>
                <a:spLocks/>
              </p:cNvSpPr>
              <p:nvPr/>
            </p:nvSpPr>
            <p:spPr bwMode="auto">
              <a:xfrm>
                <a:off x="6153150" y="2898775"/>
                <a:ext cx="904875" cy="1046163"/>
              </a:xfrm>
              <a:custGeom>
                <a:avLst/>
                <a:gdLst>
                  <a:gd name="T0" fmla="*/ 0 w 570"/>
                  <a:gd name="T1" fmla="*/ 0 h 659"/>
                  <a:gd name="T2" fmla="*/ 570 w 570"/>
                  <a:gd name="T3" fmla="*/ 0 h 659"/>
                  <a:gd name="T4" fmla="*/ 570 w 570"/>
                  <a:gd name="T5" fmla="*/ 659 h 659"/>
                  <a:gd name="T6" fmla="*/ 0 w 570"/>
                  <a:gd name="T7" fmla="*/ 659 h 659"/>
                  <a:gd name="T8" fmla="*/ 0 w 570"/>
                  <a:gd name="T9" fmla="*/ 0 h 659"/>
                  <a:gd name="T10" fmla="*/ 0 w 570"/>
                  <a:gd name="T11" fmla="*/ 0 h 659"/>
                </a:gdLst>
                <a:ahLst/>
                <a:cxnLst>
                  <a:cxn ang="0">
                    <a:pos x="T0" y="T1"/>
                  </a:cxn>
                  <a:cxn ang="0">
                    <a:pos x="T2" y="T3"/>
                  </a:cxn>
                  <a:cxn ang="0">
                    <a:pos x="T4" y="T5"/>
                  </a:cxn>
                  <a:cxn ang="0">
                    <a:pos x="T6" y="T7"/>
                  </a:cxn>
                  <a:cxn ang="0">
                    <a:pos x="T8" y="T9"/>
                  </a:cxn>
                  <a:cxn ang="0">
                    <a:pos x="T10" y="T11"/>
                  </a:cxn>
                </a:cxnLst>
                <a:rect l="0" t="0" r="r" b="b"/>
                <a:pathLst>
                  <a:path w="570" h="659">
                    <a:moveTo>
                      <a:pt x="0" y="0"/>
                    </a:moveTo>
                    <a:lnTo>
                      <a:pt x="570" y="0"/>
                    </a:lnTo>
                    <a:lnTo>
                      <a:pt x="570" y="659"/>
                    </a:lnTo>
                    <a:lnTo>
                      <a:pt x="0" y="659"/>
                    </a:lnTo>
                    <a:lnTo>
                      <a:pt x="0"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0" name="Freeform 169"/>
              <p:cNvSpPr>
                <a:spLocks/>
              </p:cNvSpPr>
              <p:nvPr/>
            </p:nvSpPr>
            <p:spPr bwMode="auto">
              <a:xfrm>
                <a:off x="6042025" y="2898775"/>
                <a:ext cx="111125" cy="1046163"/>
              </a:xfrm>
              <a:custGeom>
                <a:avLst/>
                <a:gdLst>
                  <a:gd name="T0" fmla="*/ 0 w 70"/>
                  <a:gd name="T1" fmla="*/ 0 h 659"/>
                  <a:gd name="T2" fmla="*/ 70 w 70"/>
                  <a:gd name="T3" fmla="*/ 0 h 659"/>
                  <a:gd name="T4" fmla="*/ 70 w 70"/>
                  <a:gd name="T5" fmla="*/ 659 h 659"/>
                  <a:gd name="T6" fmla="*/ 0 w 70"/>
                  <a:gd name="T7" fmla="*/ 659 h 659"/>
                  <a:gd name="T8" fmla="*/ 0 w 70"/>
                  <a:gd name="T9" fmla="*/ 0 h 659"/>
                  <a:gd name="T10" fmla="*/ 0 w 70"/>
                  <a:gd name="T11" fmla="*/ 0 h 659"/>
                </a:gdLst>
                <a:ahLst/>
                <a:cxnLst>
                  <a:cxn ang="0">
                    <a:pos x="T0" y="T1"/>
                  </a:cxn>
                  <a:cxn ang="0">
                    <a:pos x="T2" y="T3"/>
                  </a:cxn>
                  <a:cxn ang="0">
                    <a:pos x="T4" y="T5"/>
                  </a:cxn>
                  <a:cxn ang="0">
                    <a:pos x="T6" y="T7"/>
                  </a:cxn>
                  <a:cxn ang="0">
                    <a:pos x="T8" y="T9"/>
                  </a:cxn>
                  <a:cxn ang="0">
                    <a:pos x="T10" y="T11"/>
                  </a:cxn>
                </a:cxnLst>
                <a:rect l="0" t="0" r="r" b="b"/>
                <a:pathLst>
                  <a:path w="70" h="659">
                    <a:moveTo>
                      <a:pt x="0" y="0"/>
                    </a:moveTo>
                    <a:lnTo>
                      <a:pt x="70" y="0"/>
                    </a:lnTo>
                    <a:lnTo>
                      <a:pt x="70" y="659"/>
                    </a:lnTo>
                    <a:lnTo>
                      <a:pt x="0" y="659"/>
                    </a:lnTo>
                    <a:lnTo>
                      <a:pt x="0"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1" name="Freeform 170"/>
              <p:cNvSpPr>
                <a:spLocks/>
              </p:cNvSpPr>
              <p:nvPr/>
            </p:nvSpPr>
            <p:spPr bwMode="auto">
              <a:xfrm>
                <a:off x="5195888" y="2924175"/>
                <a:ext cx="1804988" cy="993775"/>
              </a:xfrm>
              <a:custGeom>
                <a:avLst/>
                <a:gdLst>
                  <a:gd name="T0" fmla="*/ 515 w 812"/>
                  <a:gd name="T1" fmla="*/ 1 h 447"/>
                  <a:gd name="T2" fmla="*/ 486 w 812"/>
                  <a:gd name="T3" fmla="*/ 0 h 447"/>
                  <a:gd name="T4" fmla="*/ 419 w 812"/>
                  <a:gd name="T5" fmla="*/ 10 h 447"/>
                  <a:gd name="T6" fmla="*/ 407 w 812"/>
                  <a:gd name="T7" fmla="*/ 17 h 447"/>
                  <a:gd name="T8" fmla="*/ 393 w 812"/>
                  <a:gd name="T9" fmla="*/ 9 h 447"/>
                  <a:gd name="T10" fmla="*/ 328 w 812"/>
                  <a:gd name="T11" fmla="*/ 0 h 447"/>
                  <a:gd name="T12" fmla="*/ 297 w 812"/>
                  <a:gd name="T13" fmla="*/ 1 h 447"/>
                  <a:gd name="T14" fmla="*/ 0 w 812"/>
                  <a:gd name="T15" fmla="*/ 17 h 447"/>
                  <a:gd name="T16" fmla="*/ 0 w 812"/>
                  <a:gd name="T17" fmla="*/ 431 h 447"/>
                  <a:gd name="T18" fmla="*/ 0 w 812"/>
                  <a:gd name="T19" fmla="*/ 431 h 447"/>
                  <a:gd name="T20" fmla="*/ 31 w 812"/>
                  <a:gd name="T21" fmla="*/ 431 h 447"/>
                  <a:gd name="T22" fmla="*/ 297 w 812"/>
                  <a:gd name="T23" fmla="*/ 446 h 447"/>
                  <a:gd name="T24" fmla="*/ 328 w 812"/>
                  <a:gd name="T25" fmla="*/ 447 h 447"/>
                  <a:gd name="T26" fmla="*/ 393 w 812"/>
                  <a:gd name="T27" fmla="*/ 439 h 447"/>
                  <a:gd name="T28" fmla="*/ 407 w 812"/>
                  <a:gd name="T29" fmla="*/ 431 h 447"/>
                  <a:gd name="T30" fmla="*/ 419 w 812"/>
                  <a:gd name="T31" fmla="*/ 438 h 447"/>
                  <a:gd name="T32" fmla="*/ 486 w 812"/>
                  <a:gd name="T33" fmla="*/ 447 h 447"/>
                  <a:gd name="T34" fmla="*/ 515 w 812"/>
                  <a:gd name="T35" fmla="*/ 446 h 447"/>
                  <a:gd name="T36" fmla="*/ 781 w 812"/>
                  <a:gd name="T37" fmla="*/ 431 h 447"/>
                  <a:gd name="T38" fmla="*/ 812 w 812"/>
                  <a:gd name="T39" fmla="*/ 431 h 447"/>
                  <a:gd name="T40" fmla="*/ 812 w 812"/>
                  <a:gd name="T41" fmla="*/ 431 h 447"/>
                  <a:gd name="T42" fmla="*/ 812 w 812"/>
                  <a:gd name="T43" fmla="*/ 17 h 447"/>
                  <a:gd name="T44" fmla="*/ 515 w 812"/>
                  <a:gd name="T45" fmla="*/ 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2" h="447">
                    <a:moveTo>
                      <a:pt x="515" y="1"/>
                    </a:moveTo>
                    <a:cubicBezTo>
                      <a:pt x="506" y="1"/>
                      <a:pt x="496" y="0"/>
                      <a:pt x="486" y="0"/>
                    </a:cubicBezTo>
                    <a:cubicBezTo>
                      <a:pt x="449" y="0"/>
                      <a:pt x="429" y="5"/>
                      <a:pt x="419" y="10"/>
                    </a:cubicBezTo>
                    <a:cubicBezTo>
                      <a:pt x="410" y="14"/>
                      <a:pt x="407" y="17"/>
                      <a:pt x="407" y="17"/>
                    </a:cubicBezTo>
                    <a:cubicBezTo>
                      <a:pt x="407" y="17"/>
                      <a:pt x="404" y="13"/>
                      <a:pt x="393" y="9"/>
                    </a:cubicBezTo>
                    <a:cubicBezTo>
                      <a:pt x="382" y="4"/>
                      <a:pt x="363" y="0"/>
                      <a:pt x="328" y="0"/>
                    </a:cubicBezTo>
                    <a:cubicBezTo>
                      <a:pt x="317" y="0"/>
                      <a:pt x="307" y="1"/>
                      <a:pt x="297" y="1"/>
                    </a:cubicBezTo>
                    <a:cubicBezTo>
                      <a:pt x="245" y="5"/>
                      <a:pt x="192" y="17"/>
                      <a:pt x="0" y="17"/>
                    </a:cubicBezTo>
                    <a:cubicBezTo>
                      <a:pt x="0" y="431"/>
                      <a:pt x="0" y="431"/>
                      <a:pt x="0" y="431"/>
                    </a:cubicBezTo>
                    <a:cubicBezTo>
                      <a:pt x="0" y="431"/>
                      <a:pt x="0" y="431"/>
                      <a:pt x="0" y="431"/>
                    </a:cubicBezTo>
                    <a:cubicBezTo>
                      <a:pt x="31" y="431"/>
                      <a:pt x="31" y="431"/>
                      <a:pt x="31" y="431"/>
                    </a:cubicBezTo>
                    <a:cubicBezTo>
                      <a:pt x="198" y="432"/>
                      <a:pt x="248" y="442"/>
                      <a:pt x="297" y="446"/>
                    </a:cubicBezTo>
                    <a:cubicBezTo>
                      <a:pt x="307" y="446"/>
                      <a:pt x="317" y="447"/>
                      <a:pt x="328" y="447"/>
                    </a:cubicBezTo>
                    <a:cubicBezTo>
                      <a:pt x="363" y="447"/>
                      <a:pt x="382" y="443"/>
                      <a:pt x="393" y="439"/>
                    </a:cubicBezTo>
                    <a:cubicBezTo>
                      <a:pt x="404" y="434"/>
                      <a:pt x="407" y="431"/>
                      <a:pt x="407" y="431"/>
                    </a:cubicBezTo>
                    <a:cubicBezTo>
                      <a:pt x="407" y="431"/>
                      <a:pt x="410" y="434"/>
                      <a:pt x="419" y="438"/>
                    </a:cubicBezTo>
                    <a:cubicBezTo>
                      <a:pt x="429" y="442"/>
                      <a:pt x="449" y="447"/>
                      <a:pt x="486" y="447"/>
                    </a:cubicBezTo>
                    <a:cubicBezTo>
                      <a:pt x="496" y="447"/>
                      <a:pt x="506" y="446"/>
                      <a:pt x="515" y="446"/>
                    </a:cubicBezTo>
                    <a:cubicBezTo>
                      <a:pt x="564" y="442"/>
                      <a:pt x="614" y="432"/>
                      <a:pt x="781" y="431"/>
                    </a:cubicBezTo>
                    <a:cubicBezTo>
                      <a:pt x="812" y="431"/>
                      <a:pt x="812" y="431"/>
                      <a:pt x="812" y="431"/>
                    </a:cubicBezTo>
                    <a:cubicBezTo>
                      <a:pt x="812" y="431"/>
                      <a:pt x="812" y="431"/>
                      <a:pt x="812" y="431"/>
                    </a:cubicBezTo>
                    <a:cubicBezTo>
                      <a:pt x="812" y="17"/>
                      <a:pt x="812" y="17"/>
                      <a:pt x="812" y="17"/>
                    </a:cubicBezTo>
                    <a:cubicBezTo>
                      <a:pt x="619" y="17"/>
                      <a:pt x="567" y="5"/>
                      <a:pt x="5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2" name="Freeform 171"/>
              <p:cNvSpPr>
                <a:spLocks/>
              </p:cNvSpPr>
              <p:nvPr/>
            </p:nvSpPr>
            <p:spPr bwMode="auto">
              <a:xfrm>
                <a:off x="5856288" y="2924175"/>
                <a:ext cx="212725" cy="993775"/>
              </a:xfrm>
              <a:custGeom>
                <a:avLst/>
                <a:gdLst>
                  <a:gd name="T0" fmla="*/ 0 w 96"/>
                  <a:gd name="T1" fmla="*/ 1 h 447"/>
                  <a:gd name="T2" fmla="*/ 0 w 96"/>
                  <a:gd name="T3" fmla="*/ 446 h 447"/>
                  <a:gd name="T4" fmla="*/ 31 w 96"/>
                  <a:gd name="T5" fmla="*/ 447 h 447"/>
                  <a:gd name="T6" fmla="*/ 96 w 96"/>
                  <a:gd name="T7" fmla="*/ 439 h 447"/>
                  <a:gd name="T8" fmla="*/ 96 w 96"/>
                  <a:gd name="T9" fmla="*/ 9 h 447"/>
                  <a:gd name="T10" fmla="*/ 31 w 96"/>
                  <a:gd name="T11" fmla="*/ 0 h 447"/>
                  <a:gd name="T12" fmla="*/ 0 w 96"/>
                  <a:gd name="T13" fmla="*/ 1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0" y="1"/>
                    </a:moveTo>
                    <a:cubicBezTo>
                      <a:pt x="0" y="446"/>
                      <a:pt x="0" y="446"/>
                      <a:pt x="0" y="446"/>
                    </a:cubicBezTo>
                    <a:cubicBezTo>
                      <a:pt x="10" y="446"/>
                      <a:pt x="19" y="447"/>
                      <a:pt x="31" y="447"/>
                    </a:cubicBezTo>
                    <a:cubicBezTo>
                      <a:pt x="66" y="447"/>
                      <a:pt x="85" y="443"/>
                      <a:pt x="96" y="439"/>
                    </a:cubicBezTo>
                    <a:cubicBezTo>
                      <a:pt x="96" y="9"/>
                      <a:pt x="96" y="9"/>
                      <a:pt x="96" y="9"/>
                    </a:cubicBezTo>
                    <a:cubicBezTo>
                      <a:pt x="85" y="4"/>
                      <a:pt x="66" y="0"/>
                      <a:pt x="31" y="0"/>
                    </a:cubicBezTo>
                    <a:cubicBezTo>
                      <a:pt x="19" y="0"/>
                      <a:pt x="10" y="1"/>
                      <a:pt x="0" y="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3" name="Freeform 172"/>
              <p:cNvSpPr>
                <a:spLocks/>
              </p:cNvSpPr>
              <p:nvPr/>
            </p:nvSpPr>
            <p:spPr bwMode="auto">
              <a:xfrm>
                <a:off x="6127750" y="2924175"/>
                <a:ext cx="212725" cy="993775"/>
              </a:xfrm>
              <a:custGeom>
                <a:avLst/>
                <a:gdLst>
                  <a:gd name="T0" fmla="*/ 67 w 96"/>
                  <a:gd name="T1" fmla="*/ 0 h 447"/>
                  <a:gd name="T2" fmla="*/ 0 w 96"/>
                  <a:gd name="T3" fmla="*/ 10 h 447"/>
                  <a:gd name="T4" fmla="*/ 0 w 96"/>
                  <a:gd name="T5" fmla="*/ 438 h 447"/>
                  <a:gd name="T6" fmla="*/ 67 w 96"/>
                  <a:gd name="T7" fmla="*/ 447 h 447"/>
                  <a:gd name="T8" fmla="*/ 96 w 96"/>
                  <a:gd name="T9" fmla="*/ 446 h 447"/>
                  <a:gd name="T10" fmla="*/ 96 w 96"/>
                  <a:gd name="T11" fmla="*/ 1 h 447"/>
                  <a:gd name="T12" fmla="*/ 67 w 96"/>
                  <a:gd name="T13" fmla="*/ 0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67" y="0"/>
                    </a:moveTo>
                    <a:cubicBezTo>
                      <a:pt x="31" y="0"/>
                      <a:pt x="10" y="5"/>
                      <a:pt x="0" y="10"/>
                    </a:cubicBezTo>
                    <a:cubicBezTo>
                      <a:pt x="0" y="438"/>
                      <a:pt x="0" y="438"/>
                      <a:pt x="0" y="438"/>
                    </a:cubicBezTo>
                    <a:cubicBezTo>
                      <a:pt x="10" y="442"/>
                      <a:pt x="31" y="447"/>
                      <a:pt x="67" y="447"/>
                    </a:cubicBezTo>
                    <a:cubicBezTo>
                      <a:pt x="78" y="447"/>
                      <a:pt x="87" y="446"/>
                      <a:pt x="96" y="446"/>
                    </a:cubicBezTo>
                    <a:cubicBezTo>
                      <a:pt x="96" y="1"/>
                      <a:pt x="96" y="1"/>
                      <a:pt x="96" y="1"/>
                    </a:cubicBezTo>
                    <a:cubicBezTo>
                      <a:pt x="87" y="1"/>
                      <a:pt x="78" y="0"/>
                      <a:pt x="6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4" name="Freeform 173"/>
              <p:cNvSpPr>
                <a:spLocks/>
              </p:cNvSpPr>
              <p:nvPr/>
            </p:nvSpPr>
            <p:spPr bwMode="auto">
              <a:xfrm>
                <a:off x="6069013" y="2944813"/>
                <a:ext cx="58738" cy="952500"/>
              </a:xfrm>
              <a:custGeom>
                <a:avLst/>
                <a:gdLst>
                  <a:gd name="T0" fmla="*/ 0 w 26"/>
                  <a:gd name="T1" fmla="*/ 429 h 429"/>
                  <a:gd name="T2" fmla="*/ 14 w 26"/>
                  <a:gd name="T3" fmla="*/ 421 h 429"/>
                  <a:gd name="T4" fmla="*/ 26 w 26"/>
                  <a:gd name="T5" fmla="*/ 428 h 429"/>
                  <a:gd name="T6" fmla="*/ 26 w 26"/>
                  <a:gd name="T7" fmla="*/ 1 h 429"/>
                  <a:gd name="T8" fmla="*/ 14 w 26"/>
                  <a:gd name="T9" fmla="*/ 7 h 429"/>
                  <a:gd name="T10" fmla="*/ 0 w 26"/>
                  <a:gd name="T11" fmla="*/ 0 h 429"/>
                  <a:gd name="T12" fmla="*/ 0 w 2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26" h="429">
                    <a:moveTo>
                      <a:pt x="0" y="429"/>
                    </a:moveTo>
                    <a:cubicBezTo>
                      <a:pt x="12" y="425"/>
                      <a:pt x="14" y="421"/>
                      <a:pt x="14" y="421"/>
                    </a:cubicBezTo>
                    <a:cubicBezTo>
                      <a:pt x="14" y="421"/>
                      <a:pt x="17" y="424"/>
                      <a:pt x="26" y="428"/>
                    </a:cubicBezTo>
                    <a:cubicBezTo>
                      <a:pt x="26" y="1"/>
                      <a:pt x="26" y="1"/>
                      <a:pt x="26" y="1"/>
                    </a:cubicBezTo>
                    <a:cubicBezTo>
                      <a:pt x="17" y="4"/>
                      <a:pt x="14" y="7"/>
                      <a:pt x="14" y="7"/>
                    </a:cubicBezTo>
                    <a:cubicBezTo>
                      <a:pt x="14" y="7"/>
                      <a:pt x="12" y="4"/>
                      <a:pt x="0" y="0"/>
                    </a:cubicBezTo>
                    <a:cubicBezTo>
                      <a:pt x="0" y="429"/>
                      <a:pt x="0" y="429"/>
                      <a:pt x="0" y="429"/>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5" name="Freeform 174"/>
              <p:cNvSpPr>
                <a:spLocks/>
              </p:cNvSpPr>
              <p:nvPr/>
            </p:nvSpPr>
            <p:spPr bwMode="auto">
              <a:xfrm>
                <a:off x="5335588" y="3017838"/>
                <a:ext cx="255588" cy="265113"/>
              </a:xfrm>
              <a:custGeom>
                <a:avLst/>
                <a:gdLst>
                  <a:gd name="T0" fmla="*/ 115 w 115"/>
                  <a:gd name="T1" fmla="*/ 118 h 119"/>
                  <a:gd name="T2" fmla="*/ 0 w 115"/>
                  <a:gd name="T3" fmla="*/ 119 h 119"/>
                  <a:gd name="T4" fmla="*/ 0 w 115"/>
                  <a:gd name="T5" fmla="*/ 4 h 119"/>
                  <a:gd name="T6" fmla="*/ 115 w 115"/>
                  <a:gd name="T7" fmla="*/ 0 h 119"/>
                  <a:gd name="T8" fmla="*/ 115 w 115"/>
                  <a:gd name="T9" fmla="*/ 118 h 119"/>
                </a:gdLst>
                <a:ahLst/>
                <a:cxnLst>
                  <a:cxn ang="0">
                    <a:pos x="T0" y="T1"/>
                  </a:cxn>
                  <a:cxn ang="0">
                    <a:pos x="T2" y="T3"/>
                  </a:cxn>
                  <a:cxn ang="0">
                    <a:pos x="T4" y="T5"/>
                  </a:cxn>
                  <a:cxn ang="0">
                    <a:pos x="T6" y="T7"/>
                  </a:cxn>
                  <a:cxn ang="0">
                    <a:pos x="T8" y="T9"/>
                  </a:cxn>
                </a:cxnLst>
                <a:rect l="0" t="0" r="r" b="b"/>
                <a:pathLst>
                  <a:path w="115" h="119">
                    <a:moveTo>
                      <a:pt x="115" y="118"/>
                    </a:moveTo>
                    <a:cubicBezTo>
                      <a:pt x="77" y="119"/>
                      <a:pt x="38" y="119"/>
                      <a:pt x="0" y="119"/>
                    </a:cubicBezTo>
                    <a:cubicBezTo>
                      <a:pt x="0" y="80"/>
                      <a:pt x="0" y="42"/>
                      <a:pt x="0" y="4"/>
                    </a:cubicBezTo>
                    <a:cubicBezTo>
                      <a:pt x="39" y="4"/>
                      <a:pt x="77" y="2"/>
                      <a:pt x="115" y="0"/>
                    </a:cubicBezTo>
                    <a:cubicBezTo>
                      <a:pt x="115" y="40"/>
                      <a:pt x="115" y="79"/>
                      <a:pt x="115" y="118"/>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6" name="Freeform 175"/>
              <p:cNvSpPr>
                <a:spLocks noEditPoints="1"/>
              </p:cNvSpPr>
              <p:nvPr/>
            </p:nvSpPr>
            <p:spPr bwMode="auto">
              <a:xfrm>
                <a:off x="5400675" y="3060700"/>
                <a:ext cx="127000" cy="184150"/>
              </a:xfrm>
              <a:custGeom>
                <a:avLst/>
                <a:gdLst>
                  <a:gd name="T0" fmla="*/ 28 w 57"/>
                  <a:gd name="T1" fmla="*/ 83 h 83"/>
                  <a:gd name="T2" fmla="*/ 0 w 57"/>
                  <a:gd name="T3" fmla="*/ 43 h 83"/>
                  <a:gd name="T4" fmla="*/ 8 w 57"/>
                  <a:gd name="T5" fmla="*/ 12 h 83"/>
                  <a:gd name="T6" fmla="*/ 30 w 57"/>
                  <a:gd name="T7" fmla="*/ 1 h 83"/>
                  <a:gd name="T8" fmla="*/ 57 w 57"/>
                  <a:gd name="T9" fmla="*/ 40 h 83"/>
                  <a:gd name="T10" fmla="*/ 49 w 57"/>
                  <a:gd name="T11" fmla="*/ 72 h 83"/>
                  <a:gd name="T12" fmla="*/ 28 w 57"/>
                  <a:gd name="T13" fmla="*/ 83 h 83"/>
                  <a:gd name="T14" fmla="*/ 29 w 57"/>
                  <a:gd name="T15" fmla="*/ 14 h 83"/>
                  <a:gd name="T16" fmla="*/ 18 w 57"/>
                  <a:gd name="T17" fmla="*/ 43 h 83"/>
                  <a:gd name="T18" fmla="*/ 28 w 57"/>
                  <a:gd name="T19" fmla="*/ 69 h 83"/>
                  <a:gd name="T20" fmla="*/ 39 w 57"/>
                  <a:gd name="T21" fmla="*/ 42 h 83"/>
                  <a:gd name="T22" fmla="*/ 29 w 57"/>
                  <a:gd name="T23" fmla="*/ 1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83">
                    <a:moveTo>
                      <a:pt x="28" y="83"/>
                    </a:moveTo>
                    <a:cubicBezTo>
                      <a:pt x="10" y="83"/>
                      <a:pt x="0" y="70"/>
                      <a:pt x="0" y="43"/>
                    </a:cubicBezTo>
                    <a:cubicBezTo>
                      <a:pt x="0" y="30"/>
                      <a:pt x="3" y="20"/>
                      <a:pt x="8" y="12"/>
                    </a:cubicBezTo>
                    <a:cubicBezTo>
                      <a:pt x="13" y="5"/>
                      <a:pt x="20" y="1"/>
                      <a:pt x="30" y="1"/>
                    </a:cubicBezTo>
                    <a:cubicBezTo>
                      <a:pt x="48" y="0"/>
                      <a:pt x="57" y="13"/>
                      <a:pt x="57" y="40"/>
                    </a:cubicBezTo>
                    <a:cubicBezTo>
                      <a:pt x="57" y="54"/>
                      <a:pt x="55" y="64"/>
                      <a:pt x="49" y="72"/>
                    </a:cubicBezTo>
                    <a:cubicBezTo>
                      <a:pt x="45" y="79"/>
                      <a:pt x="37" y="83"/>
                      <a:pt x="28" y="83"/>
                    </a:cubicBezTo>
                    <a:close/>
                    <a:moveTo>
                      <a:pt x="29" y="14"/>
                    </a:moveTo>
                    <a:cubicBezTo>
                      <a:pt x="22" y="14"/>
                      <a:pt x="18" y="24"/>
                      <a:pt x="18" y="43"/>
                    </a:cubicBezTo>
                    <a:cubicBezTo>
                      <a:pt x="18" y="60"/>
                      <a:pt x="21" y="69"/>
                      <a:pt x="28" y="69"/>
                    </a:cubicBezTo>
                    <a:cubicBezTo>
                      <a:pt x="36" y="69"/>
                      <a:pt x="39" y="60"/>
                      <a:pt x="39" y="42"/>
                    </a:cubicBezTo>
                    <a:cubicBezTo>
                      <a:pt x="39" y="23"/>
                      <a:pt x="36" y="14"/>
                      <a:pt x="29" y="1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7" name="Freeform 176"/>
              <p:cNvSpPr>
                <a:spLocks noEditPoints="1"/>
              </p:cNvSpPr>
              <p:nvPr/>
            </p:nvSpPr>
            <p:spPr bwMode="auto">
              <a:xfrm>
                <a:off x="5351463" y="3327400"/>
                <a:ext cx="44450" cy="58738"/>
              </a:xfrm>
              <a:custGeom>
                <a:avLst/>
                <a:gdLst>
                  <a:gd name="T0" fmla="*/ 10 w 20"/>
                  <a:gd name="T1" fmla="*/ 27 h 27"/>
                  <a:gd name="T2" fmla="*/ 0 w 20"/>
                  <a:gd name="T3" fmla="*/ 13 h 27"/>
                  <a:gd name="T4" fmla="*/ 3 w 20"/>
                  <a:gd name="T5" fmla="*/ 3 h 27"/>
                  <a:gd name="T6" fmla="*/ 10 w 20"/>
                  <a:gd name="T7" fmla="*/ 0 h 27"/>
                  <a:gd name="T8" fmla="*/ 20 w 20"/>
                  <a:gd name="T9" fmla="*/ 13 h 27"/>
                  <a:gd name="T10" fmla="*/ 17 w 20"/>
                  <a:gd name="T11" fmla="*/ 23 h 27"/>
                  <a:gd name="T12" fmla="*/ 10 w 20"/>
                  <a:gd name="T13" fmla="*/ 27 h 27"/>
                  <a:gd name="T14" fmla="*/ 10 w 20"/>
                  <a:gd name="T15" fmla="*/ 4 h 27"/>
                  <a:gd name="T16" fmla="*/ 7 w 20"/>
                  <a:gd name="T17" fmla="*/ 13 h 27"/>
                  <a:gd name="T18" fmla="*/ 10 w 20"/>
                  <a:gd name="T19" fmla="*/ 22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2"/>
                      <a:pt x="0" y="13"/>
                    </a:cubicBezTo>
                    <a:cubicBezTo>
                      <a:pt x="0" y="9"/>
                      <a:pt x="1" y="6"/>
                      <a:pt x="3" y="3"/>
                    </a:cubicBezTo>
                    <a:cubicBezTo>
                      <a:pt x="5" y="1"/>
                      <a:pt x="7" y="0"/>
                      <a:pt x="10" y="0"/>
                    </a:cubicBezTo>
                    <a:cubicBezTo>
                      <a:pt x="17" y="0"/>
                      <a:pt x="20" y="4"/>
                      <a:pt x="20" y="13"/>
                    </a:cubicBezTo>
                    <a:cubicBezTo>
                      <a:pt x="20" y="17"/>
                      <a:pt x="19" y="21"/>
                      <a:pt x="17" y="23"/>
                    </a:cubicBezTo>
                    <a:cubicBezTo>
                      <a:pt x="16" y="25"/>
                      <a:pt x="13" y="27"/>
                      <a:pt x="10" y="27"/>
                    </a:cubicBezTo>
                    <a:close/>
                    <a:moveTo>
                      <a:pt x="10" y="4"/>
                    </a:moveTo>
                    <a:cubicBezTo>
                      <a:pt x="8" y="4"/>
                      <a:pt x="7" y="7"/>
                      <a:pt x="7" y="13"/>
                    </a:cubicBezTo>
                    <a:cubicBezTo>
                      <a:pt x="7" y="19"/>
                      <a:pt x="8" y="22"/>
                      <a:pt x="10" y="22"/>
                    </a:cubicBezTo>
                    <a:cubicBezTo>
                      <a:pt x="12" y="22"/>
                      <a:pt x="14" y="19"/>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8" name="Freeform 177"/>
              <p:cNvSpPr>
                <a:spLocks noEditPoints="1"/>
              </p:cNvSpPr>
              <p:nvPr/>
            </p:nvSpPr>
            <p:spPr bwMode="auto">
              <a:xfrm>
                <a:off x="5400675"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10"/>
                      <a:pt x="1" y="6"/>
                      <a:pt x="3" y="4"/>
                    </a:cubicBezTo>
                    <a:cubicBezTo>
                      <a:pt x="4" y="2"/>
                      <a:pt x="7" y="0"/>
                      <a:pt x="10" y="0"/>
                    </a:cubicBezTo>
                    <a:cubicBezTo>
                      <a:pt x="16" y="0"/>
                      <a:pt x="19" y="5"/>
                      <a:pt x="19" y="14"/>
                    </a:cubicBezTo>
                    <a:cubicBezTo>
                      <a:pt x="19" y="18"/>
                      <a:pt x="18" y="21"/>
                      <a:pt x="17" y="24"/>
                    </a:cubicBezTo>
                    <a:cubicBezTo>
                      <a:pt x="15" y="26"/>
                      <a:pt x="13" y="28"/>
                      <a:pt x="10" y="28"/>
                    </a:cubicBezTo>
                    <a:close/>
                    <a:moveTo>
                      <a:pt x="10" y="5"/>
                    </a:moveTo>
                    <a:cubicBezTo>
                      <a:pt x="8" y="5"/>
                      <a:pt x="6" y="8"/>
                      <a:pt x="6" y="14"/>
                    </a:cubicBezTo>
                    <a:cubicBezTo>
                      <a:pt x="6" y="20"/>
                      <a:pt x="8"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9" name="Freeform 178"/>
              <p:cNvSpPr>
                <a:spLocks noEditPoints="1"/>
              </p:cNvSpPr>
              <p:nvPr/>
            </p:nvSpPr>
            <p:spPr bwMode="auto">
              <a:xfrm>
                <a:off x="5449888" y="3324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2"/>
                      <a:pt x="6" y="0"/>
                      <a:pt x="10" y="0"/>
                    </a:cubicBezTo>
                    <a:cubicBezTo>
                      <a:pt x="16" y="0"/>
                      <a:pt x="19" y="5"/>
                      <a:pt x="19" y="14"/>
                    </a:cubicBezTo>
                    <a:cubicBezTo>
                      <a:pt x="19" y="18"/>
                      <a:pt x="18" y="21"/>
                      <a:pt x="16" y="24"/>
                    </a:cubicBezTo>
                    <a:cubicBezTo>
                      <a:pt x="15" y="26"/>
                      <a:pt x="12" y="28"/>
                      <a:pt x="9" y="28"/>
                    </a:cubicBezTo>
                    <a:close/>
                    <a:moveTo>
                      <a:pt x="10" y="5"/>
                    </a:moveTo>
                    <a:cubicBezTo>
                      <a:pt x="7" y="5"/>
                      <a:pt x="6" y="8"/>
                      <a:pt x="6" y="14"/>
                    </a:cubicBezTo>
                    <a:cubicBezTo>
                      <a:pt x="6" y="20"/>
                      <a:pt x="7"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0" name="Freeform 179"/>
              <p:cNvSpPr>
                <a:spLocks/>
              </p:cNvSpPr>
              <p:nvPr/>
            </p:nvSpPr>
            <p:spPr bwMode="auto">
              <a:xfrm>
                <a:off x="5502275" y="3324225"/>
                <a:ext cx="26988"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3 w 12"/>
                  <a:gd name="T11" fmla="*/ 8 h 27"/>
                  <a:gd name="T12" fmla="*/ 2 w 12"/>
                  <a:gd name="T13" fmla="*/ 8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1" name="Freeform 180"/>
              <p:cNvSpPr>
                <a:spLocks noEditPoints="1"/>
              </p:cNvSpPr>
              <p:nvPr/>
            </p:nvSpPr>
            <p:spPr bwMode="auto">
              <a:xfrm>
                <a:off x="5545138"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9"/>
                      <a:pt x="1" y="6"/>
                      <a:pt x="3" y="4"/>
                    </a:cubicBezTo>
                    <a:cubicBezTo>
                      <a:pt x="4" y="1"/>
                      <a:pt x="7" y="0"/>
                      <a:pt x="10" y="0"/>
                    </a:cubicBezTo>
                    <a:cubicBezTo>
                      <a:pt x="16" y="0"/>
                      <a:pt x="19" y="4"/>
                      <a:pt x="19" y="14"/>
                    </a:cubicBezTo>
                    <a:cubicBezTo>
                      <a:pt x="19" y="18"/>
                      <a:pt x="18" y="21"/>
                      <a:pt x="17" y="24"/>
                    </a:cubicBezTo>
                    <a:cubicBezTo>
                      <a:pt x="15" y="26"/>
                      <a:pt x="13" y="28"/>
                      <a:pt x="10" y="28"/>
                    </a:cubicBezTo>
                    <a:close/>
                    <a:moveTo>
                      <a:pt x="10" y="4"/>
                    </a:moveTo>
                    <a:cubicBezTo>
                      <a:pt x="7" y="5"/>
                      <a:pt x="6" y="8"/>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2" name="Freeform 181"/>
              <p:cNvSpPr>
                <a:spLocks noEditPoints="1"/>
              </p:cNvSpPr>
              <p:nvPr/>
            </p:nvSpPr>
            <p:spPr bwMode="auto">
              <a:xfrm>
                <a:off x="5594350" y="3322638"/>
                <a:ext cx="41275" cy="63500"/>
              </a:xfrm>
              <a:custGeom>
                <a:avLst/>
                <a:gdLst>
                  <a:gd name="T0" fmla="*/ 9 w 19"/>
                  <a:gd name="T1" fmla="*/ 29 h 29"/>
                  <a:gd name="T2" fmla="*/ 0 w 19"/>
                  <a:gd name="T3" fmla="*/ 15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7"/>
                      <a:pt x="3" y="5"/>
                    </a:cubicBezTo>
                    <a:cubicBezTo>
                      <a:pt x="4" y="2"/>
                      <a:pt x="7" y="1"/>
                      <a:pt x="10" y="1"/>
                    </a:cubicBezTo>
                    <a:cubicBezTo>
                      <a:pt x="16" y="0"/>
                      <a:pt x="19" y="5"/>
                      <a:pt x="19" y="15"/>
                    </a:cubicBezTo>
                    <a:cubicBezTo>
                      <a:pt x="19" y="19"/>
                      <a:pt x="18" y="22"/>
                      <a:pt x="17" y="25"/>
                    </a:cubicBezTo>
                    <a:cubicBezTo>
                      <a:pt x="15" y="27"/>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3" name="Freeform 182"/>
              <p:cNvSpPr>
                <a:spLocks/>
              </p:cNvSpPr>
              <p:nvPr/>
            </p:nvSpPr>
            <p:spPr bwMode="auto">
              <a:xfrm>
                <a:off x="5646738" y="3322638"/>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9 h 28"/>
                  <a:gd name="T12" fmla="*/ 2 w 12"/>
                  <a:gd name="T13" fmla="*/ 9 h 28"/>
                  <a:gd name="T14" fmla="*/ 0 w 12"/>
                  <a:gd name="T15" fmla="*/ 9 h 28"/>
                  <a:gd name="T16" fmla="*/ 0 w 12"/>
                  <a:gd name="T17" fmla="*/ 5 h 28"/>
                  <a:gd name="T18" fmla="*/ 5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10" y="28"/>
                      <a:pt x="8" y="28"/>
                      <a:pt x="6" y="28"/>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8"/>
                      <a:pt x="0" y="7"/>
                      <a:pt x="0" y="5"/>
                    </a:cubicBezTo>
                    <a:cubicBezTo>
                      <a:pt x="2" y="4"/>
                      <a:pt x="3" y="4"/>
                      <a:pt x="5"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4" name="Freeform 183"/>
              <p:cNvSpPr>
                <a:spLocks/>
              </p:cNvSpPr>
              <p:nvPr/>
            </p:nvSpPr>
            <p:spPr bwMode="auto">
              <a:xfrm>
                <a:off x="5695950" y="3322638"/>
                <a:ext cx="26988" cy="61913"/>
              </a:xfrm>
              <a:custGeom>
                <a:avLst/>
                <a:gdLst>
                  <a:gd name="T0" fmla="*/ 11 w 12"/>
                  <a:gd name="T1" fmla="*/ 0 h 28"/>
                  <a:gd name="T2" fmla="*/ 12 w 12"/>
                  <a:gd name="T3" fmla="*/ 28 h 28"/>
                  <a:gd name="T4" fmla="*/ 5 w 12"/>
                  <a:gd name="T5" fmla="*/ 28 h 28"/>
                  <a:gd name="T6" fmla="*/ 5 w 12"/>
                  <a:gd name="T7" fmla="*/ 7 h 28"/>
                  <a:gd name="T8" fmla="*/ 4 w 12"/>
                  <a:gd name="T9" fmla="*/ 8 h 28"/>
                  <a:gd name="T10" fmla="*/ 3 w 12"/>
                  <a:gd name="T11" fmla="*/ 9 h 28"/>
                  <a:gd name="T12" fmla="*/ 2 w 12"/>
                  <a:gd name="T13" fmla="*/ 9 h 28"/>
                  <a:gd name="T14" fmla="*/ 0 w 12"/>
                  <a:gd name="T15" fmla="*/ 9 h 28"/>
                  <a:gd name="T16" fmla="*/ 0 w 12"/>
                  <a:gd name="T17" fmla="*/ 5 h 28"/>
                  <a:gd name="T18" fmla="*/ 4 w 12"/>
                  <a:gd name="T19" fmla="*/ 3 h 28"/>
                  <a:gd name="T20" fmla="*/ 8 w 12"/>
                  <a:gd name="T21" fmla="*/ 1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2"/>
                      <a:pt x="11" y="17"/>
                      <a:pt x="12" y="28"/>
                    </a:cubicBezTo>
                    <a:cubicBezTo>
                      <a:pt x="9" y="28"/>
                      <a:pt x="8" y="28"/>
                      <a:pt x="5" y="28"/>
                    </a:cubicBezTo>
                    <a:cubicBezTo>
                      <a:pt x="5" y="20"/>
                      <a:pt x="5" y="16"/>
                      <a:pt x="5" y="7"/>
                    </a:cubicBezTo>
                    <a:cubicBezTo>
                      <a:pt x="5" y="7"/>
                      <a:pt x="5" y="8"/>
                      <a:pt x="4" y="8"/>
                    </a:cubicBezTo>
                    <a:cubicBezTo>
                      <a:pt x="4" y="8"/>
                      <a:pt x="3" y="8"/>
                      <a:pt x="3" y="9"/>
                    </a:cubicBezTo>
                    <a:cubicBezTo>
                      <a:pt x="3" y="9"/>
                      <a:pt x="2" y="9"/>
                      <a:pt x="2" y="9"/>
                    </a:cubicBezTo>
                    <a:cubicBezTo>
                      <a:pt x="1" y="9"/>
                      <a:pt x="1" y="9"/>
                      <a:pt x="0" y="9"/>
                    </a:cubicBezTo>
                    <a:cubicBezTo>
                      <a:pt x="0" y="7"/>
                      <a:pt x="0" y="6"/>
                      <a:pt x="0" y="5"/>
                    </a:cubicBezTo>
                    <a:cubicBezTo>
                      <a:pt x="2" y="4"/>
                      <a:pt x="3" y="3"/>
                      <a:pt x="4" y="3"/>
                    </a:cubicBezTo>
                    <a:cubicBezTo>
                      <a:pt x="5" y="2"/>
                      <a:pt x="7" y="1"/>
                      <a:pt x="8" y="1"/>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5" name="Freeform 184"/>
              <p:cNvSpPr>
                <a:spLocks noEditPoints="1"/>
              </p:cNvSpPr>
              <p:nvPr/>
            </p:nvSpPr>
            <p:spPr bwMode="auto">
              <a:xfrm>
                <a:off x="5738813" y="3322638"/>
                <a:ext cx="41275" cy="61913"/>
              </a:xfrm>
              <a:custGeom>
                <a:avLst/>
                <a:gdLst>
                  <a:gd name="T0" fmla="*/ 9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9 w 19"/>
                  <a:gd name="T13" fmla="*/ 28 h 28"/>
                  <a:gd name="T14" fmla="*/ 10 w 19"/>
                  <a:gd name="T15" fmla="*/ 5 h 28"/>
                  <a:gd name="T16" fmla="*/ 6 w 19"/>
                  <a:gd name="T17" fmla="*/ 15 h 28"/>
                  <a:gd name="T18" fmla="*/ 10 w 19"/>
                  <a:gd name="T19" fmla="*/ 24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4"/>
                      <a:pt x="0" y="15"/>
                    </a:cubicBezTo>
                    <a:cubicBezTo>
                      <a:pt x="0" y="10"/>
                      <a:pt x="1" y="6"/>
                      <a:pt x="3" y="4"/>
                    </a:cubicBezTo>
                    <a:cubicBezTo>
                      <a:pt x="4" y="2"/>
                      <a:pt x="7" y="0"/>
                      <a:pt x="10" y="0"/>
                    </a:cubicBezTo>
                    <a:cubicBezTo>
                      <a:pt x="16" y="0"/>
                      <a:pt x="19" y="5"/>
                      <a:pt x="19" y="14"/>
                    </a:cubicBezTo>
                    <a:cubicBezTo>
                      <a:pt x="19" y="19"/>
                      <a:pt x="18" y="23"/>
                      <a:pt x="17" y="25"/>
                    </a:cubicBezTo>
                    <a:cubicBezTo>
                      <a:pt x="15" y="27"/>
                      <a:pt x="12" y="28"/>
                      <a:pt x="9" y="28"/>
                    </a:cubicBezTo>
                    <a:close/>
                    <a:moveTo>
                      <a:pt x="10" y="5"/>
                    </a:moveTo>
                    <a:cubicBezTo>
                      <a:pt x="7" y="5"/>
                      <a:pt x="6" y="8"/>
                      <a:pt x="6" y="15"/>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6" name="Freeform 185"/>
              <p:cNvSpPr>
                <a:spLocks/>
              </p:cNvSpPr>
              <p:nvPr/>
            </p:nvSpPr>
            <p:spPr bwMode="auto">
              <a:xfrm>
                <a:off x="5791200" y="3322638"/>
                <a:ext cx="26988" cy="61913"/>
              </a:xfrm>
              <a:custGeom>
                <a:avLst/>
                <a:gdLst>
                  <a:gd name="T0" fmla="*/ 11 w 12"/>
                  <a:gd name="T1" fmla="*/ 0 h 28"/>
                  <a:gd name="T2" fmla="*/ 12 w 12"/>
                  <a:gd name="T3" fmla="*/ 28 h 28"/>
                  <a:gd name="T4" fmla="*/ 6 w 12"/>
                  <a:gd name="T5" fmla="*/ 28 h 28"/>
                  <a:gd name="T6" fmla="*/ 6 w 12"/>
                  <a:gd name="T7" fmla="*/ 7 h 28"/>
                  <a:gd name="T8" fmla="*/ 5 w 12"/>
                  <a:gd name="T9" fmla="*/ 7 h 28"/>
                  <a:gd name="T10" fmla="*/ 3 w 12"/>
                  <a:gd name="T11" fmla="*/ 8 h 28"/>
                  <a:gd name="T12" fmla="*/ 2 w 12"/>
                  <a:gd name="T13" fmla="*/ 9 h 28"/>
                  <a:gd name="T14" fmla="*/ 0 w 12"/>
                  <a:gd name="T15" fmla="*/ 9 h 28"/>
                  <a:gd name="T16" fmla="*/ 0 w 12"/>
                  <a:gd name="T17" fmla="*/ 4 h 28"/>
                  <a:gd name="T18" fmla="*/ 5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1"/>
                      <a:pt x="11" y="17"/>
                      <a:pt x="12" y="28"/>
                    </a:cubicBezTo>
                    <a:cubicBezTo>
                      <a:pt x="9" y="28"/>
                      <a:pt x="8" y="28"/>
                      <a:pt x="6" y="28"/>
                    </a:cubicBezTo>
                    <a:cubicBezTo>
                      <a:pt x="6" y="19"/>
                      <a:pt x="6" y="15"/>
                      <a:pt x="6" y="7"/>
                    </a:cubicBezTo>
                    <a:cubicBezTo>
                      <a:pt x="6" y="7"/>
                      <a:pt x="5" y="7"/>
                      <a:pt x="5" y="7"/>
                    </a:cubicBezTo>
                    <a:cubicBezTo>
                      <a:pt x="4" y="8"/>
                      <a:pt x="4" y="8"/>
                      <a:pt x="3" y="8"/>
                    </a:cubicBezTo>
                    <a:cubicBezTo>
                      <a:pt x="3" y="8"/>
                      <a:pt x="2" y="8"/>
                      <a:pt x="2" y="9"/>
                    </a:cubicBezTo>
                    <a:cubicBezTo>
                      <a:pt x="1" y="9"/>
                      <a:pt x="1" y="9"/>
                      <a:pt x="0" y="9"/>
                    </a:cubicBezTo>
                    <a:cubicBezTo>
                      <a:pt x="0" y="7"/>
                      <a:pt x="0" y="6"/>
                      <a:pt x="0" y="4"/>
                    </a:cubicBezTo>
                    <a:cubicBezTo>
                      <a:pt x="1" y="4"/>
                      <a:pt x="3" y="3"/>
                      <a:pt x="5"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7" name="Freeform 186"/>
              <p:cNvSpPr>
                <a:spLocks noEditPoints="1"/>
              </p:cNvSpPr>
              <p:nvPr/>
            </p:nvSpPr>
            <p:spPr bwMode="auto">
              <a:xfrm>
                <a:off x="5834063" y="3322638"/>
                <a:ext cx="44450" cy="61913"/>
              </a:xfrm>
              <a:custGeom>
                <a:avLst/>
                <a:gdLst>
                  <a:gd name="T0" fmla="*/ 10 w 20"/>
                  <a:gd name="T1" fmla="*/ 28 h 28"/>
                  <a:gd name="T2" fmla="*/ 0 w 20"/>
                  <a:gd name="T3" fmla="*/ 15 h 28"/>
                  <a:gd name="T4" fmla="*/ 3 w 20"/>
                  <a:gd name="T5" fmla="*/ 4 h 28"/>
                  <a:gd name="T6" fmla="*/ 10 w 20"/>
                  <a:gd name="T7" fmla="*/ 0 h 28"/>
                  <a:gd name="T8" fmla="*/ 20 w 20"/>
                  <a:gd name="T9" fmla="*/ 14 h 28"/>
                  <a:gd name="T10" fmla="*/ 17 w 20"/>
                  <a:gd name="T11" fmla="*/ 25 h 28"/>
                  <a:gd name="T12" fmla="*/ 10 w 20"/>
                  <a:gd name="T13" fmla="*/ 28 h 28"/>
                  <a:gd name="T14" fmla="*/ 10 w 20"/>
                  <a:gd name="T15" fmla="*/ 4 h 28"/>
                  <a:gd name="T16" fmla="*/ 6 w 20"/>
                  <a:gd name="T17" fmla="*/ 15 h 28"/>
                  <a:gd name="T18" fmla="*/ 10 w 20"/>
                  <a:gd name="T19" fmla="*/ 24 h 28"/>
                  <a:gd name="T20" fmla="*/ 13 w 20"/>
                  <a:gd name="T21" fmla="*/ 14 h 28"/>
                  <a:gd name="T22" fmla="*/ 10 w 20"/>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8"/>
                      <a:pt x="0" y="24"/>
                      <a:pt x="0" y="15"/>
                    </a:cubicBezTo>
                    <a:cubicBezTo>
                      <a:pt x="0" y="10"/>
                      <a:pt x="1" y="6"/>
                      <a:pt x="3" y="4"/>
                    </a:cubicBezTo>
                    <a:cubicBezTo>
                      <a:pt x="5" y="1"/>
                      <a:pt x="7" y="0"/>
                      <a:pt x="10" y="0"/>
                    </a:cubicBezTo>
                    <a:cubicBezTo>
                      <a:pt x="17" y="0"/>
                      <a:pt x="20" y="4"/>
                      <a:pt x="20" y="14"/>
                    </a:cubicBezTo>
                    <a:cubicBezTo>
                      <a:pt x="20" y="18"/>
                      <a:pt x="19" y="22"/>
                      <a:pt x="17" y="25"/>
                    </a:cubicBezTo>
                    <a:cubicBezTo>
                      <a:pt x="16" y="27"/>
                      <a:pt x="13" y="28"/>
                      <a:pt x="10" y="28"/>
                    </a:cubicBezTo>
                    <a:close/>
                    <a:moveTo>
                      <a:pt x="10" y="4"/>
                    </a:moveTo>
                    <a:cubicBezTo>
                      <a:pt x="8" y="4"/>
                      <a:pt x="6" y="8"/>
                      <a:pt x="6" y="15"/>
                    </a:cubicBezTo>
                    <a:cubicBezTo>
                      <a:pt x="6" y="20"/>
                      <a:pt x="8"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8" name="Freeform 187"/>
              <p:cNvSpPr>
                <a:spLocks noEditPoints="1"/>
              </p:cNvSpPr>
              <p:nvPr/>
            </p:nvSpPr>
            <p:spPr bwMode="auto">
              <a:xfrm>
                <a:off x="5883275" y="3322638"/>
                <a:ext cx="41275" cy="61913"/>
              </a:xfrm>
              <a:custGeom>
                <a:avLst/>
                <a:gdLst>
                  <a:gd name="T0" fmla="*/ 10 w 19"/>
                  <a:gd name="T1" fmla="*/ 28 h 28"/>
                  <a:gd name="T2" fmla="*/ 0 w 19"/>
                  <a:gd name="T3" fmla="*/ 15 h 28"/>
                  <a:gd name="T4" fmla="*/ 2 w 19"/>
                  <a:gd name="T5" fmla="*/ 3 h 28"/>
                  <a:gd name="T6" fmla="*/ 10 w 19"/>
                  <a:gd name="T7" fmla="*/ 0 h 28"/>
                  <a:gd name="T8" fmla="*/ 19 w 19"/>
                  <a:gd name="T9" fmla="*/ 14 h 28"/>
                  <a:gd name="T10" fmla="*/ 17 w 19"/>
                  <a:gd name="T11" fmla="*/ 25 h 28"/>
                  <a:gd name="T12" fmla="*/ 10 w 19"/>
                  <a:gd name="T13" fmla="*/ 28 h 28"/>
                  <a:gd name="T14" fmla="*/ 10 w 19"/>
                  <a:gd name="T15" fmla="*/ 4 h 28"/>
                  <a:gd name="T16" fmla="*/ 6 w 19"/>
                  <a:gd name="T17" fmla="*/ 14 h 28"/>
                  <a:gd name="T18" fmla="*/ 10 w 19"/>
                  <a:gd name="T19" fmla="*/ 24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9"/>
                      <a:pt x="1" y="6"/>
                      <a:pt x="2" y="3"/>
                    </a:cubicBezTo>
                    <a:cubicBezTo>
                      <a:pt x="4" y="1"/>
                      <a:pt x="7" y="0"/>
                      <a:pt x="10" y="0"/>
                    </a:cubicBezTo>
                    <a:cubicBezTo>
                      <a:pt x="16" y="0"/>
                      <a:pt x="19" y="4"/>
                      <a:pt x="19" y="14"/>
                    </a:cubicBezTo>
                    <a:cubicBezTo>
                      <a:pt x="19" y="18"/>
                      <a:pt x="19" y="22"/>
                      <a:pt x="17" y="25"/>
                    </a:cubicBezTo>
                    <a:cubicBezTo>
                      <a:pt x="15" y="27"/>
                      <a:pt x="13" y="28"/>
                      <a:pt x="10" y="28"/>
                    </a:cubicBezTo>
                    <a:close/>
                    <a:moveTo>
                      <a:pt x="10" y="4"/>
                    </a:moveTo>
                    <a:cubicBezTo>
                      <a:pt x="7" y="4"/>
                      <a:pt x="6" y="8"/>
                      <a:pt x="6" y="14"/>
                    </a:cubicBezTo>
                    <a:cubicBezTo>
                      <a:pt x="6" y="20"/>
                      <a:pt x="7"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9" name="Freeform 188"/>
              <p:cNvSpPr>
                <a:spLocks/>
              </p:cNvSpPr>
              <p:nvPr/>
            </p:nvSpPr>
            <p:spPr bwMode="auto">
              <a:xfrm>
                <a:off x="5935663" y="3319463"/>
                <a:ext cx="26988" cy="65088"/>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4 w 12"/>
                  <a:gd name="T11" fmla="*/ 9 h 29"/>
                  <a:gd name="T12" fmla="*/ 2 w 12"/>
                  <a:gd name="T13" fmla="*/ 9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10" y="29"/>
                      <a:pt x="8" y="29"/>
                      <a:pt x="6" y="29"/>
                    </a:cubicBezTo>
                    <a:cubicBezTo>
                      <a:pt x="6" y="20"/>
                      <a:pt x="6" y="16"/>
                      <a:pt x="6" y="7"/>
                    </a:cubicBezTo>
                    <a:cubicBezTo>
                      <a:pt x="6" y="7"/>
                      <a:pt x="6" y="8"/>
                      <a:pt x="5" y="8"/>
                    </a:cubicBezTo>
                    <a:cubicBezTo>
                      <a:pt x="5" y="8"/>
                      <a:pt x="4" y="9"/>
                      <a:pt x="4" y="9"/>
                    </a:cubicBezTo>
                    <a:cubicBezTo>
                      <a:pt x="3" y="9"/>
                      <a:pt x="2" y="9"/>
                      <a:pt x="2" y="9"/>
                    </a:cubicBezTo>
                    <a:cubicBezTo>
                      <a:pt x="1" y="9"/>
                      <a:pt x="1" y="10"/>
                      <a:pt x="0" y="10"/>
                    </a:cubicBezTo>
                    <a:cubicBezTo>
                      <a:pt x="0" y="8"/>
                      <a:pt x="0" y="7"/>
                      <a:pt x="0" y="5"/>
                    </a:cubicBezTo>
                    <a:cubicBezTo>
                      <a:pt x="2" y="4"/>
                      <a:pt x="4"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0" name="Freeform 189"/>
              <p:cNvSpPr>
                <a:spLocks noEditPoints="1"/>
              </p:cNvSpPr>
              <p:nvPr/>
            </p:nvSpPr>
            <p:spPr bwMode="auto">
              <a:xfrm>
                <a:off x="5351463" y="3408363"/>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10"/>
                      <a:pt x="1" y="6"/>
                      <a:pt x="3" y="3"/>
                    </a:cubicBezTo>
                    <a:cubicBezTo>
                      <a:pt x="5" y="1"/>
                      <a:pt x="7" y="0"/>
                      <a:pt x="10" y="0"/>
                    </a:cubicBezTo>
                    <a:cubicBezTo>
                      <a:pt x="17" y="0"/>
                      <a:pt x="20" y="4"/>
                      <a:pt x="20" y="13"/>
                    </a:cubicBezTo>
                    <a:cubicBezTo>
                      <a:pt x="20" y="18"/>
                      <a:pt x="19" y="21"/>
                      <a:pt x="17" y="24"/>
                    </a:cubicBezTo>
                    <a:cubicBezTo>
                      <a:pt x="16" y="26"/>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1" name="Freeform 190"/>
              <p:cNvSpPr>
                <a:spLocks noEditPoints="1"/>
              </p:cNvSpPr>
              <p:nvPr/>
            </p:nvSpPr>
            <p:spPr bwMode="auto">
              <a:xfrm>
                <a:off x="5400675" y="3408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10"/>
                      <a:pt x="1" y="6"/>
                      <a:pt x="3" y="3"/>
                    </a:cubicBezTo>
                    <a:cubicBezTo>
                      <a:pt x="4" y="1"/>
                      <a:pt x="7" y="0"/>
                      <a:pt x="10" y="0"/>
                    </a:cubicBezTo>
                    <a:cubicBezTo>
                      <a:pt x="16" y="0"/>
                      <a:pt x="19" y="4"/>
                      <a:pt x="19" y="13"/>
                    </a:cubicBezTo>
                    <a:cubicBezTo>
                      <a:pt x="19" y="18"/>
                      <a:pt x="18" y="21"/>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2" name="Freeform 191"/>
              <p:cNvSpPr>
                <a:spLocks noEditPoints="1"/>
              </p:cNvSpPr>
              <p:nvPr/>
            </p:nvSpPr>
            <p:spPr bwMode="auto">
              <a:xfrm>
                <a:off x="5449888"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1"/>
                      <a:pt x="16" y="24"/>
                    </a:cubicBezTo>
                    <a:cubicBezTo>
                      <a:pt x="15" y="26"/>
                      <a:pt x="12" y="27"/>
                      <a:pt x="9" y="27"/>
                    </a:cubicBezTo>
                    <a:close/>
                    <a:moveTo>
                      <a:pt x="10" y="4"/>
                    </a:moveTo>
                    <a:cubicBezTo>
                      <a:pt x="7" y="4"/>
                      <a:pt x="6" y="8"/>
                      <a:pt x="6" y="14"/>
                    </a:cubicBezTo>
                    <a:cubicBezTo>
                      <a:pt x="6" y="20"/>
                      <a:pt x="7"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3" name="Freeform 192"/>
              <p:cNvSpPr>
                <a:spLocks noEditPoints="1"/>
              </p:cNvSpPr>
              <p:nvPr/>
            </p:nvSpPr>
            <p:spPr bwMode="auto">
              <a:xfrm>
                <a:off x="5499100"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9 w 19"/>
                  <a:gd name="T15" fmla="*/ 4 h 27"/>
                  <a:gd name="T16" fmla="*/ 5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2"/>
                      <a:pt x="16" y="24"/>
                    </a:cubicBezTo>
                    <a:cubicBezTo>
                      <a:pt x="15" y="26"/>
                      <a:pt x="12" y="27"/>
                      <a:pt x="9" y="27"/>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4" name="Freeform 193"/>
              <p:cNvSpPr>
                <a:spLocks/>
              </p:cNvSpPr>
              <p:nvPr/>
            </p:nvSpPr>
            <p:spPr bwMode="auto">
              <a:xfrm>
                <a:off x="5551488" y="3408363"/>
                <a:ext cx="25400" cy="60325"/>
              </a:xfrm>
              <a:custGeom>
                <a:avLst/>
                <a:gdLst>
                  <a:gd name="T0" fmla="*/ 11 w 11"/>
                  <a:gd name="T1" fmla="*/ 0 h 27"/>
                  <a:gd name="T2" fmla="*/ 11 w 11"/>
                  <a:gd name="T3" fmla="*/ 27 h 27"/>
                  <a:gd name="T4" fmla="*/ 6 w 11"/>
                  <a:gd name="T5" fmla="*/ 27 h 27"/>
                  <a:gd name="T6" fmla="*/ 6 w 11"/>
                  <a:gd name="T7" fmla="*/ 7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6"/>
                      <a:pt x="11" y="27"/>
                    </a:cubicBezTo>
                    <a:cubicBezTo>
                      <a:pt x="9" y="27"/>
                      <a:pt x="8" y="27"/>
                      <a:pt x="6" y="27"/>
                    </a:cubicBezTo>
                    <a:cubicBezTo>
                      <a:pt x="6" y="19"/>
                      <a:pt x="6" y="14"/>
                      <a:pt x="6" y="7"/>
                    </a:cubicBezTo>
                    <a:cubicBezTo>
                      <a:pt x="6" y="7"/>
                      <a:pt x="5" y="7"/>
                      <a:pt x="4" y="7"/>
                    </a:cubicBezTo>
                    <a:cubicBezTo>
                      <a:pt x="4" y="8"/>
                      <a:pt x="3" y="8"/>
                      <a:pt x="3" y="8"/>
                    </a:cubicBezTo>
                    <a:cubicBezTo>
                      <a:pt x="2" y="8"/>
                      <a:pt x="2" y="8"/>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5" name="Freeform 194"/>
              <p:cNvSpPr>
                <a:spLocks noEditPoints="1"/>
              </p:cNvSpPr>
              <p:nvPr/>
            </p:nvSpPr>
            <p:spPr bwMode="auto">
              <a:xfrm>
                <a:off x="5594350" y="3408363"/>
                <a:ext cx="41275" cy="60325"/>
              </a:xfrm>
              <a:custGeom>
                <a:avLst/>
                <a:gdLst>
                  <a:gd name="T0" fmla="*/ 9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9 w 19"/>
                  <a:gd name="T13" fmla="*/ 27 h 27"/>
                  <a:gd name="T14" fmla="*/ 9 w 19"/>
                  <a:gd name="T15" fmla="*/ 4 h 27"/>
                  <a:gd name="T16" fmla="*/ 6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3" y="3"/>
                    </a:cubicBezTo>
                    <a:cubicBezTo>
                      <a:pt x="4" y="1"/>
                      <a:pt x="7" y="0"/>
                      <a:pt x="10" y="0"/>
                    </a:cubicBezTo>
                    <a:cubicBezTo>
                      <a:pt x="16" y="0"/>
                      <a:pt x="19" y="4"/>
                      <a:pt x="19" y="13"/>
                    </a:cubicBezTo>
                    <a:cubicBezTo>
                      <a:pt x="19" y="18"/>
                      <a:pt x="18" y="22"/>
                      <a:pt x="17" y="24"/>
                    </a:cubicBezTo>
                    <a:cubicBezTo>
                      <a:pt x="15" y="26"/>
                      <a:pt x="13" y="27"/>
                      <a:pt x="9" y="27"/>
                    </a:cubicBezTo>
                    <a:close/>
                    <a:moveTo>
                      <a:pt x="9" y="4"/>
                    </a:moveTo>
                    <a:cubicBezTo>
                      <a:pt x="7" y="4"/>
                      <a:pt x="6" y="8"/>
                      <a:pt x="6" y="14"/>
                    </a:cubicBezTo>
                    <a:cubicBezTo>
                      <a:pt x="6"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6" name="Freeform 195"/>
              <p:cNvSpPr>
                <a:spLocks noEditPoints="1"/>
              </p:cNvSpPr>
              <p:nvPr/>
            </p:nvSpPr>
            <p:spPr bwMode="auto">
              <a:xfrm>
                <a:off x="5640388" y="3408363"/>
                <a:ext cx="44450" cy="63500"/>
              </a:xfrm>
              <a:custGeom>
                <a:avLst/>
                <a:gdLst>
                  <a:gd name="T0" fmla="*/ 10 w 20"/>
                  <a:gd name="T1" fmla="*/ 28 h 28"/>
                  <a:gd name="T2" fmla="*/ 0 w 20"/>
                  <a:gd name="T3" fmla="*/ 14 h 28"/>
                  <a:gd name="T4" fmla="*/ 3 w 20"/>
                  <a:gd name="T5" fmla="*/ 3 h 28"/>
                  <a:gd name="T6" fmla="*/ 10 w 20"/>
                  <a:gd name="T7" fmla="*/ 0 h 28"/>
                  <a:gd name="T8" fmla="*/ 20 w 20"/>
                  <a:gd name="T9" fmla="*/ 13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4" y="28"/>
                      <a:pt x="0" y="23"/>
                      <a:pt x="0" y="14"/>
                    </a:cubicBezTo>
                    <a:cubicBezTo>
                      <a:pt x="0" y="10"/>
                      <a:pt x="1" y="6"/>
                      <a:pt x="3" y="3"/>
                    </a:cubicBezTo>
                    <a:cubicBezTo>
                      <a:pt x="5" y="1"/>
                      <a:pt x="7" y="0"/>
                      <a:pt x="10" y="0"/>
                    </a:cubicBezTo>
                    <a:cubicBezTo>
                      <a:pt x="17" y="0"/>
                      <a:pt x="20" y="5"/>
                      <a:pt x="20" y="13"/>
                    </a:cubicBezTo>
                    <a:cubicBezTo>
                      <a:pt x="20" y="18"/>
                      <a:pt x="19" y="22"/>
                      <a:pt x="17" y="24"/>
                    </a:cubicBezTo>
                    <a:cubicBezTo>
                      <a:pt x="16" y="27"/>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7" name="Freeform 196"/>
              <p:cNvSpPr>
                <a:spLocks/>
              </p:cNvSpPr>
              <p:nvPr/>
            </p:nvSpPr>
            <p:spPr bwMode="auto">
              <a:xfrm>
                <a:off x="5695950" y="3408363"/>
                <a:ext cx="26988" cy="60325"/>
              </a:xfrm>
              <a:custGeom>
                <a:avLst/>
                <a:gdLst>
                  <a:gd name="T0" fmla="*/ 12 w 12"/>
                  <a:gd name="T1" fmla="*/ 0 h 27"/>
                  <a:gd name="T2" fmla="*/ 12 w 12"/>
                  <a:gd name="T3" fmla="*/ 27 h 27"/>
                  <a:gd name="T4" fmla="*/ 6 w 12"/>
                  <a:gd name="T5" fmla="*/ 27 h 27"/>
                  <a:gd name="T6" fmla="*/ 6 w 12"/>
                  <a:gd name="T7" fmla="*/ 7 h 27"/>
                  <a:gd name="T8" fmla="*/ 4 w 12"/>
                  <a:gd name="T9" fmla="*/ 7 h 27"/>
                  <a:gd name="T10" fmla="*/ 3 w 12"/>
                  <a:gd name="T11" fmla="*/ 8 h 27"/>
                  <a:gd name="T12" fmla="*/ 2 w 12"/>
                  <a:gd name="T13" fmla="*/ 9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4" y="7"/>
                    </a:cubicBezTo>
                    <a:cubicBezTo>
                      <a:pt x="4" y="8"/>
                      <a:pt x="4" y="8"/>
                      <a:pt x="3" y="8"/>
                    </a:cubicBezTo>
                    <a:cubicBezTo>
                      <a:pt x="3" y="8"/>
                      <a:pt x="2" y="8"/>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8" name="Freeform 197"/>
              <p:cNvSpPr>
                <a:spLocks/>
              </p:cNvSpPr>
              <p:nvPr/>
            </p:nvSpPr>
            <p:spPr bwMode="auto">
              <a:xfrm>
                <a:off x="5743575" y="3408363"/>
                <a:ext cx="25400"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4 w 12"/>
                  <a:gd name="T11" fmla="*/ 8 h 27"/>
                  <a:gd name="T12" fmla="*/ 2 w 12"/>
                  <a:gd name="T13" fmla="*/ 9 h 27"/>
                  <a:gd name="T14" fmla="*/ 0 w 12"/>
                  <a:gd name="T15" fmla="*/ 9 h 27"/>
                  <a:gd name="T16" fmla="*/ 0 w 12"/>
                  <a:gd name="T17" fmla="*/ 4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10" y="27"/>
                      <a:pt x="8" y="27"/>
                      <a:pt x="6" y="27"/>
                    </a:cubicBezTo>
                    <a:cubicBezTo>
                      <a:pt x="6" y="19"/>
                      <a:pt x="6" y="15"/>
                      <a:pt x="6" y="7"/>
                    </a:cubicBezTo>
                    <a:cubicBezTo>
                      <a:pt x="6" y="7"/>
                      <a:pt x="6" y="7"/>
                      <a:pt x="5" y="7"/>
                    </a:cubicBezTo>
                    <a:cubicBezTo>
                      <a:pt x="5" y="8"/>
                      <a:pt x="4" y="8"/>
                      <a:pt x="4" y="8"/>
                    </a:cubicBezTo>
                    <a:cubicBezTo>
                      <a:pt x="3" y="8"/>
                      <a:pt x="3" y="8"/>
                      <a:pt x="2" y="9"/>
                    </a:cubicBezTo>
                    <a:cubicBezTo>
                      <a:pt x="2" y="9"/>
                      <a:pt x="1" y="9"/>
                      <a:pt x="0" y="9"/>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9" name="Freeform 198"/>
              <p:cNvSpPr>
                <a:spLocks noEditPoints="1"/>
              </p:cNvSpPr>
              <p:nvPr/>
            </p:nvSpPr>
            <p:spPr bwMode="auto">
              <a:xfrm>
                <a:off x="5786438" y="3408363"/>
                <a:ext cx="42863" cy="63500"/>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7 w 19"/>
                  <a:gd name="T11" fmla="*/ 24 h 28"/>
                  <a:gd name="T12" fmla="*/ 9 w 19"/>
                  <a:gd name="T13" fmla="*/ 28 h 28"/>
                  <a:gd name="T14" fmla="*/ 9 w 19"/>
                  <a:gd name="T15" fmla="*/ 5 h 28"/>
                  <a:gd name="T16" fmla="*/ 6 w 19"/>
                  <a:gd name="T17" fmla="*/ 14 h 28"/>
                  <a:gd name="T18" fmla="*/ 9 w 19"/>
                  <a:gd name="T19" fmla="*/ 23 h 28"/>
                  <a:gd name="T20" fmla="*/ 13 w 19"/>
                  <a:gd name="T21" fmla="*/ 14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0" y="6"/>
                      <a:pt x="2" y="3"/>
                    </a:cubicBezTo>
                    <a:cubicBezTo>
                      <a:pt x="4" y="1"/>
                      <a:pt x="7" y="0"/>
                      <a:pt x="10" y="0"/>
                    </a:cubicBezTo>
                    <a:cubicBezTo>
                      <a:pt x="16" y="0"/>
                      <a:pt x="19" y="5"/>
                      <a:pt x="19" y="14"/>
                    </a:cubicBezTo>
                    <a:cubicBezTo>
                      <a:pt x="19" y="19"/>
                      <a:pt x="18" y="22"/>
                      <a:pt x="17" y="24"/>
                    </a:cubicBezTo>
                    <a:cubicBezTo>
                      <a:pt x="14" y="27"/>
                      <a:pt x="12" y="28"/>
                      <a:pt x="9" y="28"/>
                    </a:cubicBezTo>
                    <a:close/>
                    <a:moveTo>
                      <a:pt x="9" y="5"/>
                    </a:moveTo>
                    <a:cubicBezTo>
                      <a:pt x="7" y="5"/>
                      <a:pt x="6" y="8"/>
                      <a:pt x="6" y="14"/>
                    </a:cubicBezTo>
                    <a:cubicBezTo>
                      <a:pt x="6" y="20"/>
                      <a:pt x="7" y="23"/>
                      <a:pt x="9" y="23"/>
                    </a:cubicBezTo>
                    <a:cubicBezTo>
                      <a:pt x="12" y="23"/>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0" name="Freeform 199"/>
              <p:cNvSpPr>
                <a:spLocks/>
              </p:cNvSpPr>
              <p:nvPr/>
            </p:nvSpPr>
            <p:spPr bwMode="auto">
              <a:xfrm>
                <a:off x="5840413" y="3408363"/>
                <a:ext cx="23813" cy="63500"/>
              </a:xfrm>
              <a:custGeom>
                <a:avLst/>
                <a:gdLst>
                  <a:gd name="T0" fmla="*/ 11 w 11"/>
                  <a:gd name="T1" fmla="*/ 0 h 28"/>
                  <a:gd name="T2" fmla="*/ 11 w 11"/>
                  <a:gd name="T3" fmla="*/ 28 h 28"/>
                  <a:gd name="T4" fmla="*/ 6 w 11"/>
                  <a:gd name="T5" fmla="*/ 28 h 28"/>
                  <a:gd name="T6" fmla="*/ 6 w 11"/>
                  <a:gd name="T7" fmla="*/ 7 h 28"/>
                  <a:gd name="T8" fmla="*/ 5 w 11"/>
                  <a:gd name="T9" fmla="*/ 7 h 28"/>
                  <a:gd name="T10" fmla="*/ 3 w 11"/>
                  <a:gd name="T11" fmla="*/ 8 h 28"/>
                  <a:gd name="T12" fmla="*/ 1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6" y="28"/>
                    </a:cubicBezTo>
                    <a:cubicBezTo>
                      <a:pt x="6" y="19"/>
                      <a:pt x="6" y="15"/>
                      <a:pt x="6" y="7"/>
                    </a:cubicBezTo>
                    <a:cubicBezTo>
                      <a:pt x="5" y="7"/>
                      <a:pt x="5" y="7"/>
                      <a:pt x="5" y="7"/>
                    </a:cubicBezTo>
                    <a:cubicBezTo>
                      <a:pt x="4" y="8"/>
                      <a:pt x="3" y="8"/>
                      <a:pt x="3" y="8"/>
                    </a:cubicBezTo>
                    <a:cubicBezTo>
                      <a:pt x="2" y="8"/>
                      <a:pt x="2" y="9"/>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1" name="Freeform 200"/>
              <p:cNvSpPr>
                <a:spLocks/>
              </p:cNvSpPr>
              <p:nvPr/>
            </p:nvSpPr>
            <p:spPr bwMode="auto">
              <a:xfrm>
                <a:off x="5889625" y="3408363"/>
                <a:ext cx="23813" cy="63500"/>
              </a:xfrm>
              <a:custGeom>
                <a:avLst/>
                <a:gdLst>
                  <a:gd name="T0" fmla="*/ 11 w 11"/>
                  <a:gd name="T1" fmla="*/ 0 h 28"/>
                  <a:gd name="T2" fmla="*/ 11 w 11"/>
                  <a:gd name="T3" fmla="*/ 28 h 28"/>
                  <a:gd name="T4" fmla="*/ 5 w 11"/>
                  <a:gd name="T5" fmla="*/ 28 h 28"/>
                  <a:gd name="T6" fmla="*/ 5 w 11"/>
                  <a:gd name="T7" fmla="*/ 7 h 28"/>
                  <a:gd name="T8" fmla="*/ 4 w 11"/>
                  <a:gd name="T9" fmla="*/ 7 h 28"/>
                  <a:gd name="T10" fmla="*/ 3 w 11"/>
                  <a:gd name="T11" fmla="*/ 8 h 28"/>
                  <a:gd name="T12" fmla="*/ 2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5" y="28"/>
                    </a:cubicBezTo>
                    <a:cubicBezTo>
                      <a:pt x="5" y="19"/>
                      <a:pt x="5" y="15"/>
                      <a:pt x="5" y="7"/>
                    </a:cubicBezTo>
                    <a:cubicBezTo>
                      <a:pt x="5" y="7"/>
                      <a:pt x="5" y="7"/>
                      <a:pt x="4" y="7"/>
                    </a:cubicBezTo>
                    <a:cubicBezTo>
                      <a:pt x="4" y="8"/>
                      <a:pt x="4" y="8"/>
                      <a:pt x="3" y="8"/>
                    </a:cubicBezTo>
                    <a:cubicBezTo>
                      <a:pt x="3" y="8"/>
                      <a:pt x="2" y="9"/>
                      <a:pt x="2" y="9"/>
                    </a:cubicBezTo>
                    <a:cubicBezTo>
                      <a:pt x="1" y="9"/>
                      <a:pt x="0" y="9"/>
                      <a:pt x="0" y="9"/>
                    </a:cubicBezTo>
                    <a:cubicBezTo>
                      <a:pt x="0" y="7"/>
                      <a:pt x="0" y="6"/>
                      <a:pt x="0" y="4"/>
                    </a:cubicBezTo>
                    <a:cubicBezTo>
                      <a:pt x="2" y="4"/>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2" name="Freeform 201"/>
              <p:cNvSpPr>
                <a:spLocks noEditPoints="1"/>
              </p:cNvSpPr>
              <p:nvPr/>
            </p:nvSpPr>
            <p:spPr bwMode="auto">
              <a:xfrm>
                <a:off x="5930900" y="3408363"/>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4 h 29"/>
                  <a:gd name="T12" fmla="*/ 9 w 19"/>
                  <a:gd name="T13" fmla="*/ 29 h 29"/>
                  <a:gd name="T14" fmla="*/ 10 w 19"/>
                  <a:gd name="T15" fmla="*/ 4 h 29"/>
                  <a:gd name="T16" fmla="*/ 5 w 19"/>
                  <a:gd name="T17" fmla="*/ 14 h 29"/>
                  <a:gd name="T18" fmla="*/ 10 w 19"/>
                  <a:gd name="T19" fmla="*/ 24 h 29"/>
                  <a:gd name="T20" fmla="*/ 13 w 19"/>
                  <a:gd name="T21" fmla="*/ 14 h 29"/>
                  <a:gd name="T22" fmla="*/ 10 w 19"/>
                  <a:gd name="T23"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2" y="3"/>
                    </a:cubicBezTo>
                    <a:cubicBezTo>
                      <a:pt x="4" y="1"/>
                      <a:pt x="7" y="0"/>
                      <a:pt x="10" y="0"/>
                    </a:cubicBezTo>
                    <a:cubicBezTo>
                      <a:pt x="16" y="0"/>
                      <a:pt x="19" y="4"/>
                      <a:pt x="19" y="14"/>
                    </a:cubicBezTo>
                    <a:cubicBezTo>
                      <a:pt x="19" y="19"/>
                      <a:pt x="18" y="22"/>
                      <a:pt x="16" y="24"/>
                    </a:cubicBezTo>
                    <a:cubicBezTo>
                      <a:pt x="15" y="27"/>
                      <a:pt x="12" y="29"/>
                      <a:pt x="9" y="29"/>
                    </a:cubicBezTo>
                    <a:close/>
                    <a:moveTo>
                      <a:pt x="10" y="4"/>
                    </a:moveTo>
                    <a:cubicBezTo>
                      <a:pt x="7" y="4"/>
                      <a:pt x="5" y="8"/>
                      <a:pt x="5" y="14"/>
                    </a:cubicBezTo>
                    <a:cubicBezTo>
                      <a:pt x="5" y="20"/>
                      <a:pt x="7" y="24"/>
                      <a:pt x="10" y="24"/>
                    </a:cubicBezTo>
                    <a:cubicBezTo>
                      <a:pt x="12" y="24"/>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3" name="Freeform 202"/>
              <p:cNvSpPr>
                <a:spLocks/>
              </p:cNvSpPr>
              <p:nvPr/>
            </p:nvSpPr>
            <p:spPr bwMode="auto">
              <a:xfrm>
                <a:off x="5360988" y="3494088"/>
                <a:ext cx="22225" cy="58738"/>
              </a:xfrm>
              <a:custGeom>
                <a:avLst/>
                <a:gdLst>
                  <a:gd name="T0" fmla="*/ 10 w 10"/>
                  <a:gd name="T1" fmla="*/ 0 h 27"/>
                  <a:gd name="T2" fmla="*/ 10 w 10"/>
                  <a:gd name="T3" fmla="*/ 27 h 27"/>
                  <a:gd name="T4" fmla="*/ 5 w 10"/>
                  <a:gd name="T5" fmla="*/ 27 h 27"/>
                  <a:gd name="T6" fmla="*/ 5 w 10"/>
                  <a:gd name="T7" fmla="*/ 6 h 27"/>
                  <a:gd name="T8" fmla="*/ 4 w 10"/>
                  <a:gd name="T9" fmla="*/ 7 h 27"/>
                  <a:gd name="T10" fmla="*/ 2 w 10"/>
                  <a:gd name="T11" fmla="*/ 8 h 27"/>
                  <a:gd name="T12" fmla="*/ 1 w 10"/>
                  <a:gd name="T13" fmla="*/ 8 h 27"/>
                  <a:gd name="T14" fmla="*/ 0 w 10"/>
                  <a:gd name="T15" fmla="*/ 8 h 27"/>
                  <a:gd name="T16" fmla="*/ 0 w 10"/>
                  <a:gd name="T17" fmla="*/ 4 h 27"/>
                  <a:gd name="T18" fmla="*/ 4 w 10"/>
                  <a:gd name="T19" fmla="*/ 2 h 27"/>
                  <a:gd name="T20" fmla="*/ 7 w 10"/>
                  <a:gd name="T21" fmla="*/ 0 h 27"/>
                  <a:gd name="T22" fmla="*/ 10 w 1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7">
                    <a:moveTo>
                      <a:pt x="10" y="0"/>
                    </a:moveTo>
                    <a:cubicBezTo>
                      <a:pt x="10" y="11"/>
                      <a:pt x="10" y="16"/>
                      <a:pt x="10" y="27"/>
                    </a:cubicBezTo>
                    <a:cubicBezTo>
                      <a:pt x="8" y="27"/>
                      <a:pt x="7" y="27"/>
                      <a:pt x="5" y="27"/>
                    </a:cubicBezTo>
                    <a:cubicBezTo>
                      <a:pt x="5" y="18"/>
                      <a:pt x="5" y="15"/>
                      <a:pt x="5" y="6"/>
                    </a:cubicBezTo>
                    <a:cubicBezTo>
                      <a:pt x="5" y="6"/>
                      <a:pt x="4" y="7"/>
                      <a:pt x="4" y="7"/>
                    </a:cubicBezTo>
                    <a:cubicBezTo>
                      <a:pt x="3" y="7"/>
                      <a:pt x="3" y="7"/>
                      <a:pt x="2" y="8"/>
                    </a:cubicBezTo>
                    <a:cubicBezTo>
                      <a:pt x="2" y="8"/>
                      <a:pt x="2" y="8"/>
                      <a:pt x="1" y="8"/>
                    </a:cubicBezTo>
                    <a:cubicBezTo>
                      <a:pt x="0" y="8"/>
                      <a:pt x="0" y="8"/>
                      <a:pt x="0" y="8"/>
                    </a:cubicBezTo>
                    <a:cubicBezTo>
                      <a:pt x="0" y="7"/>
                      <a:pt x="0" y="6"/>
                      <a:pt x="0" y="4"/>
                    </a:cubicBezTo>
                    <a:cubicBezTo>
                      <a:pt x="1" y="3"/>
                      <a:pt x="2" y="3"/>
                      <a:pt x="4" y="2"/>
                    </a:cubicBezTo>
                    <a:cubicBezTo>
                      <a:pt x="5" y="1"/>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4" name="Freeform 203"/>
              <p:cNvSpPr>
                <a:spLocks noEditPoints="1"/>
              </p:cNvSpPr>
              <p:nvPr/>
            </p:nvSpPr>
            <p:spPr bwMode="auto">
              <a:xfrm>
                <a:off x="5400675" y="3494088"/>
                <a:ext cx="42863" cy="58738"/>
              </a:xfrm>
              <a:custGeom>
                <a:avLst/>
                <a:gdLst>
                  <a:gd name="T0" fmla="*/ 10 w 19"/>
                  <a:gd name="T1" fmla="*/ 27 h 27"/>
                  <a:gd name="T2" fmla="*/ 0 w 19"/>
                  <a:gd name="T3" fmla="*/ 14 h 27"/>
                  <a:gd name="T4" fmla="*/ 3 w 19"/>
                  <a:gd name="T5" fmla="*/ 4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4"/>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7"/>
                      <a:pt x="6" y="14"/>
                    </a:cubicBezTo>
                    <a:cubicBezTo>
                      <a:pt x="6" y="20"/>
                      <a:pt x="8"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5" name="Freeform 204"/>
              <p:cNvSpPr>
                <a:spLocks noEditPoints="1"/>
              </p:cNvSpPr>
              <p:nvPr/>
            </p:nvSpPr>
            <p:spPr bwMode="auto">
              <a:xfrm>
                <a:off x="5449888" y="3494088"/>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4 h 28"/>
                  <a:gd name="T16" fmla="*/ 6 w 19"/>
                  <a:gd name="T17" fmla="*/ 14 h 28"/>
                  <a:gd name="T18" fmla="*/ 10 w 19"/>
                  <a:gd name="T19" fmla="*/ 23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2" y="4"/>
                    </a:cubicBezTo>
                    <a:cubicBezTo>
                      <a:pt x="4" y="1"/>
                      <a:pt x="6" y="0"/>
                      <a:pt x="10" y="0"/>
                    </a:cubicBezTo>
                    <a:cubicBezTo>
                      <a:pt x="16" y="0"/>
                      <a:pt x="19" y="5"/>
                      <a:pt x="19" y="14"/>
                    </a:cubicBezTo>
                    <a:cubicBezTo>
                      <a:pt x="19" y="18"/>
                      <a:pt x="18" y="21"/>
                      <a:pt x="16" y="24"/>
                    </a:cubicBezTo>
                    <a:cubicBezTo>
                      <a:pt x="15" y="27"/>
                      <a:pt x="12" y="28"/>
                      <a:pt x="9" y="28"/>
                    </a:cubicBezTo>
                    <a:close/>
                    <a:moveTo>
                      <a:pt x="10" y="4"/>
                    </a:moveTo>
                    <a:cubicBezTo>
                      <a:pt x="7" y="4"/>
                      <a:pt x="6" y="7"/>
                      <a:pt x="6" y="14"/>
                    </a:cubicBezTo>
                    <a:cubicBezTo>
                      <a:pt x="6" y="20"/>
                      <a:pt x="7"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6" name="Freeform 205"/>
              <p:cNvSpPr>
                <a:spLocks/>
              </p:cNvSpPr>
              <p:nvPr/>
            </p:nvSpPr>
            <p:spPr bwMode="auto">
              <a:xfrm>
                <a:off x="5502275" y="3494088"/>
                <a:ext cx="26988" cy="61913"/>
              </a:xfrm>
              <a:custGeom>
                <a:avLst/>
                <a:gdLst>
                  <a:gd name="T0" fmla="*/ 12 w 12"/>
                  <a:gd name="T1" fmla="*/ 0 h 28"/>
                  <a:gd name="T2" fmla="*/ 12 w 12"/>
                  <a:gd name="T3" fmla="*/ 28 h 28"/>
                  <a:gd name="T4" fmla="*/ 6 w 12"/>
                  <a:gd name="T5" fmla="*/ 27 h 28"/>
                  <a:gd name="T6" fmla="*/ 6 w 12"/>
                  <a:gd name="T7" fmla="*/ 7 h 28"/>
                  <a:gd name="T8" fmla="*/ 5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6"/>
                      <a:pt x="12" y="28"/>
                    </a:cubicBezTo>
                    <a:cubicBezTo>
                      <a:pt x="9" y="28"/>
                      <a:pt x="8" y="28"/>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7" name="Freeform 206"/>
              <p:cNvSpPr>
                <a:spLocks noEditPoints="1"/>
              </p:cNvSpPr>
              <p:nvPr/>
            </p:nvSpPr>
            <p:spPr bwMode="auto">
              <a:xfrm>
                <a:off x="5545138" y="3494088"/>
                <a:ext cx="42863" cy="61913"/>
              </a:xfrm>
              <a:custGeom>
                <a:avLst/>
                <a:gdLst>
                  <a:gd name="T0" fmla="*/ 10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10 w 19"/>
                  <a:gd name="T13" fmla="*/ 28 h 28"/>
                  <a:gd name="T14" fmla="*/ 10 w 19"/>
                  <a:gd name="T15" fmla="*/ 5 h 28"/>
                  <a:gd name="T16" fmla="*/ 6 w 19"/>
                  <a:gd name="T17" fmla="*/ 15 h 28"/>
                  <a:gd name="T18" fmla="*/ 10 w 19"/>
                  <a:gd name="T19" fmla="*/ 24 h 28"/>
                  <a:gd name="T20" fmla="*/ 14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10"/>
                      <a:pt x="1" y="6"/>
                      <a:pt x="3" y="4"/>
                    </a:cubicBezTo>
                    <a:cubicBezTo>
                      <a:pt x="4" y="2"/>
                      <a:pt x="7" y="0"/>
                      <a:pt x="10" y="0"/>
                    </a:cubicBezTo>
                    <a:cubicBezTo>
                      <a:pt x="16" y="1"/>
                      <a:pt x="19" y="5"/>
                      <a:pt x="19" y="14"/>
                    </a:cubicBezTo>
                    <a:cubicBezTo>
                      <a:pt x="19" y="19"/>
                      <a:pt x="18" y="22"/>
                      <a:pt x="17" y="25"/>
                    </a:cubicBezTo>
                    <a:cubicBezTo>
                      <a:pt x="15" y="27"/>
                      <a:pt x="13" y="28"/>
                      <a:pt x="10" y="28"/>
                    </a:cubicBezTo>
                    <a:close/>
                    <a:moveTo>
                      <a:pt x="10" y="5"/>
                    </a:moveTo>
                    <a:cubicBezTo>
                      <a:pt x="7" y="5"/>
                      <a:pt x="6" y="8"/>
                      <a:pt x="6" y="15"/>
                    </a:cubicBezTo>
                    <a:cubicBezTo>
                      <a:pt x="6" y="20"/>
                      <a:pt x="7" y="24"/>
                      <a:pt x="10" y="24"/>
                    </a:cubicBezTo>
                    <a:cubicBezTo>
                      <a:pt x="12" y="24"/>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8" name="Freeform 207"/>
              <p:cNvSpPr>
                <a:spLocks noEditPoints="1"/>
              </p:cNvSpPr>
              <p:nvPr/>
            </p:nvSpPr>
            <p:spPr bwMode="auto">
              <a:xfrm>
                <a:off x="5594350" y="3494088"/>
                <a:ext cx="41275" cy="63500"/>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2"/>
                      <a:pt x="7" y="0"/>
                      <a:pt x="10" y="0"/>
                    </a:cubicBezTo>
                    <a:cubicBezTo>
                      <a:pt x="16" y="0"/>
                      <a:pt x="19" y="5"/>
                      <a:pt x="19" y="15"/>
                    </a:cubicBezTo>
                    <a:cubicBezTo>
                      <a:pt x="19" y="19"/>
                      <a:pt x="18" y="22"/>
                      <a:pt x="17" y="25"/>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9" name="Freeform 208"/>
              <p:cNvSpPr>
                <a:spLocks/>
              </p:cNvSpPr>
              <p:nvPr/>
            </p:nvSpPr>
            <p:spPr bwMode="auto">
              <a:xfrm>
                <a:off x="5646738" y="3494088"/>
                <a:ext cx="26988" cy="63500"/>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3 w 12"/>
                  <a:gd name="T11" fmla="*/ 9 h 29"/>
                  <a:gd name="T12" fmla="*/ 2 w 12"/>
                  <a:gd name="T13" fmla="*/ 9 h 29"/>
                  <a:gd name="T14" fmla="*/ 0 w 12"/>
                  <a:gd name="T15" fmla="*/ 9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9"/>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7"/>
                      <a:pt x="0" y="6"/>
                      <a:pt x="0" y="5"/>
                    </a:cubicBezTo>
                    <a:cubicBezTo>
                      <a:pt x="2" y="4"/>
                      <a:pt x="3"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0" name="Freeform 209"/>
              <p:cNvSpPr>
                <a:spLocks/>
              </p:cNvSpPr>
              <p:nvPr/>
            </p:nvSpPr>
            <p:spPr bwMode="auto">
              <a:xfrm>
                <a:off x="5695950" y="3494088"/>
                <a:ext cx="26988" cy="63500"/>
              </a:xfrm>
              <a:custGeom>
                <a:avLst/>
                <a:gdLst>
                  <a:gd name="T0" fmla="*/ 12 w 12"/>
                  <a:gd name="T1" fmla="*/ 0 h 29"/>
                  <a:gd name="T2" fmla="*/ 12 w 12"/>
                  <a:gd name="T3" fmla="*/ 29 h 29"/>
                  <a:gd name="T4" fmla="*/ 6 w 12"/>
                  <a:gd name="T5" fmla="*/ 29 h 29"/>
                  <a:gd name="T6" fmla="*/ 6 w 12"/>
                  <a:gd name="T7" fmla="*/ 7 h 29"/>
                  <a:gd name="T8" fmla="*/ 4 w 12"/>
                  <a:gd name="T9" fmla="*/ 8 h 29"/>
                  <a:gd name="T10" fmla="*/ 3 w 12"/>
                  <a:gd name="T11" fmla="*/ 9 h 29"/>
                  <a:gd name="T12" fmla="*/ 2 w 12"/>
                  <a:gd name="T13" fmla="*/ 9 h 29"/>
                  <a:gd name="T14" fmla="*/ 0 w 12"/>
                  <a:gd name="T15" fmla="*/ 10 h 29"/>
                  <a:gd name="T16" fmla="*/ 0 w 12"/>
                  <a:gd name="T17" fmla="*/ 5 h 29"/>
                  <a:gd name="T18" fmla="*/ 4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9" y="29"/>
                      <a:pt x="8" y="29"/>
                      <a:pt x="6" y="29"/>
                    </a:cubicBezTo>
                    <a:cubicBezTo>
                      <a:pt x="6" y="20"/>
                      <a:pt x="6" y="16"/>
                      <a:pt x="6" y="7"/>
                    </a:cubicBezTo>
                    <a:cubicBezTo>
                      <a:pt x="5" y="8"/>
                      <a:pt x="5" y="8"/>
                      <a:pt x="4" y="8"/>
                    </a:cubicBezTo>
                    <a:cubicBezTo>
                      <a:pt x="4" y="8"/>
                      <a:pt x="4" y="9"/>
                      <a:pt x="3" y="9"/>
                    </a:cubicBezTo>
                    <a:cubicBezTo>
                      <a:pt x="3" y="9"/>
                      <a:pt x="2" y="9"/>
                      <a:pt x="2" y="9"/>
                    </a:cubicBezTo>
                    <a:cubicBezTo>
                      <a:pt x="1" y="9"/>
                      <a:pt x="1" y="10"/>
                      <a:pt x="0" y="10"/>
                    </a:cubicBezTo>
                    <a:cubicBezTo>
                      <a:pt x="0" y="8"/>
                      <a:pt x="0" y="7"/>
                      <a:pt x="0" y="5"/>
                    </a:cubicBezTo>
                    <a:cubicBezTo>
                      <a:pt x="2" y="4"/>
                      <a:pt x="3" y="4"/>
                      <a:pt x="4"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1" name="Freeform 210"/>
              <p:cNvSpPr>
                <a:spLocks noEditPoints="1"/>
              </p:cNvSpPr>
              <p:nvPr/>
            </p:nvSpPr>
            <p:spPr bwMode="auto">
              <a:xfrm>
                <a:off x="5738813" y="3495675"/>
                <a:ext cx="41275" cy="65088"/>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1"/>
                      <a:pt x="7" y="0"/>
                      <a:pt x="10" y="0"/>
                    </a:cubicBezTo>
                    <a:cubicBezTo>
                      <a:pt x="16" y="0"/>
                      <a:pt x="19" y="5"/>
                      <a:pt x="19" y="15"/>
                    </a:cubicBezTo>
                    <a:cubicBezTo>
                      <a:pt x="19" y="19"/>
                      <a:pt x="18" y="23"/>
                      <a:pt x="17" y="26"/>
                    </a:cubicBezTo>
                    <a:cubicBezTo>
                      <a:pt x="15" y="28"/>
                      <a:pt x="12" y="29"/>
                      <a:pt x="9" y="29"/>
                    </a:cubicBezTo>
                    <a:close/>
                    <a:moveTo>
                      <a:pt x="10" y="5"/>
                    </a:moveTo>
                    <a:cubicBezTo>
                      <a:pt x="7" y="5"/>
                      <a:pt x="6" y="8"/>
                      <a:pt x="6" y="15"/>
                    </a:cubicBezTo>
                    <a:cubicBezTo>
                      <a:pt x="6" y="21"/>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2" name="Freeform 211"/>
              <p:cNvSpPr>
                <a:spLocks/>
              </p:cNvSpPr>
              <p:nvPr/>
            </p:nvSpPr>
            <p:spPr bwMode="auto">
              <a:xfrm>
                <a:off x="5791200" y="3495675"/>
                <a:ext cx="26988" cy="66675"/>
              </a:xfrm>
              <a:custGeom>
                <a:avLst/>
                <a:gdLst>
                  <a:gd name="T0" fmla="*/ 12 w 12"/>
                  <a:gd name="T1" fmla="*/ 0 h 30"/>
                  <a:gd name="T2" fmla="*/ 12 w 12"/>
                  <a:gd name="T3" fmla="*/ 30 h 30"/>
                  <a:gd name="T4" fmla="*/ 6 w 12"/>
                  <a:gd name="T5" fmla="*/ 29 h 30"/>
                  <a:gd name="T6" fmla="*/ 6 w 12"/>
                  <a:gd name="T7" fmla="*/ 7 h 30"/>
                  <a:gd name="T8" fmla="*/ 5 w 12"/>
                  <a:gd name="T9" fmla="*/ 8 h 30"/>
                  <a:gd name="T10" fmla="*/ 4 w 12"/>
                  <a:gd name="T11" fmla="*/ 9 h 30"/>
                  <a:gd name="T12" fmla="*/ 2 w 12"/>
                  <a:gd name="T13" fmla="*/ 9 h 30"/>
                  <a:gd name="T14" fmla="*/ 0 w 12"/>
                  <a:gd name="T15" fmla="*/ 9 h 30"/>
                  <a:gd name="T16" fmla="*/ 0 w 12"/>
                  <a:gd name="T17" fmla="*/ 4 h 30"/>
                  <a:gd name="T18" fmla="*/ 5 w 12"/>
                  <a:gd name="T19" fmla="*/ 3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1"/>
                      <a:pt x="12" y="18"/>
                      <a:pt x="12" y="30"/>
                    </a:cubicBezTo>
                    <a:cubicBezTo>
                      <a:pt x="9" y="30"/>
                      <a:pt x="8" y="29"/>
                      <a:pt x="6" y="29"/>
                    </a:cubicBezTo>
                    <a:cubicBezTo>
                      <a:pt x="6" y="20"/>
                      <a:pt x="6" y="16"/>
                      <a:pt x="6" y="7"/>
                    </a:cubicBezTo>
                    <a:cubicBezTo>
                      <a:pt x="6" y="7"/>
                      <a:pt x="5" y="8"/>
                      <a:pt x="5" y="8"/>
                    </a:cubicBezTo>
                    <a:cubicBezTo>
                      <a:pt x="5" y="8"/>
                      <a:pt x="4" y="8"/>
                      <a:pt x="4" y="9"/>
                    </a:cubicBezTo>
                    <a:cubicBezTo>
                      <a:pt x="3" y="9"/>
                      <a:pt x="2" y="9"/>
                      <a:pt x="2" y="9"/>
                    </a:cubicBezTo>
                    <a:cubicBezTo>
                      <a:pt x="1" y="9"/>
                      <a:pt x="1" y="9"/>
                      <a:pt x="0" y="9"/>
                    </a:cubicBezTo>
                    <a:cubicBezTo>
                      <a:pt x="0" y="7"/>
                      <a:pt x="0" y="6"/>
                      <a:pt x="0" y="4"/>
                    </a:cubicBezTo>
                    <a:cubicBezTo>
                      <a:pt x="2" y="4"/>
                      <a:pt x="3" y="3"/>
                      <a:pt x="5" y="3"/>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3" name="Freeform 212"/>
              <p:cNvSpPr>
                <a:spLocks noEditPoints="1"/>
              </p:cNvSpPr>
              <p:nvPr/>
            </p:nvSpPr>
            <p:spPr bwMode="auto">
              <a:xfrm>
                <a:off x="5834063" y="3497263"/>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4 h 30"/>
                  <a:gd name="T10" fmla="*/ 17 w 20"/>
                  <a:gd name="T11" fmla="*/ 26 h 30"/>
                  <a:gd name="T12" fmla="*/ 10 w 20"/>
                  <a:gd name="T13" fmla="*/ 30 h 30"/>
                  <a:gd name="T14" fmla="*/ 10 w 20"/>
                  <a:gd name="T15" fmla="*/ 4 h 30"/>
                  <a:gd name="T16" fmla="*/ 7 w 20"/>
                  <a:gd name="T17" fmla="*/ 15 h 30"/>
                  <a:gd name="T18" fmla="*/ 10 w 20"/>
                  <a:gd name="T19" fmla="*/ 25 h 30"/>
                  <a:gd name="T20" fmla="*/ 13 w 20"/>
                  <a:gd name="T21" fmla="*/ 15 h 30"/>
                  <a:gd name="T22" fmla="*/ 10 w 20"/>
                  <a:gd name="T2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5"/>
                      <a:pt x="0" y="15"/>
                    </a:cubicBezTo>
                    <a:cubicBezTo>
                      <a:pt x="0" y="10"/>
                      <a:pt x="1" y="6"/>
                      <a:pt x="3" y="3"/>
                    </a:cubicBezTo>
                    <a:cubicBezTo>
                      <a:pt x="5" y="1"/>
                      <a:pt x="7" y="0"/>
                      <a:pt x="10" y="0"/>
                    </a:cubicBezTo>
                    <a:cubicBezTo>
                      <a:pt x="17" y="0"/>
                      <a:pt x="20" y="4"/>
                      <a:pt x="20" y="14"/>
                    </a:cubicBezTo>
                    <a:cubicBezTo>
                      <a:pt x="20" y="20"/>
                      <a:pt x="19" y="23"/>
                      <a:pt x="17" y="26"/>
                    </a:cubicBezTo>
                    <a:cubicBezTo>
                      <a:pt x="16" y="28"/>
                      <a:pt x="13" y="30"/>
                      <a:pt x="10" y="30"/>
                    </a:cubicBezTo>
                    <a:close/>
                    <a:moveTo>
                      <a:pt x="10" y="4"/>
                    </a:moveTo>
                    <a:cubicBezTo>
                      <a:pt x="8" y="4"/>
                      <a:pt x="7" y="8"/>
                      <a:pt x="7" y="15"/>
                    </a:cubicBezTo>
                    <a:cubicBezTo>
                      <a:pt x="7" y="22"/>
                      <a:pt x="8" y="25"/>
                      <a:pt x="10" y="25"/>
                    </a:cubicBezTo>
                    <a:cubicBezTo>
                      <a:pt x="12" y="25"/>
                      <a:pt x="13" y="22"/>
                      <a:pt x="13" y="15"/>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4" name="Freeform 213"/>
              <p:cNvSpPr>
                <a:spLocks noEditPoints="1"/>
              </p:cNvSpPr>
              <p:nvPr/>
            </p:nvSpPr>
            <p:spPr bwMode="auto">
              <a:xfrm>
                <a:off x="5883275" y="3497263"/>
                <a:ext cx="41275" cy="69850"/>
              </a:xfrm>
              <a:custGeom>
                <a:avLst/>
                <a:gdLst>
                  <a:gd name="T0" fmla="*/ 10 w 19"/>
                  <a:gd name="T1" fmla="*/ 30 h 31"/>
                  <a:gd name="T2" fmla="*/ 0 w 19"/>
                  <a:gd name="T3" fmla="*/ 15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0"/>
                      <a:pt x="0" y="25"/>
                      <a:pt x="0" y="15"/>
                    </a:cubicBezTo>
                    <a:cubicBezTo>
                      <a:pt x="0" y="10"/>
                      <a:pt x="1" y="6"/>
                      <a:pt x="3" y="4"/>
                    </a:cubicBezTo>
                    <a:cubicBezTo>
                      <a:pt x="4" y="1"/>
                      <a:pt x="7" y="0"/>
                      <a:pt x="10" y="0"/>
                    </a:cubicBezTo>
                    <a:cubicBezTo>
                      <a:pt x="16" y="0"/>
                      <a:pt x="19" y="5"/>
                      <a:pt x="19" y="15"/>
                    </a:cubicBezTo>
                    <a:cubicBezTo>
                      <a:pt x="19" y="20"/>
                      <a:pt x="19" y="24"/>
                      <a:pt x="17" y="26"/>
                    </a:cubicBezTo>
                    <a:cubicBezTo>
                      <a:pt x="15" y="29"/>
                      <a:pt x="13" y="31"/>
                      <a:pt x="10" y="30"/>
                    </a:cubicBezTo>
                    <a:close/>
                    <a:moveTo>
                      <a:pt x="10" y="5"/>
                    </a:moveTo>
                    <a:cubicBezTo>
                      <a:pt x="7" y="5"/>
                      <a:pt x="6" y="8"/>
                      <a:pt x="6" y="15"/>
                    </a:cubicBezTo>
                    <a:cubicBezTo>
                      <a:pt x="6" y="22"/>
                      <a:pt x="7" y="25"/>
                      <a:pt x="10"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5" name="Freeform 214"/>
              <p:cNvSpPr>
                <a:spLocks/>
              </p:cNvSpPr>
              <p:nvPr/>
            </p:nvSpPr>
            <p:spPr bwMode="auto">
              <a:xfrm>
                <a:off x="5935663" y="3497263"/>
                <a:ext cx="26988" cy="66675"/>
              </a:xfrm>
              <a:custGeom>
                <a:avLst/>
                <a:gdLst>
                  <a:gd name="T0" fmla="*/ 12 w 12"/>
                  <a:gd name="T1" fmla="*/ 0 h 30"/>
                  <a:gd name="T2" fmla="*/ 12 w 12"/>
                  <a:gd name="T3" fmla="*/ 30 h 30"/>
                  <a:gd name="T4" fmla="*/ 6 w 12"/>
                  <a:gd name="T5" fmla="*/ 30 h 30"/>
                  <a:gd name="T6" fmla="*/ 6 w 12"/>
                  <a:gd name="T7" fmla="*/ 7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2"/>
                      <a:pt x="12" y="17"/>
                      <a:pt x="12" y="30"/>
                    </a:cubicBezTo>
                    <a:cubicBezTo>
                      <a:pt x="10" y="30"/>
                      <a:pt x="8" y="30"/>
                      <a:pt x="6" y="30"/>
                    </a:cubicBezTo>
                    <a:cubicBezTo>
                      <a:pt x="6" y="21"/>
                      <a:pt x="6" y="16"/>
                      <a:pt x="6" y="7"/>
                    </a:cubicBezTo>
                    <a:cubicBezTo>
                      <a:pt x="6" y="7"/>
                      <a:pt x="6" y="7"/>
                      <a:pt x="5" y="8"/>
                    </a:cubicBezTo>
                    <a:cubicBezTo>
                      <a:pt x="5" y="8"/>
                      <a:pt x="4" y="9"/>
                      <a:pt x="4" y="9"/>
                    </a:cubicBezTo>
                    <a:cubicBezTo>
                      <a:pt x="3" y="9"/>
                      <a:pt x="2" y="9"/>
                      <a:pt x="2" y="9"/>
                    </a:cubicBezTo>
                    <a:cubicBezTo>
                      <a:pt x="1" y="9"/>
                      <a:pt x="1" y="10"/>
                      <a:pt x="0" y="10"/>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6" name="Freeform 215"/>
              <p:cNvSpPr>
                <a:spLocks noEditPoints="1"/>
              </p:cNvSpPr>
              <p:nvPr/>
            </p:nvSpPr>
            <p:spPr bwMode="auto">
              <a:xfrm>
                <a:off x="5351463" y="3578225"/>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9"/>
                      <a:pt x="1" y="5"/>
                      <a:pt x="3" y="3"/>
                    </a:cubicBezTo>
                    <a:cubicBezTo>
                      <a:pt x="5" y="1"/>
                      <a:pt x="7" y="0"/>
                      <a:pt x="10" y="0"/>
                    </a:cubicBezTo>
                    <a:cubicBezTo>
                      <a:pt x="17" y="0"/>
                      <a:pt x="20" y="4"/>
                      <a:pt x="20" y="13"/>
                    </a:cubicBezTo>
                    <a:cubicBezTo>
                      <a:pt x="20" y="17"/>
                      <a:pt x="19" y="21"/>
                      <a:pt x="17" y="24"/>
                    </a:cubicBezTo>
                    <a:cubicBezTo>
                      <a:pt x="16" y="26"/>
                      <a:pt x="13" y="27"/>
                      <a:pt x="10" y="27"/>
                    </a:cubicBezTo>
                    <a:close/>
                    <a:moveTo>
                      <a:pt x="10" y="4"/>
                    </a:moveTo>
                    <a:cubicBezTo>
                      <a:pt x="8" y="4"/>
                      <a:pt x="7" y="7"/>
                      <a:pt x="7" y="14"/>
                    </a:cubicBezTo>
                    <a:cubicBezTo>
                      <a:pt x="7" y="20"/>
                      <a:pt x="8" y="23"/>
                      <a:pt x="10" y="23"/>
                    </a:cubicBezTo>
                    <a:cubicBezTo>
                      <a:pt x="12" y="23"/>
                      <a:pt x="14" y="20"/>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7" name="Freeform 216"/>
              <p:cNvSpPr>
                <a:spLocks noEditPoints="1"/>
              </p:cNvSpPr>
              <p:nvPr/>
            </p:nvSpPr>
            <p:spPr bwMode="auto">
              <a:xfrm>
                <a:off x="5400675" y="3578225"/>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8" name="Freeform 217"/>
              <p:cNvSpPr>
                <a:spLocks noEditPoints="1"/>
              </p:cNvSpPr>
              <p:nvPr/>
            </p:nvSpPr>
            <p:spPr bwMode="auto">
              <a:xfrm>
                <a:off x="5449888" y="3578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5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1"/>
                      <a:pt x="6" y="0"/>
                      <a:pt x="10" y="0"/>
                    </a:cubicBezTo>
                    <a:cubicBezTo>
                      <a:pt x="16" y="0"/>
                      <a:pt x="19" y="5"/>
                      <a:pt x="19" y="14"/>
                    </a:cubicBezTo>
                    <a:cubicBezTo>
                      <a:pt x="19" y="19"/>
                      <a:pt x="18" y="22"/>
                      <a:pt x="16" y="25"/>
                    </a:cubicBezTo>
                    <a:cubicBezTo>
                      <a:pt x="15" y="27"/>
                      <a:pt x="12" y="28"/>
                      <a:pt x="9" y="28"/>
                    </a:cubicBezTo>
                    <a:close/>
                    <a:moveTo>
                      <a:pt x="10" y="5"/>
                    </a:moveTo>
                    <a:cubicBezTo>
                      <a:pt x="7" y="5"/>
                      <a:pt x="6" y="8"/>
                      <a:pt x="6" y="14"/>
                    </a:cubicBezTo>
                    <a:cubicBezTo>
                      <a:pt x="6" y="20"/>
                      <a:pt x="7" y="23"/>
                      <a:pt x="10" y="23"/>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9" name="Freeform 218"/>
              <p:cNvSpPr>
                <a:spLocks noEditPoints="1"/>
              </p:cNvSpPr>
              <p:nvPr/>
            </p:nvSpPr>
            <p:spPr bwMode="auto">
              <a:xfrm>
                <a:off x="5499100" y="3579813"/>
                <a:ext cx="41275" cy="61913"/>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6 w 19"/>
                  <a:gd name="T11" fmla="*/ 24 h 28"/>
                  <a:gd name="T12" fmla="*/ 9 w 19"/>
                  <a:gd name="T13" fmla="*/ 28 h 28"/>
                  <a:gd name="T14" fmla="*/ 9 w 19"/>
                  <a:gd name="T15" fmla="*/ 4 h 28"/>
                  <a:gd name="T16" fmla="*/ 5 w 19"/>
                  <a:gd name="T17" fmla="*/ 14 h 28"/>
                  <a:gd name="T18" fmla="*/ 9 w 19"/>
                  <a:gd name="T19" fmla="*/ 23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5"/>
                      <a:pt x="2" y="3"/>
                    </a:cubicBezTo>
                    <a:cubicBezTo>
                      <a:pt x="4" y="1"/>
                      <a:pt x="6" y="0"/>
                      <a:pt x="10" y="0"/>
                    </a:cubicBezTo>
                    <a:cubicBezTo>
                      <a:pt x="16" y="0"/>
                      <a:pt x="19" y="4"/>
                      <a:pt x="19" y="14"/>
                    </a:cubicBezTo>
                    <a:cubicBezTo>
                      <a:pt x="19" y="19"/>
                      <a:pt x="18" y="22"/>
                      <a:pt x="16" y="24"/>
                    </a:cubicBezTo>
                    <a:cubicBezTo>
                      <a:pt x="15" y="27"/>
                      <a:pt x="12" y="28"/>
                      <a:pt x="9" y="28"/>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0" name="Freeform 219"/>
              <p:cNvSpPr>
                <a:spLocks/>
              </p:cNvSpPr>
              <p:nvPr/>
            </p:nvSpPr>
            <p:spPr bwMode="auto">
              <a:xfrm>
                <a:off x="5551488" y="3579813"/>
                <a:ext cx="25400" cy="65088"/>
              </a:xfrm>
              <a:custGeom>
                <a:avLst/>
                <a:gdLst>
                  <a:gd name="T0" fmla="*/ 11 w 11"/>
                  <a:gd name="T1" fmla="*/ 0 h 29"/>
                  <a:gd name="T2" fmla="*/ 11 w 11"/>
                  <a:gd name="T3" fmla="*/ 29 h 29"/>
                  <a:gd name="T4" fmla="*/ 6 w 11"/>
                  <a:gd name="T5" fmla="*/ 28 h 29"/>
                  <a:gd name="T6" fmla="*/ 6 w 11"/>
                  <a:gd name="T7" fmla="*/ 7 h 29"/>
                  <a:gd name="T8" fmla="*/ 4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1"/>
                      <a:pt x="11" y="17"/>
                      <a:pt x="11" y="29"/>
                    </a:cubicBezTo>
                    <a:cubicBezTo>
                      <a:pt x="9" y="28"/>
                      <a:pt x="8" y="28"/>
                      <a:pt x="6" y="28"/>
                    </a:cubicBezTo>
                    <a:cubicBezTo>
                      <a:pt x="6" y="20"/>
                      <a:pt x="6" y="15"/>
                      <a:pt x="6" y="7"/>
                    </a:cubicBezTo>
                    <a:cubicBezTo>
                      <a:pt x="6" y="7"/>
                      <a:pt x="5" y="8"/>
                      <a:pt x="4" y="8"/>
                    </a:cubicBezTo>
                    <a:cubicBezTo>
                      <a:pt x="4" y="8"/>
                      <a:pt x="3" y="8"/>
                      <a:pt x="3" y="8"/>
                    </a:cubicBezTo>
                    <a:cubicBezTo>
                      <a:pt x="2" y="9"/>
                      <a:pt x="2" y="9"/>
                      <a:pt x="1" y="9"/>
                    </a:cubicBezTo>
                    <a:cubicBezTo>
                      <a:pt x="1" y="9"/>
                      <a:pt x="0" y="9"/>
                      <a:pt x="0" y="9"/>
                    </a:cubicBezTo>
                    <a:cubicBezTo>
                      <a:pt x="0" y="7"/>
                      <a:pt x="0" y="6"/>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1" name="Freeform 220"/>
              <p:cNvSpPr>
                <a:spLocks noEditPoints="1"/>
              </p:cNvSpPr>
              <p:nvPr/>
            </p:nvSpPr>
            <p:spPr bwMode="auto">
              <a:xfrm>
                <a:off x="5594350" y="3582988"/>
                <a:ext cx="41275" cy="61913"/>
              </a:xfrm>
              <a:custGeom>
                <a:avLst/>
                <a:gdLst>
                  <a:gd name="T0" fmla="*/ 9 w 19"/>
                  <a:gd name="T1" fmla="*/ 28 h 28"/>
                  <a:gd name="T2" fmla="*/ 0 w 19"/>
                  <a:gd name="T3" fmla="*/ 14 h 28"/>
                  <a:gd name="T4" fmla="*/ 3 w 19"/>
                  <a:gd name="T5" fmla="*/ 3 h 28"/>
                  <a:gd name="T6" fmla="*/ 10 w 19"/>
                  <a:gd name="T7" fmla="*/ 0 h 28"/>
                  <a:gd name="T8" fmla="*/ 19 w 19"/>
                  <a:gd name="T9" fmla="*/ 14 h 28"/>
                  <a:gd name="T10" fmla="*/ 17 w 19"/>
                  <a:gd name="T11" fmla="*/ 25 h 28"/>
                  <a:gd name="T12" fmla="*/ 9 w 19"/>
                  <a:gd name="T13" fmla="*/ 28 h 28"/>
                  <a:gd name="T14" fmla="*/ 9 w 19"/>
                  <a:gd name="T15" fmla="*/ 4 h 28"/>
                  <a:gd name="T16" fmla="*/ 6 w 19"/>
                  <a:gd name="T17" fmla="*/ 14 h 28"/>
                  <a:gd name="T18" fmla="*/ 9 w 19"/>
                  <a:gd name="T19" fmla="*/ 24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3" y="3"/>
                    </a:cubicBezTo>
                    <a:cubicBezTo>
                      <a:pt x="4" y="1"/>
                      <a:pt x="7" y="0"/>
                      <a:pt x="10" y="0"/>
                    </a:cubicBezTo>
                    <a:cubicBezTo>
                      <a:pt x="16" y="0"/>
                      <a:pt x="19" y="4"/>
                      <a:pt x="19" y="14"/>
                    </a:cubicBezTo>
                    <a:cubicBezTo>
                      <a:pt x="19" y="19"/>
                      <a:pt x="18" y="22"/>
                      <a:pt x="17" y="25"/>
                    </a:cubicBezTo>
                    <a:cubicBezTo>
                      <a:pt x="15" y="27"/>
                      <a:pt x="13" y="28"/>
                      <a:pt x="9" y="28"/>
                    </a:cubicBezTo>
                    <a:close/>
                    <a:moveTo>
                      <a:pt x="9" y="4"/>
                    </a:moveTo>
                    <a:cubicBezTo>
                      <a:pt x="7" y="4"/>
                      <a:pt x="6" y="8"/>
                      <a:pt x="6" y="14"/>
                    </a:cubicBezTo>
                    <a:cubicBezTo>
                      <a:pt x="6" y="21"/>
                      <a:pt x="7" y="24"/>
                      <a:pt x="9" y="24"/>
                    </a:cubicBezTo>
                    <a:cubicBezTo>
                      <a:pt x="12" y="24"/>
                      <a:pt x="13" y="21"/>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2" name="Freeform 221"/>
              <p:cNvSpPr>
                <a:spLocks noEditPoints="1"/>
              </p:cNvSpPr>
              <p:nvPr/>
            </p:nvSpPr>
            <p:spPr bwMode="auto">
              <a:xfrm>
                <a:off x="5640388" y="3582988"/>
                <a:ext cx="44450" cy="66675"/>
              </a:xfrm>
              <a:custGeom>
                <a:avLst/>
                <a:gdLst>
                  <a:gd name="T0" fmla="*/ 10 w 20"/>
                  <a:gd name="T1" fmla="*/ 29 h 30"/>
                  <a:gd name="T2" fmla="*/ 0 w 20"/>
                  <a:gd name="T3" fmla="*/ 15 h 30"/>
                  <a:gd name="T4" fmla="*/ 3 w 20"/>
                  <a:gd name="T5" fmla="*/ 4 h 30"/>
                  <a:gd name="T6" fmla="*/ 10 w 20"/>
                  <a:gd name="T7" fmla="*/ 0 h 30"/>
                  <a:gd name="T8" fmla="*/ 20 w 20"/>
                  <a:gd name="T9" fmla="*/ 15 h 30"/>
                  <a:gd name="T10" fmla="*/ 17 w 20"/>
                  <a:gd name="T11" fmla="*/ 26 h 30"/>
                  <a:gd name="T12" fmla="*/ 10 w 20"/>
                  <a:gd name="T13" fmla="*/ 29 h 30"/>
                  <a:gd name="T14" fmla="*/ 10 w 20"/>
                  <a:gd name="T15" fmla="*/ 5 h 30"/>
                  <a:gd name="T16" fmla="*/ 7 w 20"/>
                  <a:gd name="T17" fmla="*/ 15 h 30"/>
                  <a:gd name="T18" fmla="*/ 10 w 20"/>
                  <a:gd name="T19" fmla="*/ 24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29"/>
                    </a:moveTo>
                    <a:cubicBezTo>
                      <a:pt x="4" y="29"/>
                      <a:pt x="0" y="24"/>
                      <a:pt x="0" y="15"/>
                    </a:cubicBezTo>
                    <a:cubicBezTo>
                      <a:pt x="0" y="10"/>
                      <a:pt x="1" y="6"/>
                      <a:pt x="3" y="4"/>
                    </a:cubicBezTo>
                    <a:cubicBezTo>
                      <a:pt x="5" y="1"/>
                      <a:pt x="7" y="0"/>
                      <a:pt x="10" y="0"/>
                    </a:cubicBezTo>
                    <a:cubicBezTo>
                      <a:pt x="17" y="0"/>
                      <a:pt x="20" y="5"/>
                      <a:pt x="20" y="15"/>
                    </a:cubicBezTo>
                    <a:cubicBezTo>
                      <a:pt x="20" y="20"/>
                      <a:pt x="19" y="23"/>
                      <a:pt x="17" y="26"/>
                    </a:cubicBezTo>
                    <a:cubicBezTo>
                      <a:pt x="16" y="28"/>
                      <a:pt x="13" y="30"/>
                      <a:pt x="10" y="29"/>
                    </a:cubicBezTo>
                    <a:close/>
                    <a:moveTo>
                      <a:pt x="10" y="5"/>
                    </a:moveTo>
                    <a:cubicBezTo>
                      <a:pt x="8" y="5"/>
                      <a:pt x="7" y="8"/>
                      <a:pt x="7" y="15"/>
                    </a:cubicBezTo>
                    <a:cubicBezTo>
                      <a:pt x="7" y="21"/>
                      <a:pt x="8" y="24"/>
                      <a:pt x="10" y="24"/>
                    </a:cubicBezTo>
                    <a:cubicBezTo>
                      <a:pt x="12" y="25"/>
                      <a:pt x="14" y="21"/>
                      <a:pt x="14" y="15"/>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3" name="Freeform 222"/>
              <p:cNvSpPr>
                <a:spLocks/>
              </p:cNvSpPr>
              <p:nvPr/>
            </p:nvSpPr>
            <p:spPr bwMode="auto">
              <a:xfrm>
                <a:off x="5695950" y="3584575"/>
                <a:ext cx="26988" cy="65088"/>
              </a:xfrm>
              <a:custGeom>
                <a:avLst/>
                <a:gdLst>
                  <a:gd name="T0" fmla="*/ 12 w 12"/>
                  <a:gd name="T1" fmla="*/ 0 h 29"/>
                  <a:gd name="T2" fmla="*/ 12 w 12"/>
                  <a:gd name="T3" fmla="*/ 29 h 29"/>
                  <a:gd name="T4" fmla="*/ 6 w 12"/>
                  <a:gd name="T5" fmla="*/ 28 h 29"/>
                  <a:gd name="T6" fmla="*/ 6 w 12"/>
                  <a:gd name="T7" fmla="*/ 6 h 29"/>
                  <a:gd name="T8" fmla="*/ 4 w 12"/>
                  <a:gd name="T9" fmla="*/ 8 h 29"/>
                  <a:gd name="T10" fmla="*/ 3 w 12"/>
                  <a:gd name="T11" fmla="*/ 8 h 29"/>
                  <a:gd name="T12" fmla="*/ 2 w 12"/>
                  <a:gd name="T13" fmla="*/ 9 h 29"/>
                  <a:gd name="T14" fmla="*/ 0 w 12"/>
                  <a:gd name="T15" fmla="*/ 9 h 29"/>
                  <a:gd name="T16" fmla="*/ 0 w 12"/>
                  <a:gd name="T17" fmla="*/ 4 h 29"/>
                  <a:gd name="T18" fmla="*/ 4 w 12"/>
                  <a:gd name="T19" fmla="*/ 2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9" y="29"/>
                      <a:pt x="8" y="29"/>
                      <a:pt x="6" y="28"/>
                    </a:cubicBezTo>
                    <a:cubicBezTo>
                      <a:pt x="6" y="20"/>
                      <a:pt x="6" y="15"/>
                      <a:pt x="6" y="6"/>
                    </a:cubicBezTo>
                    <a:cubicBezTo>
                      <a:pt x="5" y="7"/>
                      <a:pt x="5" y="7"/>
                      <a:pt x="4" y="8"/>
                    </a:cubicBezTo>
                    <a:cubicBezTo>
                      <a:pt x="4" y="8"/>
                      <a:pt x="4" y="8"/>
                      <a:pt x="3" y="8"/>
                    </a:cubicBezTo>
                    <a:cubicBezTo>
                      <a:pt x="3" y="8"/>
                      <a:pt x="2" y="9"/>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4" name="Freeform 223"/>
              <p:cNvSpPr>
                <a:spLocks/>
              </p:cNvSpPr>
              <p:nvPr/>
            </p:nvSpPr>
            <p:spPr bwMode="auto">
              <a:xfrm>
                <a:off x="5743575" y="3584575"/>
                <a:ext cx="25400" cy="66675"/>
              </a:xfrm>
              <a:custGeom>
                <a:avLst/>
                <a:gdLst>
                  <a:gd name="T0" fmla="*/ 12 w 12"/>
                  <a:gd name="T1" fmla="*/ 1 h 30"/>
                  <a:gd name="T2" fmla="*/ 12 w 12"/>
                  <a:gd name="T3" fmla="*/ 30 h 30"/>
                  <a:gd name="T4" fmla="*/ 6 w 12"/>
                  <a:gd name="T5" fmla="*/ 30 h 30"/>
                  <a:gd name="T6" fmla="*/ 6 w 12"/>
                  <a:gd name="T7" fmla="*/ 8 h 30"/>
                  <a:gd name="T8" fmla="*/ 5 w 12"/>
                  <a:gd name="T9" fmla="*/ 9 h 30"/>
                  <a:gd name="T10" fmla="*/ 4 w 12"/>
                  <a:gd name="T11" fmla="*/ 9 h 30"/>
                  <a:gd name="T12" fmla="*/ 2 w 12"/>
                  <a:gd name="T13" fmla="*/ 10 h 30"/>
                  <a:gd name="T14" fmla="*/ 0 w 12"/>
                  <a:gd name="T15" fmla="*/ 10 h 30"/>
                  <a:gd name="T16" fmla="*/ 0 w 12"/>
                  <a:gd name="T17" fmla="*/ 4 h 30"/>
                  <a:gd name="T18" fmla="*/ 5 w 12"/>
                  <a:gd name="T19" fmla="*/ 3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2"/>
                      <a:pt x="12" y="18"/>
                      <a:pt x="12" y="30"/>
                    </a:cubicBezTo>
                    <a:cubicBezTo>
                      <a:pt x="10" y="30"/>
                      <a:pt x="9" y="30"/>
                      <a:pt x="6" y="30"/>
                    </a:cubicBezTo>
                    <a:cubicBezTo>
                      <a:pt x="6" y="21"/>
                      <a:pt x="6" y="16"/>
                      <a:pt x="6" y="8"/>
                    </a:cubicBezTo>
                    <a:cubicBezTo>
                      <a:pt x="6" y="8"/>
                      <a:pt x="6" y="8"/>
                      <a:pt x="5" y="9"/>
                    </a:cubicBezTo>
                    <a:cubicBezTo>
                      <a:pt x="5" y="9"/>
                      <a:pt x="4" y="9"/>
                      <a:pt x="4" y="9"/>
                    </a:cubicBezTo>
                    <a:cubicBezTo>
                      <a:pt x="3" y="9"/>
                      <a:pt x="3" y="10"/>
                      <a:pt x="2" y="10"/>
                    </a:cubicBezTo>
                    <a:cubicBezTo>
                      <a:pt x="2" y="10"/>
                      <a:pt x="1" y="10"/>
                      <a:pt x="0" y="10"/>
                    </a:cubicBezTo>
                    <a:cubicBezTo>
                      <a:pt x="0" y="8"/>
                      <a:pt x="0" y="7"/>
                      <a:pt x="0" y="4"/>
                    </a:cubicBezTo>
                    <a:cubicBezTo>
                      <a:pt x="2" y="4"/>
                      <a:pt x="4" y="3"/>
                      <a:pt x="5" y="3"/>
                    </a:cubicBezTo>
                    <a:cubicBezTo>
                      <a:pt x="6" y="2"/>
                      <a:pt x="7" y="1"/>
                      <a:pt x="8" y="0"/>
                    </a:cubicBezTo>
                    <a:cubicBezTo>
                      <a:pt x="10" y="1"/>
                      <a:pt x="10" y="1"/>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5" name="Freeform 224"/>
              <p:cNvSpPr>
                <a:spLocks noEditPoints="1"/>
              </p:cNvSpPr>
              <p:nvPr/>
            </p:nvSpPr>
            <p:spPr bwMode="auto">
              <a:xfrm>
                <a:off x="5786438" y="3586163"/>
                <a:ext cx="42863" cy="69850"/>
              </a:xfrm>
              <a:custGeom>
                <a:avLst/>
                <a:gdLst>
                  <a:gd name="T0" fmla="*/ 9 w 19"/>
                  <a:gd name="T1" fmla="*/ 31 h 31"/>
                  <a:gd name="T2" fmla="*/ 0 w 19"/>
                  <a:gd name="T3" fmla="*/ 15 h 31"/>
                  <a:gd name="T4" fmla="*/ 2 w 19"/>
                  <a:gd name="T5" fmla="*/ 4 h 31"/>
                  <a:gd name="T6" fmla="*/ 10 w 19"/>
                  <a:gd name="T7" fmla="*/ 0 h 31"/>
                  <a:gd name="T8" fmla="*/ 19 w 19"/>
                  <a:gd name="T9" fmla="*/ 16 h 31"/>
                  <a:gd name="T10" fmla="*/ 17 w 19"/>
                  <a:gd name="T11" fmla="*/ 27 h 31"/>
                  <a:gd name="T12" fmla="*/ 9 w 19"/>
                  <a:gd name="T13" fmla="*/ 31 h 31"/>
                  <a:gd name="T14" fmla="*/ 9 w 19"/>
                  <a:gd name="T15" fmla="*/ 5 h 31"/>
                  <a:gd name="T16" fmla="*/ 6 w 19"/>
                  <a:gd name="T17" fmla="*/ 16 h 31"/>
                  <a:gd name="T18" fmla="*/ 9 w 19"/>
                  <a:gd name="T19" fmla="*/ 26 h 31"/>
                  <a:gd name="T20" fmla="*/ 13 w 19"/>
                  <a:gd name="T21" fmla="*/ 16 h 31"/>
                  <a:gd name="T22" fmla="*/ 9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5"/>
                      <a:pt x="0" y="15"/>
                    </a:cubicBezTo>
                    <a:cubicBezTo>
                      <a:pt x="0" y="11"/>
                      <a:pt x="0" y="7"/>
                      <a:pt x="2" y="4"/>
                    </a:cubicBezTo>
                    <a:cubicBezTo>
                      <a:pt x="4" y="1"/>
                      <a:pt x="7" y="0"/>
                      <a:pt x="10" y="0"/>
                    </a:cubicBezTo>
                    <a:cubicBezTo>
                      <a:pt x="16" y="1"/>
                      <a:pt x="19" y="6"/>
                      <a:pt x="19" y="16"/>
                    </a:cubicBezTo>
                    <a:cubicBezTo>
                      <a:pt x="19" y="21"/>
                      <a:pt x="18" y="25"/>
                      <a:pt x="17" y="27"/>
                    </a:cubicBezTo>
                    <a:cubicBezTo>
                      <a:pt x="14" y="30"/>
                      <a:pt x="12" y="31"/>
                      <a:pt x="9" y="31"/>
                    </a:cubicBezTo>
                    <a:close/>
                    <a:moveTo>
                      <a:pt x="9" y="5"/>
                    </a:moveTo>
                    <a:cubicBezTo>
                      <a:pt x="7" y="5"/>
                      <a:pt x="6" y="9"/>
                      <a:pt x="6" y="16"/>
                    </a:cubicBezTo>
                    <a:cubicBezTo>
                      <a:pt x="6" y="22"/>
                      <a:pt x="7" y="26"/>
                      <a:pt x="9" y="26"/>
                    </a:cubicBezTo>
                    <a:cubicBezTo>
                      <a:pt x="12" y="26"/>
                      <a:pt x="13" y="23"/>
                      <a:pt x="13" y="16"/>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6" name="Freeform 225"/>
              <p:cNvSpPr>
                <a:spLocks/>
              </p:cNvSpPr>
              <p:nvPr/>
            </p:nvSpPr>
            <p:spPr bwMode="auto">
              <a:xfrm>
                <a:off x="5840413" y="3590925"/>
                <a:ext cx="23813" cy="66675"/>
              </a:xfrm>
              <a:custGeom>
                <a:avLst/>
                <a:gdLst>
                  <a:gd name="T0" fmla="*/ 11 w 11"/>
                  <a:gd name="T1" fmla="*/ 0 h 30"/>
                  <a:gd name="T2" fmla="*/ 11 w 11"/>
                  <a:gd name="T3" fmla="*/ 30 h 30"/>
                  <a:gd name="T4" fmla="*/ 6 w 11"/>
                  <a:gd name="T5" fmla="*/ 30 h 30"/>
                  <a:gd name="T6" fmla="*/ 6 w 11"/>
                  <a:gd name="T7" fmla="*/ 7 h 30"/>
                  <a:gd name="T8" fmla="*/ 5 w 11"/>
                  <a:gd name="T9" fmla="*/ 7 h 30"/>
                  <a:gd name="T10" fmla="*/ 3 w 11"/>
                  <a:gd name="T11" fmla="*/ 8 h 30"/>
                  <a:gd name="T12" fmla="*/ 1 w 11"/>
                  <a:gd name="T13" fmla="*/ 9 h 30"/>
                  <a:gd name="T14" fmla="*/ 0 w 11"/>
                  <a:gd name="T15" fmla="*/ 9 h 30"/>
                  <a:gd name="T16" fmla="*/ 0 w 11"/>
                  <a:gd name="T17" fmla="*/ 4 h 30"/>
                  <a:gd name="T18" fmla="*/ 4 w 11"/>
                  <a:gd name="T19" fmla="*/ 2 h 30"/>
                  <a:gd name="T20" fmla="*/ 8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2"/>
                      <a:pt x="11" y="18"/>
                      <a:pt x="11" y="30"/>
                    </a:cubicBezTo>
                    <a:cubicBezTo>
                      <a:pt x="9" y="30"/>
                      <a:pt x="8" y="30"/>
                      <a:pt x="6" y="30"/>
                    </a:cubicBezTo>
                    <a:cubicBezTo>
                      <a:pt x="6" y="20"/>
                      <a:pt x="6" y="16"/>
                      <a:pt x="6" y="7"/>
                    </a:cubicBezTo>
                    <a:cubicBezTo>
                      <a:pt x="5" y="7"/>
                      <a:pt x="5" y="7"/>
                      <a:pt x="5" y="7"/>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0"/>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7" name="Freeform 226"/>
              <p:cNvSpPr>
                <a:spLocks/>
              </p:cNvSpPr>
              <p:nvPr/>
            </p:nvSpPr>
            <p:spPr bwMode="auto">
              <a:xfrm>
                <a:off x="5889625" y="3590925"/>
                <a:ext cx="23813" cy="68263"/>
              </a:xfrm>
              <a:custGeom>
                <a:avLst/>
                <a:gdLst>
                  <a:gd name="T0" fmla="*/ 11 w 11"/>
                  <a:gd name="T1" fmla="*/ 0 h 31"/>
                  <a:gd name="T2" fmla="*/ 11 w 11"/>
                  <a:gd name="T3" fmla="*/ 31 h 31"/>
                  <a:gd name="T4" fmla="*/ 5 w 11"/>
                  <a:gd name="T5" fmla="*/ 31 h 31"/>
                  <a:gd name="T6" fmla="*/ 5 w 11"/>
                  <a:gd name="T7" fmla="*/ 7 h 31"/>
                  <a:gd name="T8" fmla="*/ 4 w 11"/>
                  <a:gd name="T9" fmla="*/ 8 h 31"/>
                  <a:gd name="T10" fmla="*/ 3 w 11"/>
                  <a:gd name="T11" fmla="*/ 9 h 31"/>
                  <a:gd name="T12" fmla="*/ 2 w 11"/>
                  <a:gd name="T13" fmla="*/ 9 h 31"/>
                  <a:gd name="T14" fmla="*/ 0 w 11"/>
                  <a:gd name="T15" fmla="*/ 10 h 31"/>
                  <a:gd name="T16" fmla="*/ 0 w 11"/>
                  <a:gd name="T17" fmla="*/ 4 h 31"/>
                  <a:gd name="T18" fmla="*/ 4 w 11"/>
                  <a:gd name="T19" fmla="*/ 3 h 31"/>
                  <a:gd name="T20" fmla="*/ 8 w 11"/>
                  <a:gd name="T21" fmla="*/ 0 h 31"/>
                  <a:gd name="T22" fmla="*/ 11 w 1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1">
                    <a:moveTo>
                      <a:pt x="11" y="0"/>
                    </a:moveTo>
                    <a:cubicBezTo>
                      <a:pt x="11" y="12"/>
                      <a:pt x="11" y="18"/>
                      <a:pt x="11" y="31"/>
                    </a:cubicBezTo>
                    <a:cubicBezTo>
                      <a:pt x="9" y="31"/>
                      <a:pt x="8" y="31"/>
                      <a:pt x="5" y="31"/>
                    </a:cubicBezTo>
                    <a:cubicBezTo>
                      <a:pt x="5" y="21"/>
                      <a:pt x="5" y="17"/>
                      <a:pt x="5" y="7"/>
                    </a:cubicBezTo>
                    <a:cubicBezTo>
                      <a:pt x="5" y="8"/>
                      <a:pt x="5" y="8"/>
                      <a:pt x="4" y="8"/>
                    </a:cubicBezTo>
                    <a:cubicBezTo>
                      <a:pt x="4" y="8"/>
                      <a:pt x="4" y="9"/>
                      <a:pt x="3" y="9"/>
                    </a:cubicBezTo>
                    <a:cubicBezTo>
                      <a:pt x="3" y="9"/>
                      <a:pt x="2" y="9"/>
                      <a:pt x="2" y="9"/>
                    </a:cubicBezTo>
                    <a:cubicBezTo>
                      <a:pt x="1" y="9"/>
                      <a:pt x="0" y="10"/>
                      <a:pt x="0" y="10"/>
                    </a:cubicBezTo>
                    <a:cubicBezTo>
                      <a:pt x="0" y="7"/>
                      <a:pt x="0" y="6"/>
                      <a:pt x="0" y="4"/>
                    </a:cubicBezTo>
                    <a:cubicBezTo>
                      <a:pt x="2" y="4"/>
                      <a:pt x="3" y="3"/>
                      <a:pt x="4" y="3"/>
                    </a:cubicBezTo>
                    <a:cubicBezTo>
                      <a:pt x="5"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8" name="Freeform 227"/>
              <p:cNvSpPr>
                <a:spLocks noEditPoints="1"/>
              </p:cNvSpPr>
              <p:nvPr/>
            </p:nvSpPr>
            <p:spPr bwMode="auto">
              <a:xfrm>
                <a:off x="5930900" y="3590925"/>
                <a:ext cx="42863" cy="71438"/>
              </a:xfrm>
              <a:custGeom>
                <a:avLst/>
                <a:gdLst>
                  <a:gd name="T0" fmla="*/ 9 w 19"/>
                  <a:gd name="T1" fmla="*/ 32 h 32"/>
                  <a:gd name="T2" fmla="*/ 0 w 19"/>
                  <a:gd name="T3" fmla="*/ 16 h 32"/>
                  <a:gd name="T4" fmla="*/ 2 w 19"/>
                  <a:gd name="T5" fmla="*/ 4 h 32"/>
                  <a:gd name="T6" fmla="*/ 10 w 19"/>
                  <a:gd name="T7" fmla="*/ 0 h 32"/>
                  <a:gd name="T8" fmla="*/ 19 w 19"/>
                  <a:gd name="T9" fmla="*/ 16 h 32"/>
                  <a:gd name="T10" fmla="*/ 16 w 19"/>
                  <a:gd name="T11" fmla="*/ 27 h 32"/>
                  <a:gd name="T12" fmla="*/ 9 w 19"/>
                  <a:gd name="T13" fmla="*/ 32 h 32"/>
                  <a:gd name="T14" fmla="*/ 10 w 19"/>
                  <a:gd name="T15" fmla="*/ 5 h 32"/>
                  <a:gd name="T16" fmla="*/ 5 w 19"/>
                  <a:gd name="T17" fmla="*/ 16 h 32"/>
                  <a:gd name="T18" fmla="*/ 10 w 19"/>
                  <a:gd name="T19" fmla="*/ 26 h 32"/>
                  <a:gd name="T20" fmla="*/ 13 w 19"/>
                  <a:gd name="T21" fmla="*/ 16 h 32"/>
                  <a:gd name="T22" fmla="*/ 10 w 19"/>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2">
                    <a:moveTo>
                      <a:pt x="9" y="32"/>
                    </a:moveTo>
                    <a:cubicBezTo>
                      <a:pt x="3" y="32"/>
                      <a:pt x="0" y="26"/>
                      <a:pt x="0" y="16"/>
                    </a:cubicBezTo>
                    <a:cubicBezTo>
                      <a:pt x="0" y="11"/>
                      <a:pt x="1" y="7"/>
                      <a:pt x="2" y="4"/>
                    </a:cubicBezTo>
                    <a:cubicBezTo>
                      <a:pt x="4" y="2"/>
                      <a:pt x="7" y="0"/>
                      <a:pt x="10" y="0"/>
                    </a:cubicBezTo>
                    <a:cubicBezTo>
                      <a:pt x="16" y="0"/>
                      <a:pt x="19" y="6"/>
                      <a:pt x="19" y="16"/>
                    </a:cubicBezTo>
                    <a:cubicBezTo>
                      <a:pt x="19" y="21"/>
                      <a:pt x="18" y="25"/>
                      <a:pt x="16" y="27"/>
                    </a:cubicBezTo>
                    <a:cubicBezTo>
                      <a:pt x="15" y="30"/>
                      <a:pt x="12" y="32"/>
                      <a:pt x="9" y="32"/>
                    </a:cubicBezTo>
                    <a:close/>
                    <a:moveTo>
                      <a:pt x="10" y="5"/>
                    </a:moveTo>
                    <a:cubicBezTo>
                      <a:pt x="7" y="5"/>
                      <a:pt x="5" y="9"/>
                      <a:pt x="5" y="16"/>
                    </a:cubicBezTo>
                    <a:cubicBezTo>
                      <a:pt x="5" y="23"/>
                      <a:pt x="7" y="26"/>
                      <a:pt x="10" y="26"/>
                    </a:cubicBezTo>
                    <a:cubicBezTo>
                      <a:pt x="12" y="26"/>
                      <a:pt x="13" y="23"/>
                      <a:pt x="13" y="16"/>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9" name="Freeform 228"/>
              <p:cNvSpPr>
                <a:spLocks/>
              </p:cNvSpPr>
              <p:nvPr/>
            </p:nvSpPr>
            <p:spPr bwMode="auto">
              <a:xfrm>
                <a:off x="5360988" y="3659188"/>
                <a:ext cx="22225" cy="63500"/>
              </a:xfrm>
              <a:custGeom>
                <a:avLst/>
                <a:gdLst>
                  <a:gd name="T0" fmla="*/ 10 w 10"/>
                  <a:gd name="T1" fmla="*/ 0 h 28"/>
                  <a:gd name="T2" fmla="*/ 10 w 10"/>
                  <a:gd name="T3" fmla="*/ 28 h 28"/>
                  <a:gd name="T4" fmla="*/ 5 w 10"/>
                  <a:gd name="T5" fmla="*/ 28 h 28"/>
                  <a:gd name="T6" fmla="*/ 5 w 10"/>
                  <a:gd name="T7" fmla="*/ 6 h 28"/>
                  <a:gd name="T8" fmla="*/ 4 w 10"/>
                  <a:gd name="T9" fmla="*/ 8 h 28"/>
                  <a:gd name="T10" fmla="*/ 2 w 10"/>
                  <a:gd name="T11" fmla="*/ 8 h 28"/>
                  <a:gd name="T12" fmla="*/ 1 w 10"/>
                  <a:gd name="T13" fmla="*/ 9 h 28"/>
                  <a:gd name="T14" fmla="*/ 0 w 10"/>
                  <a:gd name="T15" fmla="*/ 9 h 28"/>
                  <a:gd name="T16" fmla="*/ 0 w 10"/>
                  <a:gd name="T17" fmla="*/ 4 h 28"/>
                  <a:gd name="T18" fmla="*/ 4 w 10"/>
                  <a:gd name="T19" fmla="*/ 2 h 28"/>
                  <a:gd name="T20" fmla="*/ 7 w 10"/>
                  <a:gd name="T21" fmla="*/ 0 h 28"/>
                  <a:gd name="T22" fmla="*/ 10 w 10"/>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8">
                    <a:moveTo>
                      <a:pt x="10" y="0"/>
                    </a:moveTo>
                    <a:cubicBezTo>
                      <a:pt x="10" y="11"/>
                      <a:pt x="10" y="16"/>
                      <a:pt x="10" y="28"/>
                    </a:cubicBezTo>
                    <a:cubicBezTo>
                      <a:pt x="8" y="28"/>
                      <a:pt x="7" y="28"/>
                      <a:pt x="5" y="28"/>
                    </a:cubicBezTo>
                    <a:cubicBezTo>
                      <a:pt x="5" y="19"/>
                      <a:pt x="5" y="15"/>
                      <a:pt x="5" y="6"/>
                    </a:cubicBezTo>
                    <a:cubicBezTo>
                      <a:pt x="5" y="7"/>
                      <a:pt x="4" y="7"/>
                      <a:pt x="4" y="8"/>
                    </a:cubicBezTo>
                    <a:cubicBezTo>
                      <a:pt x="3" y="8"/>
                      <a:pt x="3" y="8"/>
                      <a:pt x="2" y="8"/>
                    </a:cubicBezTo>
                    <a:cubicBezTo>
                      <a:pt x="2" y="9"/>
                      <a:pt x="2" y="9"/>
                      <a:pt x="1" y="9"/>
                    </a:cubicBezTo>
                    <a:cubicBezTo>
                      <a:pt x="0" y="9"/>
                      <a:pt x="0" y="9"/>
                      <a:pt x="0" y="9"/>
                    </a:cubicBezTo>
                    <a:cubicBezTo>
                      <a:pt x="0" y="7"/>
                      <a:pt x="0" y="6"/>
                      <a:pt x="0" y="4"/>
                    </a:cubicBezTo>
                    <a:cubicBezTo>
                      <a:pt x="1" y="4"/>
                      <a:pt x="2" y="3"/>
                      <a:pt x="4" y="2"/>
                    </a:cubicBezTo>
                    <a:cubicBezTo>
                      <a:pt x="5" y="2"/>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0" name="Freeform 229"/>
              <p:cNvSpPr>
                <a:spLocks noEditPoints="1"/>
              </p:cNvSpPr>
              <p:nvPr/>
            </p:nvSpPr>
            <p:spPr bwMode="auto">
              <a:xfrm>
                <a:off x="5400675" y="3662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1" name="Freeform 230"/>
              <p:cNvSpPr>
                <a:spLocks noEditPoints="1"/>
              </p:cNvSpPr>
              <p:nvPr/>
            </p:nvSpPr>
            <p:spPr bwMode="auto">
              <a:xfrm>
                <a:off x="5449888" y="3662363"/>
                <a:ext cx="41275" cy="63500"/>
              </a:xfrm>
              <a:custGeom>
                <a:avLst/>
                <a:gdLst>
                  <a:gd name="T0" fmla="*/ 9 w 19"/>
                  <a:gd name="T1" fmla="*/ 28 h 29"/>
                  <a:gd name="T2" fmla="*/ 0 w 19"/>
                  <a:gd name="T3" fmla="*/ 14 h 29"/>
                  <a:gd name="T4" fmla="*/ 2 w 19"/>
                  <a:gd name="T5" fmla="*/ 4 h 29"/>
                  <a:gd name="T6" fmla="*/ 10 w 19"/>
                  <a:gd name="T7" fmla="*/ 0 h 29"/>
                  <a:gd name="T8" fmla="*/ 19 w 19"/>
                  <a:gd name="T9" fmla="*/ 14 h 29"/>
                  <a:gd name="T10" fmla="*/ 16 w 19"/>
                  <a:gd name="T11" fmla="*/ 25 h 29"/>
                  <a:gd name="T12" fmla="*/ 9 w 19"/>
                  <a:gd name="T13" fmla="*/ 28 h 29"/>
                  <a:gd name="T14" fmla="*/ 10 w 19"/>
                  <a:gd name="T15" fmla="*/ 5 h 29"/>
                  <a:gd name="T16" fmla="*/ 6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2" y="4"/>
                    </a:cubicBezTo>
                    <a:cubicBezTo>
                      <a:pt x="4" y="1"/>
                      <a:pt x="6" y="0"/>
                      <a:pt x="10" y="0"/>
                    </a:cubicBezTo>
                    <a:cubicBezTo>
                      <a:pt x="16" y="1"/>
                      <a:pt x="19" y="6"/>
                      <a:pt x="19" y="14"/>
                    </a:cubicBezTo>
                    <a:cubicBezTo>
                      <a:pt x="19" y="19"/>
                      <a:pt x="18" y="23"/>
                      <a:pt x="16" y="25"/>
                    </a:cubicBezTo>
                    <a:cubicBezTo>
                      <a:pt x="15" y="27"/>
                      <a:pt x="12" y="29"/>
                      <a:pt x="9" y="28"/>
                    </a:cubicBezTo>
                    <a:close/>
                    <a:moveTo>
                      <a:pt x="10" y="5"/>
                    </a:moveTo>
                    <a:cubicBezTo>
                      <a:pt x="7" y="5"/>
                      <a:pt x="6" y="8"/>
                      <a:pt x="6" y="14"/>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2" name="Freeform 231"/>
              <p:cNvSpPr>
                <a:spLocks/>
              </p:cNvSpPr>
              <p:nvPr/>
            </p:nvSpPr>
            <p:spPr bwMode="auto">
              <a:xfrm>
                <a:off x="5502275" y="3663950"/>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8 h 28"/>
                  <a:gd name="T12" fmla="*/ 2 w 12"/>
                  <a:gd name="T13" fmla="*/ 9 h 28"/>
                  <a:gd name="T14" fmla="*/ 0 w 12"/>
                  <a:gd name="T15" fmla="*/ 9 h 28"/>
                  <a:gd name="T16" fmla="*/ 0 w 12"/>
                  <a:gd name="T17" fmla="*/ 4 h 28"/>
                  <a:gd name="T18" fmla="*/ 4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7"/>
                    </a:cubicBezTo>
                    <a:cubicBezTo>
                      <a:pt x="5" y="7"/>
                      <a:pt x="5" y="7"/>
                      <a:pt x="5" y="8"/>
                    </a:cubicBezTo>
                    <a:cubicBezTo>
                      <a:pt x="4" y="8"/>
                      <a:pt x="4" y="8"/>
                      <a:pt x="3" y="8"/>
                    </a:cubicBezTo>
                    <a:cubicBezTo>
                      <a:pt x="3" y="9"/>
                      <a:pt x="2" y="9"/>
                      <a:pt x="2" y="9"/>
                    </a:cubicBezTo>
                    <a:cubicBezTo>
                      <a:pt x="1" y="9"/>
                      <a:pt x="1" y="9"/>
                      <a:pt x="0" y="9"/>
                    </a:cubicBezTo>
                    <a:cubicBezTo>
                      <a:pt x="0" y="7"/>
                      <a:pt x="0" y="6"/>
                      <a:pt x="0" y="4"/>
                    </a:cubicBezTo>
                    <a:cubicBezTo>
                      <a:pt x="2" y="4"/>
                      <a:pt x="3" y="3"/>
                      <a:pt x="4"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3" name="Freeform 232"/>
              <p:cNvSpPr>
                <a:spLocks noEditPoints="1"/>
              </p:cNvSpPr>
              <p:nvPr/>
            </p:nvSpPr>
            <p:spPr bwMode="auto">
              <a:xfrm>
                <a:off x="5545138" y="3668713"/>
                <a:ext cx="42863" cy="61913"/>
              </a:xfrm>
              <a:custGeom>
                <a:avLst/>
                <a:gdLst>
                  <a:gd name="T0" fmla="*/ 10 w 19"/>
                  <a:gd name="T1" fmla="*/ 28 h 28"/>
                  <a:gd name="T2" fmla="*/ 0 w 19"/>
                  <a:gd name="T3" fmla="*/ 14 h 28"/>
                  <a:gd name="T4" fmla="*/ 3 w 19"/>
                  <a:gd name="T5" fmla="*/ 3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7"/>
                      <a:pt x="0" y="23"/>
                      <a:pt x="0" y="14"/>
                    </a:cubicBezTo>
                    <a:cubicBezTo>
                      <a:pt x="0" y="9"/>
                      <a:pt x="1" y="5"/>
                      <a:pt x="3" y="3"/>
                    </a:cubicBezTo>
                    <a:cubicBezTo>
                      <a:pt x="5" y="1"/>
                      <a:pt x="7" y="0"/>
                      <a:pt x="10" y="0"/>
                    </a:cubicBezTo>
                    <a:cubicBezTo>
                      <a:pt x="16" y="0"/>
                      <a:pt x="19" y="5"/>
                      <a:pt x="19" y="14"/>
                    </a:cubicBezTo>
                    <a:cubicBezTo>
                      <a:pt x="19" y="18"/>
                      <a:pt x="18" y="22"/>
                      <a:pt x="17" y="24"/>
                    </a:cubicBezTo>
                    <a:cubicBezTo>
                      <a:pt x="15" y="27"/>
                      <a:pt x="13" y="28"/>
                      <a:pt x="10" y="28"/>
                    </a:cubicBezTo>
                    <a:close/>
                    <a:moveTo>
                      <a:pt x="10" y="4"/>
                    </a:moveTo>
                    <a:cubicBezTo>
                      <a:pt x="7" y="4"/>
                      <a:pt x="6" y="7"/>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4" name="Freeform 233"/>
              <p:cNvSpPr>
                <a:spLocks noEditPoints="1"/>
              </p:cNvSpPr>
              <p:nvPr/>
            </p:nvSpPr>
            <p:spPr bwMode="auto">
              <a:xfrm>
                <a:off x="5594350" y="3668713"/>
                <a:ext cx="41275" cy="65088"/>
              </a:xfrm>
              <a:custGeom>
                <a:avLst/>
                <a:gdLst>
                  <a:gd name="T0" fmla="*/ 9 w 19"/>
                  <a:gd name="T1" fmla="*/ 29 h 29"/>
                  <a:gd name="T2" fmla="*/ 0 w 19"/>
                  <a:gd name="T3" fmla="*/ 15 h 29"/>
                  <a:gd name="T4" fmla="*/ 3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5"/>
                    </a:cubicBezTo>
                    <a:cubicBezTo>
                      <a:pt x="0" y="10"/>
                      <a:pt x="1" y="6"/>
                      <a:pt x="3" y="4"/>
                    </a:cubicBezTo>
                    <a:cubicBezTo>
                      <a:pt x="4" y="2"/>
                      <a:pt x="7" y="0"/>
                      <a:pt x="10" y="1"/>
                    </a:cubicBezTo>
                    <a:cubicBezTo>
                      <a:pt x="16" y="1"/>
                      <a:pt x="19" y="6"/>
                      <a:pt x="19" y="15"/>
                    </a:cubicBezTo>
                    <a:cubicBezTo>
                      <a:pt x="19" y="19"/>
                      <a:pt x="18" y="23"/>
                      <a:pt x="17" y="26"/>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5" name="Freeform 234"/>
              <p:cNvSpPr>
                <a:spLocks/>
              </p:cNvSpPr>
              <p:nvPr/>
            </p:nvSpPr>
            <p:spPr bwMode="auto">
              <a:xfrm>
                <a:off x="5646738" y="3670300"/>
                <a:ext cx="26988" cy="65088"/>
              </a:xfrm>
              <a:custGeom>
                <a:avLst/>
                <a:gdLst>
                  <a:gd name="T0" fmla="*/ 12 w 12"/>
                  <a:gd name="T1" fmla="*/ 0 h 29"/>
                  <a:gd name="T2" fmla="*/ 12 w 12"/>
                  <a:gd name="T3" fmla="*/ 29 h 29"/>
                  <a:gd name="T4" fmla="*/ 6 w 12"/>
                  <a:gd name="T5" fmla="*/ 28 h 29"/>
                  <a:gd name="T6" fmla="*/ 6 w 12"/>
                  <a:gd name="T7" fmla="*/ 7 h 29"/>
                  <a:gd name="T8" fmla="*/ 5 w 12"/>
                  <a:gd name="T9" fmla="*/ 8 h 29"/>
                  <a:gd name="T10" fmla="*/ 3 w 12"/>
                  <a:gd name="T11" fmla="*/ 8 h 29"/>
                  <a:gd name="T12" fmla="*/ 2 w 12"/>
                  <a:gd name="T13" fmla="*/ 9 h 29"/>
                  <a:gd name="T14" fmla="*/ 0 w 12"/>
                  <a:gd name="T15" fmla="*/ 9 h 29"/>
                  <a:gd name="T16" fmla="*/ 0 w 12"/>
                  <a:gd name="T17" fmla="*/ 4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8"/>
                    </a:cubicBezTo>
                    <a:cubicBezTo>
                      <a:pt x="6" y="20"/>
                      <a:pt x="6" y="16"/>
                      <a:pt x="6" y="7"/>
                    </a:cubicBezTo>
                    <a:cubicBezTo>
                      <a:pt x="5" y="7"/>
                      <a:pt x="5" y="7"/>
                      <a:pt x="5" y="8"/>
                    </a:cubicBezTo>
                    <a:cubicBezTo>
                      <a:pt x="4" y="8"/>
                      <a:pt x="4" y="8"/>
                      <a:pt x="3" y="8"/>
                    </a:cubicBezTo>
                    <a:cubicBezTo>
                      <a:pt x="3" y="8"/>
                      <a:pt x="2" y="9"/>
                      <a:pt x="2" y="9"/>
                    </a:cubicBezTo>
                    <a:cubicBezTo>
                      <a:pt x="1" y="9"/>
                      <a:pt x="1" y="9"/>
                      <a:pt x="0" y="9"/>
                    </a:cubicBezTo>
                    <a:cubicBezTo>
                      <a:pt x="0" y="7"/>
                      <a:pt x="0" y="6"/>
                      <a:pt x="0" y="4"/>
                    </a:cubicBezTo>
                    <a:cubicBezTo>
                      <a:pt x="2" y="4"/>
                      <a:pt x="3"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6" name="Freeform 235"/>
              <p:cNvSpPr>
                <a:spLocks/>
              </p:cNvSpPr>
              <p:nvPr/>
            </p:nvSpPr>
            <p:spPr bwMode="auto">
              <a:xfrm>
                <a:off x="5695950" y="3675063"/>
                <a:ext cx="26988"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7 h 28"/>
                  <a:gd name="T12" fmla="*/ 2 w 12"/>
                  <a:gd name="T13" fmla="*/ 8 h 28"/>
                  <a:gd name="T14" fmla="*/ 0 w 12"/>
                  <a:gd name="T15" fmla="*/ 8 h 28"/>
                  <a:gd name="T16" fmla="*/ 0 w 12"/>
                  <a:gd name="T17" fmla="*/ 3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6"/>
                    </a:cubicBezTo>
                    <a:cubicBezTo>
                      <a:pt x="5" y="6"/>
                      <a:pt x="5" y="7"/>
                      <a:pt x="4" y="7"/>
                    </a:cubicBezTo>
                    <a:cubicBezTo>
                      <a:pt x="4" y="7"/>
                      <a:pt x="4" y="7"/>
                      <a:pt x="3" y="7"/>
                    </a:cubicBezTo>
                    <a:cubicBezTo>
                      <a:pt x="3" y="8"/>
                      <a:pt x="2" y="8"/>
                      <a:pt x="2" y="8"/>
                    </a:cubicBezTo>
                    <a:cubicBezTo>
                      <a:pt x="1" y="8"/>
                      <a:pt x="1" y="8"/>
                      <a:pt x="0" y="8"/>
                    </a:cubicBezTo>
                    <a:cubicBezTo>
                      <a:pt x="0" y="6"/>
                      <a:pt x="0" y="5"/>
                      <a:pt x="0" y="3"/>
                    </a:cubicBezTo>
                    <a:cubicBezTo>
                      <a:pt x="2" y="3"/>
                      <a:pt x="3" y="2"/>
                      <a:pt x="4" y="2"/>
                    </a:cubicBezTo>
                    <a:cubicBezTo>
                      <a:pt x="6" y="1"/>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7" name="Freeform 236"/>
              <p:cNvSpPr>
                <a:spLocks noEditPoints="1"/>
              </p:cNvSpPr>
              <p:nvPr/>
            </p:nvSpPr>
            <p:spPr bwMode="auto">
              <a:xfrm>
                <a:off x="5738813" y="3678238"/>
                <a:ext cx="41275" cy="63500"/>
              </a:xfrm>
              <a:custGeom>
                <a:avLst/>
                <a:gdLst>
                  <a:gd name="T0" fmla="*/ 9 w 19"/>
                  <a:gd name="T1" fmla="*/ 29 h 29"/>
                  <a:gd name="T2" fmla="*/ 0 w 19"/>
                  <a:gd name="T3" fmla="*/ 14 h 29"/>
                  <a:gd name="T4" fmla="*/ 3 w 19"/>
                  <a:gd name="T5" fmla="*/ 3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3" y="3"/>
                    </a:cubicBezTo>
                    <a:cubicBezTo>
                      <a:pt x="4" y="1"/>
                      <a:pt x="7" y="0"/>
                      <a:pt x="10" y="0"/>
                    </a:cubicBezTo>
                    <a:cubicBezTo>
                      <a:pt x="16" y="0"/>
                      <a:pt x="19" y="5"/>
                      <a:pt x="19" y="15"/>
                    </a:cubicBezTo>
                    <a:cubicBezTo>
                      <a:pt x="19" y="20"/>
                      <a:pt x="18" y="24"/>
                      <a:pt x="17" y="26"/>
                    </a:cubicBezTo>
                    <a:cubicBezTo>
                      <a:pt x="15" y="28"/>
                      <a:pt x="12" y="29"/>
                      <a:pt x="9" y="29"/>
                    </a:cubicBezTo>
                    <a:close/>
                    <a:moveTo>
                      <a:pt x="10" y="5"/>
                    </a:moveTo>
                    <a:cubicBezTo>
                      <a:pt x="7" y="4"/>
                      <a:pt x="6" y="8"/>
                      <a:pt x="6" y="15"/>
                    </a:cubicBezTo>
                    <a:cubicBezTo>
                      <a:pt x="6" y="21"/>
                      <a:pt x="7" y="24"/>
                      <a:pt x="10" y="25"/>
                    </a:cubicBezTo>
                    <a:cubicBezTo>
                      <a:pt x="12" y="25"/>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8" name="Freeform 237"/>
              <p:cNvSpPr>
                <a:spLocks/>
              </p:cNvSpPr>
              <p:nvPr/>
            </p:nvSpPr>
            <p:spPr bwMode="auto">
              <a:xfrm>
                <a:off x="5791200" y="3679825"/>
                <a:ext cx="26988" cy="66675"/>
              </a:xfrm>
              <a:custGeom>
                <a:avLst/>
                <a:gdLst>
                  <a:gd name="T0" fmla="*/ 12 w 12"/>
                  <a:gd name="T1" fmla="*/ 1 h 30"/>
                  <a:gd name="T2" fmla="*/ 12 w 12"/>
                  <a:gd name="T3" fmla="*/ 30 h 30"/>
                  <a:gd name="T4" fmla="*/ 6 w 12"/>
                  <a:gd name="T5" fmla="*/ 30 h 30"/>
                  <a:gd name="T6" fmla="*/ 6 w 12"/>
                  <a:gd name="T7" fmla="*/ 8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3"/>
                      <a:pt x="12" y="19"/>
                      <a:pt x="12" y="30"/>
                    </a:cubicBezTo>
                    <a:cubicBezTo>
                      <a:pt x="9" y="30"/>
                      <a:pt x="8" y="30"/>
                      <a:pt x="6" y="30"/>
                    </a:cubicBezTo>
                    <a:cubicBezTo>
                      <a:pt x="6" y="21"/>
                      <a:pt x="6" y="16"/>
                      <a:pt x="6" y="8"/>
                    </a:cubicBezTo>
                    <a:cubicBezTo>
                      <a:pt x="6" y="8"/>
                      <a:pt x="5" y="8"/>
                      <a:pt x="5" y="8"/>
                    </a:cubicBezTo>
                    <a:cubicBezTo>
                      <a:pt x="5" y="9"/>
                      <a:pt x="4" y="9"/>
                      <a:pt x="4" y="9"/>
                    </a:cubicBezTo>
                    <a:cubicBezTo>
                      <a:pt x="3" y="9"/>
                      <a:pt x="2" y="9"/>
                      <a:pt x="2" y="9"/>
                    </a:cubicBezTo>
                    <a:cubicBezTo>
                      <a:pt x="1" y="10"/>
                      <a:pt x="1" y="10"/>
                      <a:pt x="0" y="10"/>
                    </a:cubicBezTo>
                    <a:cubicBezTo>
                      <a:pt x="0" y="8"/>
                      <a:pt x="0" y="6"/>
                      <a:pt x="0" y="4"/>
                    </a:cubicBezTo>
                    <a:cubicBezTo>
                      <a:pt x="2" y="4"/>
                      <a:pt x="3" y="3"/>
                      <a:pt x="5" y="2"/>
                    </a:cubicBezTo>
                    <a:cubicBezTo>
                      <a:pt x="6" y="2"/>
                      <a:pt x="7" y="1"/>
                      <a:pt x="8" y="0"/>
                    </a:cubicBezTo>
                    <a:cubicBezTo>
                      <a:pt x="10" y="0"/>
                      <a:pt x="10" y="0"/>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9" name="Freeform 238"/>
              <p:cNvSpPr>
                <a:spLocks noEditPoints="1"/>
              </p:cNvSpPr>
              <p:nvPr/>
            </p:nvSpPr>
            <p:spPr bwMode="auto">
              <a:xfrm>
                <a:off x="5834063" y="3684588"/>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5 h 30"/>
                  <a:gd name="T10" fmla="*/ 17 w 20"/>
                  <a:gd name="T11" fmla="*/ 26 h 30"/>
                  <a:gd name="T12" fmla="*/ 10 w 20"/>
                  <a:gd name="T13" fmla="*/ 30 h 30"/>
                  <a:gd name="T14" fmla="*/ 10 w 20"/>
                  <a:gd name="T15" fmla="*/ 5 h 30"/>
                  <a:gd name="T16" fmla="*/ 7 w 20"/>
                  <a:gd name="T17" fmla="*/ 15 h 30"/>
                  <a:gd name="T18" fmla="*/ 10 w 20"/>
                  <a:gd name="T19" fmla="*/ 25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4"/>
                      <a:pt x="0" y="15"/>
                    </a:cubicBezTo>
                    <a:cubicBezTo>
                      <a:pt x="0" y="10"/>
                      <a:pt x="1" y="6"/>
                      <a:pt x="3" y="3"/>
                    </a:cubicBezTo>
                    <a:cubicBezTo>
                      <a:pt x="5" y="1"/>
                      <a:pt x="7" y="0"/>
                      <a:pt x="10" y="0"/>
                    </a:cubicBezTo>
                    <a:cubicBezTo>
                      <a:pt x="17" y="0"/>
                      <a:pt x="20" y="6"/>
                      <a:pt x="20" y="15"/>
                    </a:cubicBezTo>
                    <a:cubicBezTo>
                      <a:pt x="20" y="20"/>
                      <a:pt x="19" y="24"/>
                      <a:pt x="17" y="26"/>
                    </a:cubicBezTo>
                    <a:cubicBezTo>
                      <a:pt x="16" y="29"/>
                      <a:pt x="13" y="30"/>
                      <a:pt x="10" y="30"/>
                    </a:cubicBezTo>
                    <a:close/>
                    <a:moveTo>
                      <a:pt x="10" y="5"/>
                    </a:moveTo>
                    <a:cubicBezTo>
                      <a:pt x="8" y="5"/>
                      <a:pt x="7" y="8"/>
                      <a:pt x="7" y="15"/>
                    </a:cubicBezTo>
                    <a:cubicBezTo>
                      <a:pt x="7" y="22"/>
                      <a:pt x="8"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0" name="Freeform 239"/>
              <p:cNvSpPr>
                <a:spLocks noEditPoints="1"/>
              </p:cNvSpPr>
              <p:nvPr/>
            </p:nvSpPr>
            <p:spPr bwMode="auto">
              <a:xfrm>
                <a:off x="5883275" y="3686175"/>
                <a:ext cx="41275" cy="69850"/>
              </a:xfrm>
              <a:custGeom>
                <a:avLst/>
                <a:gdLst>
                  <a:gd name="T0" fmla="*/ 10 w 19"/>
                  <a:gd name="T1" fmla="*/ 31 h 31"/>
                  <a:gd name="T2" fmla="*/ 0 w 19"/>
                  <a:gd name="T3" fmla="*/ 15 h 31"/>
                  <a:gd name="T4" fmla="*/ 3 w 19"/>
                  <a:gd name="T5" fmla="*/ 3 h 31"/>
                  <a:gd name="T6" fmla="*/ 10 w 19"/>
                  <a:gd name="T7" fmla="*/ 0 h 31"/>
                  <a:gd name="T8" fmla="*/ 19 w 19"/>
                  <a:gd name="T9" fmla="*/ 15 h 31"/>
                  <a:gd name="T10" fmla="*/ 17 w 19"/>
                  <a:gd name="T11" fmla="*/ 27 h 31"/>
                  <a:gd name="T12" fmla="*/ 10 w 19"/>
                  <a:gd name="T13" fmla="*/ 31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1"/>
                    </a:moveTo>
                    <a:cubicBezTo>
                      <a:pt x="3" y="30"/>
                      <a:pt x="0" y="25"/>
                      <a:pt x="0" y="15"/>
                    </a:cubicBezTo>
                    <a:cubicBezTo>
                      <a:pt x="0" y="10"/>
                      <a:pt x="1" y="6"/>
                      <a:pt x="3" y="3"/>
                    </a:cubicBezTo>
                    <a:cubicBezTo>
                      <a:pt x="4" y="1"/>
                      <a:pt x="7" y="0"/>
                      <a:pt x="10" y="0"/>
                    </a:cubicBezTo>
                    <a:cubicBezTo>
                      <a:pt x="16" y="0"/>
                      <a:pt x="19" y="5"/>
                      <a:pt x="19" y="15"/>
                    </a:cubicBezTo>
                    <a:cubicBezTo>
                      <a:pt x="19" y="21"/>
                      <a:pt x="19" y="24"/>
                      <a:pt x="17" y="27"/>
                    </a:cubicBezTo>
                    <a:cubicBezTo>
                      <a:pt x="15" y="30"/>
                      <a:pt x="13" y="31"/>
                      <a:pt x="10" y="31"/>
                    </a:cubicBezTo>
                    <a:close/>
                    <a:moveTo>
                      <a:pt x="10" y="5"/>
                    </a:moveTo>
                    <a:cubicBezTo>
                      <a:pt x="7" y="5"/>
                      <a:pt x="6" y="8"/>
                      <a:pt x="6" y="15"/>
                    </a:cubicBezTo>
                    <a:cubicBezTo>
                      <a:pt x="6" y="22"/>
                      <a:pt x="7" y="25"/>
                      <a:pt x="10" y="25"/>
                    </a:cubicBezTo>
                    <a:cubicBezTo>
                      <a:pt x="12" y="26"/>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1" name="Freeform 240"/>
              <p:cNvSpPr>
                <a:spLocks/>
              </p:cNvSpPr>
              <p:nvPr/>
            </p:nvSpPr>
            <p:spPr bwMode="auto">
              <a:xfrm>
                <a:off x="5935663" y="3686175"/>
                <a:ext cx="26988" cy="69850"/>
              </a:xfrm>
              <a:custGeom>
                <a:avLst/>
                <a:gdLst>
                  <a:gd name="T0" fmla="*/ 12 w 12"/>
                  <a:gd name="T1" fmla="*/ 0 h 31"/>
                  <a:gd name="T2" fmla="*/ 12 w 12"/>
                  <a:gd name="T3" fmla="*/ 31 h 31"/>
                  <a:gd name="T4" fmla="*/ 6 w 12"/>
                  <a:gd name="T5" fmla="*/ 31 h 31"/>
                  <a:gd name="T6" fmla="*/ 6 w 12"/>
                  <a:gd name="T7" fmla="*/ 8 h 31"/>
                  <a:gd name="T8" fmla="*/ 5 w 12"/>
                  <a:gd name="T9" fmla="*/ 9 h 31"/>
                  <a:gd name="T10" fmla="*/ 4 w 12"/>
                  <a:gd name="T11" fmla="*/ 10 h 31"/>
                  <a:gd name="T12" fmla="*/ 2 w 12"/>
                  <a:gd name="T13" fmla="*/ 10 h 31"/>
                  <a:gd name="T14" fmla="*/ 0 w 12"/>
                  <a:gd name="T15" fmla="*/ 10 h 31"/>
                  <a:gd name="T16" fmla="*/ 0 w 12"/>
                  <a:gd name="T17" fmla="*/ 5 h 31"/>
                  <a:gd name="T18" fmla="*/ 5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3"/>
                      <a:pt x="12" y="19"/>
                      <a:pt x="12" y="31"/>
                    </a:cubicBezTo>
                    <a:cubicBezTo>
                      <a:pt x="10" y="31"/>
                      <a:pt x="8" y="31"/>
                      <a:pt x="6" y="31"/>
                    </a:cubicBezTo>
                    <a:cubicBezTo>
                      <a:pt x="6" y="22"/>
                      <a:pt x="6" y="17"/>
                      <a:pt x="6" y="8"/>
                    </a:cubicBezTo>
                    <a:cubicBezTo>
                      <a:pt x="6" y="8"/>
                      <a:pt x="6" y="9"/>
                      <a:pt x="5" y="9"/>
                    </a:cubicBezTo>
                    <a:cubicBezTo>
                      <a:pt x="5" y="9"/>
                      <a:pt x="4" y="9"/>
                      <a:pt x="4" y="10"/>
                    </a:cubicBezTo>
                    <a:cubicBezTo>
                      <a:pt x="3" y="10"/>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2" name="Freeform 241"/>
              <p:cNvSpPr>
                <a:spLocks noEditPoints="1"/>
              </p:cNvSpPr>
              <p:nvPr/>
            </p:nvSpPr>
            <p:spPr bwMode="auto">
              <a:xfrm>
                <a:off x="5351463" y="3744913"/>
                <a:ext cx="44450" cy="61913"/>
              </a:xfrm>
              <a:custGeom>
                <a:avLst/>
                <a:gdLst>
                  <a:gd name="T0" fmla="*/ 10 w 20"/>
                  <a:gd name="T1" fmla="*/ 28 h 28"/>
                  <a:gd name="T2" fmla="*/ 0 w 20"/>
                  <a:gd name="T3" fmla="*/ 14 h 28"/>
                  <a:gd name="T4" fmla="*/ 3 w 20"/>
                  <a:gd name="T5" fmla="*/ 4 h 28"/>
                  <a:gd name="T6" fmla="*/ 10 w 20"/>
                  <a:gd name="T7" fmla="*/ 0 h 28"/>
                  <a:gd name="T8" fmla="*/ 20 w 20"/>
                  <a:gd name="T9" fmla="*/ 14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7"/>
                      <a:pt x="0" y="23"/>
                      <a:pt x="0" y="14"/>
                    </a:cubicBezTo>
                    <a:cubicBezTo>
                      <a:pt x="0" y="9"/>
                      <a:pt x="1" y="6"/>
                      <a:pt x="3" y="4"/>
                    </a:cubicBezTo>
                    <a:cubicBezTo>
                      <a:pt x="5" y="1"/>
                      <a:pt x="7" y="0"/>
                      <a:pt x="10" y="0"/>
                    </a:cubicBezTo>
                    <a:cubicBezTo>
                      <a:pt x="17" y="0"/>
                      <a:pt x="20" y="5"/>
                      <a:pt x="20" y="14"/>
                    </a:cubicBezTo>
                    <a:cubicBezTo>
                      <a:pt x="20" y="18"/>
                      <a:pt x="19" y="22"/>
                      <a:pt x="17" y="24"/>
                    </a:cubicBezTo>
                    <a:cubicBezTo>
                      <a:pt x="16" y="26"/>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3" name="Freeform 242"/>
              <p:cNvSpPr>
                <a:spLocks noEditPoints="1"/>
              </p:cNvSpPr>
              <p:nvPr/>
            </p:nvSpPr>
            <p:spPr bwMode="auto">
              <a:xfrm>
                <a:off x="5400675" y="3746500"/>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2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2"/>
                      <a:pt x="0" y="14"/>
                    </a:cubicBezTo>
                    <a:cubicBezTo>
                      <a:pt x="0" y="9"/>
                      <a:pt x="1" y="6"/>
                      <a:pt x="3" y="3"/>
                    </a:cubicBezTo>
                    <a:cubicBezTo>
                      <a:pt x="4" y="1"/>
                      <a:pt x="7" y="0"/>
                      <a:pt x="10" y="0"/>
                    </a:cubicBezTo>
                    <a:cubicBezTo>
                      <a:pt x="16" y="0"/>
                      <a:pt x="19" y="5"/>
                      <a:pt x="19" y="14"/>
                    </a:cubicBezTo>
                    <a:cubicBezTo>
                      <a:pt x="19" y="18"/>
                      <a:pt x="18" y="21"/>
                      <a:pt x="17" y="24"/>
                    </a:cubicBezTo>
                    <a:cubicBezTo>
                      <a:pt x="15" y="26"/>
                      <a:pt x="13" y="27"/>
                      <a:pt x="10" y="27"/>
                    </a:cubicBezTo>
                    <a:close/>
                    <a:moveTo>
                      <a:pt x="10" y="4"/>
                    </a:moveTo>
                    <a:cubicBezTo>
                      <a:pt x="8" y="4"/>
                      <a:pt x="6" y="7"/>
                      <a:pt x="6" y="14"/>
                    </a:cubicBezTo>
                    <a:cubicBezTo>
                      <a:pt x="6" y="19"/>
                      <a:pt x="8" y="22"/>
                      <a:pt x="10" y="22"/>
                    </a:cubicBezTo>
                    <a:cubicBezTo>
                      <a:pt x="12" y="22"/>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4" name="Freeform 243"/>
              <p:cNvSpPr>
                <a:spLocks noEditPoints="1"/>
              </p:cNvSpPr>
              <p:nvPr/>
            </p:nvSpPr>
            <p:spPr bwMode="auto">
              <a:xfrm>
                <a:off x="5449888" y="3746500"/>
                <a:ext cx="41275" cy="61913"/>
              </a:xfrm>
              <a:custGeom>
                <a:avLst/>
                <a:gdLst>
                  <a:gd name="T0" fmla="*/ 9 w 19"/>
                  <a:gd name="T1" fmla="*/ 28 h 28"/>
                  <a:gd name="T2" fmla="*/ 0 w 19"/>
                  <a:gd name="T3" fmla="*/ 15 h 28"/>
                  <a:gd name="T4" fmla="*/ 2 w 19"/>
                  <a:gd name="T5" fmla="*/ 4 h 28"/>
                  <a:gd name="T6" fmla="*/ 10 w 19"/>
                  <a:gd name="T7" fmla="*/ 0 h 28"/>
                  <a:gd name="T8" fmla="*/ 19 w 19"/>
                  <a:gd name="T9" fmla="*/ 15 h 28"/>
                  <a:gd name="T10" fmla="*/ 16 w 19"/>
                  <a:gd name="T11" fmla="*/ 25 h 28"/>
                  <a:gd name="T12" fmla="*/ 9 w 19"/>
                  <a:gd name="T13" fmla="*/ 28 h 28"/>
                  <a:gd name="T14" fmla="*/ 10 w 19"/>
                  <a:gd name="T15" fmla="*/ 5 h 28"/>
                  <a:gd name="T16" fmla="*/ 6 w 19"/>
                  <a:gd name="T17" fmla="*/ 15 h 28"/>
                  <a:gd name="T18" fmla="*/ 10 w 19"/>
                  <a:gd name="T19" fmla="*/ 24 h 28"/>
                  <a:gd name="T20" fmla="*/ 13 w 19"/>
                  <a:gd name="T21" fmla="*/ 15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2"/>
                      <a:pt x="6" y="0"/>
                      <a:pt x="10" y="0"/>
                    </a:cubicBezTo>
                    <a:cubicBezTo>
                      <a:pt x="16" y="1"/>
                      <a:pt x="19" y="6"/>
                      <a:pt x="19" y="15"/>
                    </a:cubicBezTo>
                    <a:cubicBezTo>
                      <a:pt x="19" y="19"/>
                      <a:pt x="18" y="22"/>
                      <a:pt x="16" y="25"/>
                    </a:cubicBezTo>
                    <a:cubicBezTo>
                      <a:pt x="15" y="27"/>
                      <a:pt x="12" y="28"/>
                      <a:pt x="9" y="28"/>
                    </a:cubicBezTo>
                    <a:close/>
                    <a:moveTo>
                      <a:pt x="10" y="5"/>
                    </a:moveTo>
                    <a:cubicBezTo>
                      <a:pt x="7" y="5"/>
                      <a:pt x="6" y="8"/>
                      <a:pt x="6" y="15"/>
                    </a:cubicBezTo>
                    <a:cubicBezTo>
                      <a:pt x="6" y="20"/>
                      <a:pt x="7" y="24"/>
                      <a:pt x="10" y="24"/>
                    </a:cubicBezTo>
                    <a:cubicBezTo>
                      <a:pt x="12" y="24"/>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5" name="Freeform 244"/>
              <p:cNvSpPr>
                <a:spLocks noEditPoints="1"/>
              </p:cNvSpPr>
              <p:nvPr/>
            </p:nvSpPr>
            <p:spPr bwMode="auto">
              <a:xfrm>
                <a:off x="5499100" y="3748088"/>
                <a:ext cx="41275" cy="63500"/>
              </a:xfrm>
              <a:custGeom>
                <a:avLst/>
                <a:gdLst>
                  <a:gd name="T0" fmla="*/ 9 w 19"/>
                  <a:gd name="T1" fmla="*/ 28 h 28"/>
                  <a:gd name="T2" fmla="*/ 0 w 19"/>
                  <a:gd name="T3" fmla="*/ 15 h 28"/>
                  <a:gd name="T4" fmla="*/ 2 w 19"/>
                  <a:gd name="T5" fmla="*/ 4 h 28"/>
                  <a:gd name="T6" fmla="*/ 10 w 19"/>
                  <a:gd name="T7" fmla="*/ 1 h 28"/>
                  <a:gd name="T8" fmla="*/ 19 w 19"/>
                  <a:gd name="T9" fmla="*/ 15 h 28"/>
                  <a:gd name="T10" fmla="*/ 16 w 19"/>
                  <a:gd name="T11" fmla="*/ 25 h 28"/>
                  <a:gd name="T12" fmla="*/ 9 w 19"/>
                  <a:gd name="T13" fmla="*/ 28 h 28"/>
                  <a:gd name="T14" fmla="*/ 9 w 19"/>
                  <a:gd name="T15" fmla="*/ 5 h 28"/>
                  <a:gd name="T16" fmla="*/ 5 w 19"/>
                  <a:gd name="T17" fmla="*/ 15 h 28"/>
                  <a:gd name="T18" fmla="*/ 9 w 19"/>
                  <a:gd name="T19" fmla="*/ 24 h 28"/>
                  <a:gd name="T20" fmla="*/ 13 w 19"/>
                  <a:gd name="T21" fmla="*/ 15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1"/>
                      <a:pt x="6" y="0"/>
                      <a:pt x="10" y="1"/>
                    </a:cubicBezTo>
                    <a:cubicBezTo>
                      <a:pt x="16" y="1"/>
                      <a:pt x="19" y="6"/>
                      <a:pt x="19" y="15"/>
                    </a:cubicBezTo>
                    <a:cubicBezTo>
                      <a:pt x="19" y="19"/>
                      <a:pt x="18" y="23"/>
                      <a:pt x="16" y="25"/>
                    </a:cubicBezTo>
                    <a:cubicBezTo>
                      <a:pt x="15" y="27"/>
                      <a:pt x="12" y="28"/>
                      <a:pt x="9" y="28"/>
                    </a:cubicBezTo>
                    <a:close/>
                    <a:moveTo>
                      <a:pt x="9" y="5"/>
                    </a:moveTo>
                    <a:cubicBezTo>
                      <a:pt x="7" y="5"/>
                      <a:pt x="5" y="8"/>
                      <a:pt x="5" y="15"/>
                    </a:cubicBezTo>
                    <a:cubicBezTo>
                      <a:pt x="5" y="20"/>
                      <a:pt x="7" y="23"/>
                      <a:pt x="9" y="24"/>
                    </a:cubicBezTo>
                    <a:cubicBezTo>
                      <a:pt x="12" y="24"/>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6" name="Freeform 245"/>
              <p:cNvSpPr>
                <a:spLocks/>
              </p:cNvSpPr>
              <p:nvPr/>
            </p:nvSpPr>
            <p:spPr bwMode="auto">
              <a:xfrm>
                <a:off x="5551488" y="3752850"/>
                <a:ext cx="25400" cy="60325"/>
              </a:xfrm>
              <a:custGeom>
                <a:avLst/>
                <a:gdLst>
                  <a:gd name="T0" fmla="*/ 11 w 11"/>
                  <a:gd name="T1" fmla="*/ 0 h 27"/>
                  <a:gd name="T2" fmla="*/ 11 w 11"/>
                  <a:gd name="T3" fmla="*/ 27 h 27"/>
                  <a:gd name="T4" fmla="*/ 6 w 11"/>
                  <a:gd name="T5" fmla="*/ 27 h 27"/>
                  <a:gd name="T6" fmla="*/ 6 w 11"/>
                  <a:gd name="T7" fmla="*/ 6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7"/>
                      <a:pt x="11" y="27"/>
                    </a:cubicBezTo>
                    <a:cubicBezTo>
                      <a:pt x="9" y="27"/>
                      <a:pt x="8" y="27"/>
                      <a:pt x="6" y="27"/>
                    </a:cubicBezTo>
                    <a:cubicBezTo>
                      <a:pt x="6" y="19"/>
                      <a:pt x="6" y="15"/>
                      <a:pt x="6" y="6"/>
                    </a:cubicBezTo>
                    <a:cubicBezTo>
                      <a:pt x="6" y="7"/>
                      <a:pt x="5" y="7"/>
                      <a:pt x="4" y="7"/>
                    </a:cubicBezTo>
                    <a:cubicBezTo>
                      <a:pt x="4" y="7"/>
                      <a:pt x="3" y="8"/>
                      <a:pt x="3" y="8"/>
                    </a:cubicBezTo>
                    <a:cubicBezTo>
                      <a:pt x="2" y="8"/>
                      <a:pt x="2" y="9"/>
                      <a:pt x="1" y="9"/>
                    </a:cubicBezTo>
                    <a:cubicBezTo>
                      <a:pt x="1" y="9"/>
                      <a:pt x="0" y="9"/>
                      <a:pt x="0" y="9"/>
                    </a:cubicBezTo>
                    <a:cubicBezTo>
                      <a:pt x="0" y="6"/>
                      <a:pt x="0" y="5"/>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7" name="Freeform 246"/>
              <p:cNvSpPr>
                <a:spLocks noEditPoints="1"/>
              </p:cNvSpPr>
              <p:nvPr/>
            </p:nvSpPr>
            <p:spPr bwMode="auto">
              <a:xfrm>
                <a:off x="5594350" y="3756025"/>
                <a:ext cx="41275" cy="63500"/>
              </a:xfrm>
              <a:custGeom>
                <a:avLst/>
                <a:gdLst>
                  <a:gd name="T0" fmla="*/ 9 w 19"/>
                  <a:gd name="T1" fmla="*/ 28 h 29"/>
                  <a:gd name="T2" fmla="*/ 0 w 19"/>
                  <a:gd name="T3" fmla="*/ 14 h 29"/>
                  <a:gd name="T4" fmla="*/ 3 w 19"/>
                  <a:gd name="T5" fmla="*/ 4 h 29"/>
                  <a:gd name="T6" fmla="*/ 10 w 19"/>
                  <a:gd name="T7" fmla="*/ 1 h 29"/>
                  <a:gd name="T8" fmla="*/ 19 w 19"/>
                  <a:gd name="T9" fmla="*/ 15 h 29"/>
                  <a:gd name="T10" fmla="*/ 17 w 19"/>
                  <a:gd name="T11" fmla="*/ 25 h 29"/>
                  <a:gd name="T12" fmla="*/ 9 w 19"/>
                  <a:gd name="T13" fmla="*/ 28 h 29"/>
                  <a:gd name="T14" fmla="*/ 9 w 19"/>
                  <a:gd name="T15" fmla="*/ 5 h 29"/>
                  <a:gd name="T16" fmla="*/ 6 w 19"/>
                  <a:gd name="T17" fmla="*/ 14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3" y="4"/>
                    </a:cubicBezTo>
                    <a:cubicBezTo>
                      <a:pt x="4" y="1"/>
                      <a:pt x="7" y="0"/>
                      <a:pt x="10" y="1"/>
                    </a:cubicBezTo>
                    <a:cubicBezTo>
                      <a:pt x="16" y="1"/>
                      <a:pt x="19" y="6"/>
                      <a:pt x="19" y="15"/>
                    </a:cubicBezTo>
                    <a:cubicBezTo>
                      <a:pt x="19" y="20"/>
                      <a:pt x="18" y="23"/>
                      <a:pt x="17" y="25"/>
                    </a:cubicBezTo>
                    <a:cubicBezTo>
                      <a:pt x="15" y="27"/>
                      <a:pt x="13" y="29"/>
                      <a:pt x="9" y="28"/>
                    </a:cubicBezTo>
                    <a:close/>
                    <a:moveTo>
                      <a:pt x="9" y="5"/>
                    </a:moveTo>
                    <a:cubicBezTo>
                      <a:pt x="7" y="5"/>
                      <a:pt x="6" y="8"/>
                      <a:pt x="6" y="14"/>
                    </a:cubicBezTo>
                    <a:cubicBezTo>
                      <a:pt x="6" y="21"/>
                      <a:pt x="7" y="24"/>
                      <a:pt x="9" y="24"/>
                    </a:cubicBezTo>
                    <a:cubicBezTo>
                      <a:pt x="12" y="24"/>
                      <a:pt x="13" y="21"/>
                      <a:pt x="13" y="15"/>
                    </a:cubicBezTo>
                    <a:cubicBezTo>
                      <a:pt x="13" y="9"/>
                      <a:pt x="12" y="6"/>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8" name="Freeform 247"/>
              <p:cNvSpPr>
                <a:spLocks noEditPoints="1"/>
              </p:cNvSpPr>
              <p:nvPr/>
            </p:nvSpPr>
            <p:spPr bwMode="auto">
              <a:xfrm>
                <a:off x="5640388" y="3759200"/>
                <a:ext cx="44450" cy="60325"/>
              </a:xfrm>
              <a:custGeom>
                <a:avLst/>
                <a:gdLst>
                  <a:gd name="T0" fmla="*/ 10 w 20"/>
                  <a:gd name="T1" fmla="*/ 27 h 27"/>
                  <a:gd name="T2" fmla="*/ 0 w 20"/>
                  <a:gd name="T3" fmla="*/ 13 h 27"/>
                  <a:gd name="T4" fmla="*/ 3 w 20"/>
                  <a:gd name="T5" fmla="*/ 3 h 27"/>
                  <a:gd name="T6" fmla="*/ 10 w 20"/>
                  <a:gd name="T7" fmla="*/ 0 h 27"/>
                  <a:gd name="T8" fmla="*/ 20 w 20"/>
                  <a:gd name="T9" fmla="*/ 14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4" y="27"/>
                      <a:pt x="0" y="23"/>
                      <a:pt x="0" y="13"/>
                    </a:cubicBezTo>
                    <a:cubicBezTo>
                      <a:pt x="0" y="9"/>
                      <a:pt x="1" y="5"/>
                      <a:pt x="3" y="3"/>
                    </a:cubicBezTo>
                    <a:cubicBezTo>
                      <a:pt x="5" y="1"/>
                      <a:pt x="7" y="0"/>
                      <a:pt x="10" y="0"/>
                    </a:cubicBezTo>
                    <a:cubicBezTo>
                      <a:pt x="17" y="0"/>
                      <a:pt x="20" y="5"/>
                      <a:pt x="20" y="14"/>
                    </a:cubicBezTo>
                    <a:cubicBezTo>
                      <a:pt x="20" y="19"/>
                      <a:pt x="19" y="22"/>
                      <a:pt x="17" y="24"/>
                    </a:cubicBezTo>
                    <a:cubicBezTo>
                      <a:pt x="16" y="27"/>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9" name="Freeform 248"/>
              <p:cNvSpPr>
                <a:spLocks/>
              </p:cNvSpPr>
              <p:nvPr/>
            </p:nvSpPr>
            <p:spPr bwMode="auto">
              <a:xfrm>
                <a:off x="5695950" y="3762375"/>
                <a:ext cx="26988" cy="61913"/>
              </a:xfrm>
              <a:custGeom>
                <a:avLst/>
                <a:gdLst>
                  <a:gd name="T0" fmla="*/ 12 w 12"/>
                  <a:gd name="T1" fmla="*/ 0 h 28"/>
                  <a:gd name="T2" fmla="*/ 12 w 12"/>
                  <a:gd name="T3" fmla="*/ 28 h 28"/>
                  <a:gd name="T4" fmla="*/ 6 w 12"/>
                  <a:gd name="T5" fmla="*/ 27 h 28"/>
                  <a:gd name="T6" fmla="*/ 6 w 12"/>
                  <a:gd name="T7" fmla="*/ 7 h 28"/>
                  <a:gd name="T8" fmla="*/ 4 w 12"/>
                  <a:gd name="T9" fmla="*/ 8 h 28"/>
                  <a:gd name="T10" fmla="*/ 3 w 12"/>
                  <a:gd name="T11" fmla="*/ 8 h 28"/>
                  <a:gd name="T12" fmla="*/ 2 w 12"/>
                  <a:gd name="T13" fmla="*/ 9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2"/>
                      <a:pt x="12" y="18"/>
                      <a:pt x="12" y="28"/>
                    </a:cubicBezTo>
                    <a:cubicBezTo>
                      <a:pt x="9" y="28"/>
                      <a:pt x="8" y="28"/>
                      <a:pt x="6" y="27"/>
                    </a:cubicBezTo>
                    <a:cubicBezTo>
                      <a:pt x="6" y="20"/>
                      <a:pt x="6" y="15"/>
                      <a:pt x="6" y="7"/>
                    </a:cubicBezTo>
                    <a:cubicBezTo>
                      <a:pt x="5" y="7"/>
                      <a:pt x="5" y="7"/>
                      <a:pt x="4" y="8"/>
                    </a:cubicBezTo>
                    <a:cubicBezTo>
                      <a:pt x="4" y="8"/>
                      <a:pt x="4" y="8"/>
                      <a:pt x="3" y="8"/>
                    </a:cubicBezTo>
                    <a:cubicBezTo>
                      <a:pt x="3" y="8"/>
                      <a:pt x="2" y="9"/>
                      <a:pt x="2" y="9"/>
                    </a:cubicBezTo>
                    <a:cubicBezTo>
                      <a:pt x="1" y="9"/>
                      <a:pt x="1" y="9"/>
                      <a:pt x="0" y="9"/>
                    </a:cubicBezTo>
                    <a:cubicBezTo>
                      <a:pt x="0" y="7"/>
                      <a:pt x="0" y="5"/>
                      <a:pt x="0" y="4"/>
                    </a:cubicBezTo>
                    <a:cubicBezTo>
                      <a:pt x="2" y="3"/>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0" name="Freeform 249"/>
              <p:cNvSpPr>
                <a:spLocks/>
              </p:cNvSpPr>
              <p:nvPr/>
            </p:nvSpPr>
            <p:spPr bwMode="auto">
              <a:xfrm>
                <a:off x="5743575" y="3768725"/>
                <a:ext cx="25400" cy="60325"/>
              </a:xfrm>
              <a:custGeom>
                <a:avLst/>
                <a:gdLst>
                  <a:gd name="T0" fmla="*/ 12 w 12"/>
                  <a:gd name="T1" fmla="*/ 0 h 27"/>
                  <a:gd name="T2" fmla="*/ 12 w 12"/>
                  <a:gd name="T3" fmla="*/ 27 h 27"/>
                  <a:gd name="T4" fmla="*/ 6 w 12"/>
                  <a:gd name="T5" fmla="*/ 27 h 27"/>
                  <a:gd name="T6" fmla="*/ 6 w 12"/>
                  <a:gd name="T7" fmla="*/ 6 h 27"/>
                  <a:gd name="T8" fmla="*/ 5 w 12"/>
                  <a:gd name="T9" fmla="*/ 7 h 27"/>
                  <a:gd name="T10" fmla="*/ 4 w 12"/>
                  <a:gd name="T11" fmla="*/ 7 h 27"/>
                  <a:gd name="T12" fmla="*/ 2 w 12"/>
                  <a:gd name="T13" fmla="*/ 8 h 27"/>
                  <a:gd name="T14" fmla="*/ 0 w 12"/>
                  <a:gd name="T15" fmla="*/ 8 h 27"/>
                  <a:gd name="T16" fmla="*/ 0 w 12"/>
                  <a:gd name="T17" fmla="*/ 3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7"/>
                      <a:pt x="12" y="27"/>
                    </a:cubicBezTo>
                    <a:cubicBezTo>
                      <a:pt x="10" y="27"/>
                      <a:pt x="9" y="27"/>
                      <a:pt x="6" y="27"/>
                    </a:cubicBezTo>
                    <a:cubicBezTo>
                      <a:pt x="6" y="19"/>
                      <a:pt x="6" y="15"/>
                      <a:pt x="6" y="6"/>
                    </a:cubicBezTo>
                    <a:cubicBezTo>
                      <a:pt x="6" y="6"/>
                      <a:pt x="6" y="6"/>
                      <a:pt x="5" y="7"/>
                    </a:cubicBezTo>
                    <a:cubicBezTo>
                      <a:pt x="5" y="7"/>
                      <a:pt x="4" y="7"/>
                      <a:pt x="4" y="7"/>
                    </a:cubicBezTo>
                    <a:cubicBezTo>
                      <a:pt x="3" y="7"/>
                      <a:pt x="3" y="7"/>
                      <a:pt x="2" y="8"/>
                    </a:cubicBezTo>
                    <a:cubicBezTo>
                      <a:pt x="2" y="8"/>
                      <a:pt x="1" y="8"/>
                      <a:pt x="0" y="8"/>
                    </a:cubicBezTo>
                    <a:cubicBezTo>
                      <a:pt x="0" y="6"/>
                      <a:pt x="0" y="5"/>
                      <a:pt x="0" y="3"/>
                    </a:cubicBezTo>
                    <a:cubicBezTo>
                      <a:pt x="2" y="3"/>
                      <a:pt x="4" y="2"/>
                      <a:pt x="5" y="2"/>
                    </a:cubicBezTo>
                    <a:cubicBezTo>
                      <a:pt x="6" y="1"/>
                      <a:pt x="7" y="0"/>
                      <a:pt x="8" y="0"/>
                    </a:cubicBezTo>
                    <a:cubicBezTo>
                      <a:pt x="10" y="0"/>
                      <a:pt x="11"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1" name="Freeform 250"/>
              <p:cNvSpPr>
                <a:spLocks noEditPoints="1"/>
              </p:cNvSpPr>
              <p:nvPr/>
            </p:nvSpPr>
            <p:spPr bwMode="auto">
              <a:xfrm>
                <a:off x="5786438" y="3770313"/>
                <a:ext cx="42863" cy="65088"/>
              </a:xfrm>
              <a:custGeom>
                <a:avLst/>
                <a:gdLst>
                  <a:gd name="T0" fmla="*/ 9 w 19"/>
                  <a:gd name="T1" fmla="*/ 29 h 29"/>
                  <a:gd name="T2" fmla="*/ 0 w 19"/>
                  <a:gd name="T3" fmla="*/ 14 h 29"/>
                  <a:gd name="T4" fmla="*/ 2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4"/>
                    </a:cubicBezTo>
                    <a:cubicBezTo>
                      <a:pt x="0" y="9"/>
                      <a:pt x="0" y="6"/>
                      <a:pt x="2" y="4"/>
                    </a:cubicBezTo>
                    <a:cubicBezTo>
                      <a:pt x="4" y="1"/>
                      <a:pt x="7" y="0"/>
                      <a:pt x="10" y="1"/>
                    </a:cubicBezTo>
                    <a:cubicBezTo>
                      <a:pt x="16" y="1"/>
                      <a:pt x="19" y="6"/>
                      <a:pt x="19" y="15"/>
                    </a:cubicBezTo>
                    <a:cubicBezTo>
                      <a:pt x="19" y="20"/>
                      <a:pt x="18" y="24"/>
                      <a:pt x="17" y="26"/>
                    </a:cubicBezTo>
                    <a:cubicBezTo>
                      <a:pt x="14" y="28"/>
                      <a:pt x="12" y="29"/>
                      <a:pt x="9" y="29"/>
                    </a:cubicBezTo>
                    <a:close/>
                    <a:moveTo>
                      <a:pt x="9" y="5"/>
                    </a:moveTo>
                    <a:cubicBezTo>
                      <a:pt x="7" y="5"/>
                      <a:pt x="6" y="8"/>
                      <a:pt x="6" y="15"/>
                    </a:cubicBezTo>
                    <a:cubicBezTo>
                      <a:pt x="6" y="21"/>
                      <a:pt x="7" y="24"/>
                      <a:pt x="9" y="24"/>
                    </a:cubicBezTo>
                    <a:cubicBezTo>
                      <a:pt x="12" y="25"/>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2" name="Freeform 251"/>
              <p:cNvSpPr>
                <a:spLocks/>
              </p:cNvSpPr>
              <p:nvPr/>
            </p:nvSpPr>
            <p:spPr bwMode="auto">
              <a:xfrm>
                <a:off x="5840413" y="3775075"/>
                <a:ext cx="23813" cy="65088"/>
              </a:xfrm>
              <a:custGeom>
                <a:avLst/>
                <a:gdLst>
                  <a:gd name="T0" fmla="*/ 11 w 11"/>
                  <a:gd name="T1" fmla="*/ 0 h 29"/>
                  <a:gd name="T2" fmla="*/ 11 w 11"/>
                  <a:gd name="T3" fmla="*/ 29 h 29"/>
                  <a:gd name="T4" fmla="*/ 6 w 11"/>
                  <a:gd name="T5" fmla="*/ 28 h 29"/>
                  <a:gd name="T6" fmla="*/ 6 w 11"/>
                  <a:gd name="T7" fmla="*/ 7 h 29"/>
                  <a:gd name="T8" fmla="*/ 5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8"/>
                      <a:pt x="8" y="28"/>
                      <a:pt x="6" y="28"/>
                    </a:cubicBezTo>
                    <a:cubicBezTo>
                      <a:pt x="6" y="20"/>
                      <a:pt x="6" y="16"/>
                      <a:pt x="6" y="7"/>
                    </a:cubicBezTo>
                    <a:cubicBezTo>
                      <a:pt x="5" y="7"/>
                      <a:pt x="5" y="7"/>
                      <a:pt x="5" y="8"/>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3" name="Freeform 252"/>
              <p:cNvSpPr>
                <a:spLocks/>
              </p:cNvSpPr>
              <p:nvPr/>
            </p:nvSpPr>
            <p:spPr bwMode="auto">
              <a:xfrm>
                <a:off x="5889625" y="3779838"/>
                <a:ext cx="23813" cy="61913"/>
              </a:xfrm>
              <a:custGeom>
                <a:avLst/>
                <a:gdLst>
                  <a:gd name="T0" fmla="*/ 11 w 11"/>
                  <a:gd name="T1" fmla="*/ 0 h 28"/>
                  <a:gd name="T2" fmla="*/ 11 w 11"/>
                  <a:gd name="T3" fmla="*/ 28 h 28"/>
                  <a:gd name="T4" fmla="*/ 5 w 11"/>
                  <a:gd name="T5" fmla="*/ 28 h 28"/>
                  <a:gd name="T6" fmla="*/ 5 w 11"/>
                  <a:gd name="T7" fmla="*/ 6 h 28"/>
                  <a:gd name="T8" fmla="*/ 4 w 11"/>
                  <a:gd name="T9" fmla="*/ 8 h 28"/>
                  <a:gd name="T10" fmla="*/ 3 w 11"/>
                  <a:gd name="T11" fmla="*/ 8 h 28"/>
                  <a:gd name="T12" fmla="*/ 2 w 11"/>
                  <a:gd name="T13" fmla="*/ 9 h 28"/>
                  <a:gd name="T14" fmla="*/ 0 w 11"/>
                  <a:gd name="T15" fmla="*/ 9 h 28"/>
                  <a:gd name="T16" fmla="*/ 0 w 11"/>
                  <a:gd name="T17" fmla="*/ 3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2"/>
                      <a:pt x="11" y="17"/>
                      <a:pt x="11" y="28"/>
                    </a:cubicBezTo>
                    <a:cubicBezTo>
                      <a:pt x="9" y="28"/>
                      <a:pt x="8" y="28"/>
                      <a:pt x="5" y="28"/>
                    </a:cubicBezTo>
                    <a:cubicBezTo>
                      <a:pt x="5" y="20"/>
                      <a:pt x="5" y="15"/>
                      <a:pt x="5" y="6"/>
                    </a:cubicBezTo>
                    <a:cubicBezTo>
                      <a:pt x="5" y="7"/>
                      <a:pt x="5" y="7"/>
                      <a:pt x="4" y="8"/>
                    </a:cubicBezTo>
                    <a:cubicBezTo>
                      <a:pt x="4" y="8"/>
                      <a:pt x="4" y="8"/>
                      <a:pt x="3" y="8"/>
                    </a:cubicBezTo>
                    <a:cubicBezTo>
                      <a:pt x="3" y="8"/>
                      <a:pt x="2" y="9"/>
                      <a:pt x="2" y="9"/>
                    </a:cubicBezTo>
                    <a:cubicBezTo>
                      <a:pt x="1" y="9"/>
                      <a:pt x="0" y="9"/>
                      <a:pt x="0" y="9"/>
                    </a:cubicBezTo>
                    <a:cubicBezTo>
                      <a:pt x="0" y="6"/>
                      <a:pt x="0" y="5"/>
                      <a:pt x="0" y="3"/>
                    </a:cubicBezTo>
                    <a:cubicBezTo>
                      <a:pt x="2" y="3"/>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4" name="Freeform 253"/>
              <p:cNvSpPr>
                <a:spLocks noEditPoints="1"/>
              </p:cNvSpPr>
              <p:nvPr/>
            </p:nvSpPr>
            <p:spPr bwMode="auto">
              <a:xfrm>
                <a:off x="5930900" y="3781425"/>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5 h 29"/>
                  <a:gd name="T12" fmla="*/ 9 w 19"/>
                  <a:gd name="T13" fmla="*/ 29 h 29"/>
                  <a:gd name="T14" fmla="*/ 10 w 19"/>
                  <a:gd name="T15" fmla="*/ 5 h 29"/>
                  <a:gd name="T16" fmla="*/ 5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4"/>
                      <a:pt x="0" y="14"/>
                    </a:cubicBezTo>
                    <a:cubicBezTo>
                      <a:pt x="0" y="10"/>
                      <a:pt x="1" y="6"/>
                      <a:pt x="2" y="3"/>
                    </a:cubicBezTo>
                    <a:cubicBezTo>
                      <a:pt x="4" y="1"/>
                      <a:pt x="7" y="0"/>
                      <a:pt x="10" y="0"/>
                    </a:cubicBezTo>
                    <a:cubicBezTo>
                      <a:pt x="16" y="0"/>
                      <a:pt x="19" y="5"/>
                      <a:pt x="19" y="14"/>
                    </a:cubicBezTo>
                    <a:cubicBezTo>
                      <a:pt x="19" y="19"/>
                      <a:pt x="18" y="23"/>
                      <a:pt x="16" y="25"/>
                    </a:cubicBezTo>
                    <a:cubicBezTo>
                      <a:pt x="15" y="27"/>
                      <a:pt x="12" y="29"/>
                      <a:pt x="9" y="29"/>
                    </a:cubicBezTo>
                    <a:close/>
                    <a:moveTo>
                      <a:pt x="10" y="5"/>
                    </a:moveTo>
                    <a:cubicBezTo>
                      <a:pt x="7" y="5"/>
                      <a:pt x="5" y="8"/>
                      <a:pt x="5" y="14"/>
                    </a:cubicBezTo>
                    <a:cubicBezTo>
                      <a:pt x="5"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5" name="Freeform 254"/>
              <p:cNvSpPr>
                <a:spLocks noEditPoints="1"/>
              </p:cNvSpPr>
              <p:nvPr/>
            </p:nvSpPr>
            <p:spPr bwMode="auto">
              <a:xfrm>
                <a:off x="5645150" y="3062288"/>
                <a:ext cx="42863" cy="65088"/>
              </a:xfrm>
              <a:custGeom>
                <a:avLst/>
                <a:gdLst>
                  <a:gd name="T0" fmla="*/ 9 w 19"/>
                  <a:gd name="T1" fmla="*/ 28 h 29"/>
                  <a:gd name="T2" fmla="*/ 0 w 19"/>
                  <a:gd name="T3" fmla="*/ 15 h 29"/>
                  <a:gd name="T4" fmla="*/ 2 w 19"/>
                  <a:gd name="T5" fmla="*/ 4 h 29"/>
                  <a:gd name="T6" fmla="*/ 10 w 19"/>
                  <a:gd name="T7" fmla="*/ 1 h 29"/>
                  <a:gd name="T8" fmla="*/ 19 w 19"/>
                  <a:gd name="T9" fmla="*/ 14 h 29"/>
                  <a:gd name="T10" fmla="*/ 16 w 19"/>
                  <a:gd name="T11" fmla="*/ 25 h 29"/>
                  <a:gd name="T12" fmla="*/ 9 w 19"/>
                  <a:gd name="T13" fmla="*/ 28 h 29"/>
                  <a:gd name="T14" fmla="*/ 9 w 19"/>
                  <a:gd name="T15" fmla="*/ 5 h 29"/>
                  <a:gd name="T16" fmla="*/ 5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9"/>
                      <a:pt x="0" y="24"/>
                      <a:pt x="0" y="15"/>
                    </a:cubicBezTo>
                    <a:cubicBezTo>
                      <a:pt x="0" y="11"/>
                      <a:pt x="0" y="7"/>
                      <a:pt x="2" y="4"/>
                    </a:cubicBezTo>
                    <a:cubicBezTo>
                      <a:pt x="4" y="2"/>
                      <a:pt x="6" y="1"/>
                      <a:pt x="10" y="1"/>
                    </a:cubicBezTo>
                    <a:cubicBezTo>
                      <a:pt x="15" y="0"/>
                      <a:pt x="19" y="4"/>
                      <a:pt x="19" y="14"/>
                    </a:cubicBezTo>
                    <a:cubicBezTo>
                      <a:pt x="19" y="18"/>
                      <a:pt x="17" y="22"/>
                      <a:pt x="16" y="25"/>
                    </a:cubicBezTo>
                    <a:cubicBezTo>
                      <a:pt x="14" y="27"/>
                      <a:pt x="12" y="28"/>
                      <a:pt x="9" y="28"/>
                    </a:cubicBezTo>
                    <a:close/>
                    <a:moveTo>
                      <a:pt x="9" y="5"/>
                    </a:moveTo>
                    <a:cubicBezTo>
                      <a:pt x="6" y="5"/>
                      <a:pt x="5" y="8"/>
                      <a:pt x="5" y="15"/>
                    </a:cubicBezTo>
                    <a:cubicBezTo>
                      <a:pt x="5" y="21"/>
                      <a:pt x="6"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6" name="Freeform 255"/>
              <p:cNvSpPr>
                <a:spLocks noEditPoints="1"/>
              </p:cNvSpPr>
              <p:nvPr/>
            </p:nvSpPr>
            <p:spPr bwMode="auto">
              <a:xfrm>
                <a:off x="5691188" y="3057525"/>
                <a:ext cx="42863" cy="66675"/>
              </a:xfrm>
              <a:custGeom>
                <a:avLst/>
                <a:gdLst>
                  <a:gd name="T0" fmla="*/ 9 w 19"/>
                  <a:gd name="T1" fmla="*/ 29 h 30"/>
                  <a:gd name="T2" fmla="*/ 0 w 19"/>
                  <a:gd name="T3" fmla="*/ 16 h 30"/>
                  <a:gd name="T4" fmla="*/ 2 w 19"/>
                  <a:gd name="T5" fmla="*/ 5 h 30"/>
                  <a:gd name="T6" fmla="*/ 9 w 19"/>
                  <a:gd name="T7" fmla="*/ 1 h 30"/>
                  <a:gd name="T8" fmla="*/ 19 w 19"/>
                  <a:gd name="T9" fmla="*/ 14 h 30"/>
                  <a:gd name="T10" fmla="*/ 16 w 19"/>
                  <a:gd name="T11" fmla="*/ 25 h 30"/>
                  <a:gd name="T12" fmla="*/ 9 w 19"/>
                  <a:gd name="T13" fmla="*/ 29 h 30"/>
                  <a:gd name="T14" fmla="*/ 9 w 19"/>
                  <a:gd name="T15" fmla="*/ 6 h 30"/>
                  <a:gd name="T16" fmla="*/ 6 w 19"/>
                  <a:gd name="T17" fmla="*/ 15 h 30"/>
                  <a:gd name="T18" fmla="*/ 9 w 19"/>
                  <a:gd name="T19" fmla="*/ 24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29"/>
                    </a:moveTo>
                    <a:cubicBezTo>
                      <a:pt x="3" y="30"/>
                      <a:pt x="0" y="25"/>
                      <a:pt x="0" y="16"/>
                    </a:cubicBezTo>
                    <a:cubicBezTo>
                      <a:pt x="0" y="11"/>
                      <a:pt x="1" y="8"/>
                      <a:pt x="2" y="5"/>
                    </a:cubicBezTo>
                    <a:cubicBezTo>
                      <a:pt x="4" y="2"/>
                      <a:pt x="6" y="1"/>
                      <a:pt x="9" y="1"/>
                    </a:cubicBezTo>
                    <a:cubicBezTo>
                      <a:pt x="16" y="0"/>
                      <a:pt x="19" y="5"/>
                      <a:pt x="19" y="14"/>
                    </a:cubicBezTo>
                    <a:cubicBezTo>
                      <a:pt x="19" y="19"/>
                      <a:pt x="18" y="22"/>
                      <a:pt x="16" y="25"/>
                    </a:cubicBezTo>
                    <a:cubicBezTo>
                      <a:pt x="15" y="28"/>
                      <a:pt x="12" y="29"/>
                      <a:pt x="9" y="29"/>
                    </a:cubicBezTo>
                    <a:close/>
                    <a:moveTo>
                      <a:pt x="9" y="6"/>
                    </a:moveTo>
                    <a:cubicBezTo>
                      <a:pt x="7" y="6"/>
                      <a:pt x="6" y="9"/>
                      <a:pt x="6" y="15"/>
                    </a:cubicBezTo>
                    <a:cubicBezTo>
                      <a:pt x="6" y="22"/>
                      <a:pt x="7" y="25"/>
                      <a:pt x="9" y="24"/>
                    </a:cubicBezTo>
                    <a:cubicBezTo>
                      <a:pt x="11" y="24"/>
                      <a:pt x="13" y="21"/>
                      <a:pt x="13" y="15"/>
                    </a:cubicBezTo>
                    <a:cubicBezTo>
                      <a:pt x="13" y="8"/>
                      <a:pt x="11"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7" name="Freeform 256"/>
              <p:cNvSpPr>
                <a:spLocks noEditPoints="1"/>
              </p:cNvSpPr>
              <p:nvPr/>
            </p:nvSpPr>
            <p:spPr bwMode="auto">
              <a:xfrm>
                <a:off x="5738813" y="3055938"/>
                <a:ext cx="41275" cy="63500"/>
              </a:xfrm>
              <a:custGeom>
                <a:avLst/>
                <a:gdLst>
                  <a:gd name="T0" fmla="*/ 10 w 19"/>
                  <a:gd name="T1" fmla="*/ 29 h 29"/>
                  <a:gd name="T2" fmla="*/ 0 w 19"/>
                  <a:gd name="T3" fmla="*/ 15 h 29"/>
                  <a:gd name="T4" fmla="*/ 3 w 19"/>
                  <a:gd name="T5" fmla="*/ 4 h 29"/>
                  <a:gd name="T6" fmla="*/ 10 w 19"/>
                  <a:gd name="T7" fmla="*/ 0 h 29"/>
                  <a:gd name="T8" fmla="*/ 19 w 19"/>
                  <a:gd name="T9" fmla="*/ 13 h 29"/>
                  <a:gd name="T10" fmla="*/ 17 w 19"/>
                  <a:gd name="T11" fmla="*/ 24 h 29"/>
                  <a:gd name="T12" fmla="*/ 10 w 19"/>
                  <a:gd name="T13" fmla="*/ 29 h 29"/>
                  <a:gd name="T14" fmla="*/ 10 w 19"/>
                  <a:gd name="T15" fmla="*/ 5 h 29"/>
                  <a:gd name="T16" fmla="*/ 6 w 19"/>
                  <a:gd name="T17" fmla="*/ 15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10" y="29"/>
                    </a:moveTo>
                    <a:cubicBezTo>
                      <a:pt x="4" y="29"/>
                      <a:pt x="0" y="25"/>
                      <a:pt x="0" y="15"/>
                    </a:cubicBezTo>
                    <a:cubicBezTo>
                      <a:pt x="0" y="11"/>
                      <a:pt x="1" y="7"/>
                      <a:pt x="3" y="4"/>
                    </a:cubicBezTo>
                    <a:cubicBezTo>
                      <a:pt x="5" y="2"/>
                      <a:pt x="7" y="0"/>
                      <a:pt x="10" y="0"/>
                    </a:cubicBezTo>
                    <a:cubicBezTo>
                      <a:pt x="16" y="0"/>
                      <a:pt x="19" y="4"/>
                      <a:pt x="19" y="13"/>
                    </a:cubicBezTo>
                    <a:cubicBezTo>
                      <a:pt x="19" y="18"/>
                      <a:pt x="19" y="22"/>
                      <a:pt x="17" y="24"/>
                    </a:cubicBezTo>
                    <a:cubicBezTo>
                      <a:pt x="15" y="27"/>
                      <a:pt x="13" y="29"/>
                      <a:pt x="10" y="29"/>
                    </a:cubicBezTo>
                    <a:close/>
                    <a:moveTo>
                      <a:pt x="10" y="5"/>
                    </a:moveTo>
                    <a:cubicBezTo>
                      <a:pt x="7" y="5"/>
                      <a:pt x="6" y="8"/>
                      <a:pt x="6" y="15"/>
                    </a:cubicBezTo>
                    <a:cubicBezTo>
                      <a:pt x="6" y="21"/>
                      <a:pt x="7" y="24"/>
                      <a:pt x="10" y="24"/>
                    </a:cubicBezTo>
                    <a:cubicBezTo>
                      <a:pt x="12" y="24"/>
                      <a:pt x="13" y="21"/>
                      <a:pt x="13" y="14"/>
                    </a:cubicBezTo>
                    <a:cubicBezTo>
                      <a:pt x="13" y="8"/>
                      <a:pt x="12" y="4"/>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8" name="Freeform 257"/>
              <p:cNvSpPr>
                <a:spLocks/>
              </p:cNvSpPr>
              <p:nvPr/>
            </p:nvSpPr>
            <p:spPr bwMode="auto">
              <a:xfrm>
                <a:off x="5791200" y="3051175"/>
                <a:ext cx="26988" cy="65088"/>
              </a:xfrm>
              <a:custGeom>
                <a:avLst/>
                <a:gdLst>
                  <a:gd name="T0" fmla="*/ 12 w 12"/>
                  <a:gd name="T1" fmla="*/ 0 h 29"/>
                  <a:gd name="T2" fmla="*/ 12 w 12"/>
                  <a:gd name="T3" fmla="*/ 28 h 29"/>
                  <a:gd name="T4" fmla="*/ 6 w 12"/>
                  <a:gd name="T5" fmla="*/ 29 h 29"/>
                  <a:gd name="T6" fmla="*/ 6 w 12"/>
                  <a:gd name="T7" fmla="*/ 7 h 29"/>
                  <a:gd name="T8" fmla="*/ 5 w 12"/>
                  <a:gd name="T9" fmla="*/ 8 h 29"/>
                  <a:gd name="T10" fmla="*/ 4 w 12"/>
                  <a:gd name="T11" fmla="*/ 9 h 29"/>
                  <a:gd name="T12" fmla="*/ 2 w 12"/>
                  <a:gd name="T13" fmla="*/ 10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8"/>
                    </a:cubicBezTo>
                    <a:cubicBezTo>
                      <a:pt x="10" y="28"/>
                      <a:pt x="9" y="28"/>
                      <a:pt x="6" y="29"/>
                    </a:cubicBezTo>
                    <a:cubicBezTo>
                      <a:pt x="6" y="20"/>
                      <a:pt x="6" y="16"/>
                      <a:pt x="6" y="7"/>
                    </a:cubicBezTo>
                    <a:cubicBezTo>
                      <a:pt x="6" y="8"/>
                      <a:pt x="6" y="8"/>
                      <a:pt x="5" y="8"/>
                    </a:cubicBezTo>
                    <a:cubicBezTo>
                      <a:pt x="5" y="9"/>
                      <a:pt x="4" y="9"/>
                      <a:pt x="4" y="9"/>
                    </a:cubicBezTo>
                    <a:cubicBezTo>
                      <a:pt x="3" y="9"/>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9" name="Freeform 258"/>
              <p:cNvSpPr>
                <a:spLocks noEditPoints="1"/>
              </p:cNvSpPr>
              <p:nvPr/>
            </p:nvSpPr>
            <p:spPr bwMode="auto">
              <a:xfrm>
                <a:off x="5835650" y="3046413"/>
                <a:ext cx="42863" cy="69850"/>
              </a:xfrm>
              <a:custGeom>
                <a:avLst/>
                <a:gdLst>
                  <a:gd name="T0" fmla="*/ 9 w 19"/>
                  <a:gd name="T1" fmla="*/ 30 h 31"/>
                  <a:gd name="T2" fmla="*/ 0 w 19"/>
                  <a:gd name="T3" fmla="*/ 16 h 31"/>
                  <a:gd name="T4" fmla="*/ 3 w 19"/>
                  <a:gd name="T5" fmla="*/ 5 h 31"/>
                  <a:gd name="T6" fmla="*/ 10 w 19"/>
                  <a:gd name="T7" fmla="*/ 1 h 31"/>
                  <a:gd name="T8" fmla="*/ 19 w 19"/>
                  <a:gd name="T9" fmla="*/ 14 h 31"/>
                  <a:gd name="T10" fmla="*/ 17 w 19"/>
                  <a:gd name="T11" fmla="*/ 26 h 31"/>
                  <a:gd name="T12" fmla="*/ 9 w 19"/>
                  <a:gd name="T13" fmla="*/ 30 h 31"/>
                  <a:gd name="T14" fmla="*/ 10 w 19"/>
                  <a:gd name="T15" fmla="*/ 5 h 31"/>
                  <a:gd name="T16" fmla="*/ 6 w 19"/>
                  <a:gd name="T17" fmla="*/ 16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0"/>
                    </a:moveTo>
                    <a:cubicBezTo>
                      <a:pt x="3" y="31"/>
                      <a:pt x="0" y="26"/>
                      <a:pt x="0" y="16"/>
                    </a:cubicBezTo>
                    <a:cubicBezTo>
                      <a:pt x="0" y="12"/>
                      <a:pt x="1" y="7"/>
                      <a:pt x="3" y="5"/>
                    </a:cubicBezTo>
                    <a:cubicBezTo>
                      <a:pt x="4" y="2"/>
                      <a:pt x="7" y="1"/>
                      <a:pt x="10" y="1"/>
                    </a:cubicBezTo>
                    <a:cubicBezTo>
                      <a:pt x="16" y="0"/>
                      <a:pt x="19" y="5"/>
                      <a:pt x="19" y="14"/>
                    </a:cubicBezTo>
                    <a:cubicBezTo>
                      <a:pt x="19" y="19"/>
                      <a:pt x="18" y="23"/>
                      <a:pt x="17" y="26"/>
                    </a:cubicBezTo>
                    <a:cubicBezTo>
                      <a:pt x="15" y="28"/>
                      <a:pt x="12" y="30"/>
                      <a:pt x="9" y="30"/>
                    </a:cubicBezTo>
                    <a:close/>
                    <a:moveTo>
                      <a:pt x="10" y="5"/>
                    </a:moveTo>
                    <a:cubicBezTo>
                      <a:pt x="7" y="5"/>
                      <a:pt x="6" y="9"/>
                      <a:pt x="6" y="16"/>
                    </a:cubicBezTo>
                    <a:cubicBezTo>
                      <a:pt x="6" y="22"/>
                      <a:pt x="7" y="25"/>
                      <a:pt x="10" y="25"/>
                    </a:cubicBezTo>
                    <a:cubicBezTo>
                      <a:pt x="12" y="25"/>
                      <a:pt x="14"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0" name="Freeform 259"/>
              <p:cNvSpPr>
                <a:spLocks noEditPoints="1"/>
              </p:cNvSpPr>
              <p:nvPr/>
            </p:nvSpPr>
            <p:spPr bwMode="auto">
              <a:xfrm>
                <a:off x="5884863" y="3044825"/>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4 h 30"/>
                  <a:gd name="T10" fmla="*/ 17 w 19"/>
                  <a:gd name="T11" fmla="*/ 26 h 30"/>
                  <a:gd name="T12" fmla="*/ 9 w 19"/>
                  <a:gd name="T13" fmla="*/ 30 h 30"/>
                  <a:gd name="T14" fmla="*/ 9 w 19"/>
                  <a:gd name="T15" fmla="*/ 5 h 30"/>
                  <a:gd name="T16" fmla="*/ 6 w 19"/>
                  <a:gd name="T17" fmla="*/ 15 h 30"/>
                  <a:gd name="T18" fmla="*/ 9 w 19"/>
                  <a:gd name="T19" fmla="*/ 25 h 30"/>
                  <a:gd name="T20" fmla="*/ 13 w 19"/>
                  <a:gd name="T21" fmla="*/ 15 h 30"/>
                  <a:gd name="T22" fmla="*/ 9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3" y="5"/>
                    </a:cubicBezTo>
                    <a:cubicBezTo>
                      <a:pt x="4" y="2"/>
                      <a:pt x="7" y="0"/>
                      <a:pt x="10" y="0"/>
                    </a:cubicBezTo>
                    <a:cubicBezTo>
                      <a:pt x="16" y="0"/>
                      <a:pt x="19" y="5"/>
                      <a:pt x="19" y="14"/>
                    </a:cubicBezTo>
                    <a:cubicBezTo>
                      <a:pt x="19" y="19"/>
                      <a:pt x="18" y="23"/>
                      <a:pt x="17" y="26"/>
                    </a:cubicBezTo>
                    <a:cubicBezTo>
                      <a:pt x="15" y="28"/>
                      <a:pt x="12" y="29"/>
                      <a:pt x="9" y="30"/>
                    </a:cubicBezTo>
                    <a:close/>
                    <a:moveTo>
                      <a:pt x="9" y="5"/>
                    </a:moveTo>
                    <a:cubicBezTo>
                      <a:pt x="7" y="5"/>
                      <a:pt x="6" y="8"/>
                      <a:pt x="6" y="15"/>
                    </a:cubicBezTo>
                    <a:cubicBezTo>
                      <a:pt x="6" y="21"/>
                      <a:pt x="7" y="25"/>
                      <a:pt x="9" y="25"/>
                    </a:cubicBezTo>
                    <a:cubicBezTo>
                      <a:pt x="12" y="25"/>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1" name="Freeform 260"/>
              <p:cNvSpPr>
                <a:spLocks/>
              </p:cNvSpPr>
              <p:nvPr/>
            </p:nvSpPr>
            <p:spPr bwMode="auto">
              <a:xfrm>
                <a:off x="5938838" y="3044825"/>
                <a:ext cx="25400"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0"/>
                      <a:pt x="12" y="17"/>
                      <a:pt x="12" y="28"/>
                    </a:cubicBezTo>
                    <a:cubicBezTo>
                      <a:pt x="9" y="28"/>
                      <a:pt x="8" y="28"/>
                      <a:pt x="6" y="28"/>
                    </a:cubicBezTo>
                    <a:cubicBezTo>
                      <a:pt x="6" y="19"/>
                      <a:pt x="6" y="15"/>
                      <a:pt x="6" y="6"/>
                    </a:cubicBezTo>
                    <a:cubicBezTo>
                      <a:pt x="6" y="7"/>
                      <a:pt x="5" y="7"/>
                      <a:pt x="4" y="7"/>
                    </a:cubicBezTo>
                    <a:cubicBezTo>
                      <a:pt x="4" y="7"/>
                      <a:pt x="4" y="8"/>
                      <a:pt x="3" y="8"/>
                    </a:cubicBezTo>
                    <a:cubicBezTo>
                      <a:pt x="3" y="8"/>
                      <a:pt x="2" y="8"/>
                      <a:pt x="2" y="8"/>
                    </a:cubicBezTo>
                    <a:cubicBezTo>
                      <a:pt x="1" y="9"/>
                      <a:pt x="1" y="9"/>
                      <a:pt x="0" y="9"/>
                    </a:cubicBezTo>
                    <a:cubicBezTo>
                      <a:pt x="0" y="7"/>
                      <a:pt x="0" y="6"/>
                      <a:pt x="0" y="4"/>
                    </a:cubicBezTo>
                    <a:cubicBezTo>
                      <a:pt x="2" y="3"/>
                      <a:pt x="3" y="3"/>
                      <a:pt x="4" y="2"/>
                    </a:cubicBezTo>
                    <a:cubicBezTo>
                      <a:pt x="6" y="1"/>
                      <a:pt x="7" y="0"/>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2" name="Freeform 261"/>
              <p:cNvSpPr>
                <a:spLocks noEditPoints="1"/>
              </p:cNvSpPr>
              <p:nvPr/>
            </p:nvSpPr>
            <p:spPr bwMode="auto">
              <a:xfrm>
                <a:off x="5645150" y="3146425"/>
                <a:ext cx="42863" cy="66675"/>
              </a:xfrm>
              <a:custGeom>
                <a:avLst/>
                <a:gdLst>
                  <a:gd name="T0" fmla="*/ 9 w 19"/>
                  <a:gd name="T1" fmla="*/ 30 h 30"/>
                  <a:gd name="T2" fmla="*/ 0 w 19"/>
                  <a:gd name="T3" fmla="*/ 16 h 30"/>
                  <a:gd name="T4" fmla="*/ 2 w 19"/>
                  <a:gd name="T5" fmla="*/ 5 h 30"/>
                  <a:gd name="T6" fmla="*/ 10 w 19"/>
                  <a:gd name="T7" fmla="*/ 1 h 30"/>
                  <a:gd name="T8" fmla="*/ 19 w 19"/>
                  <a:gd name="T9" fmla="*/ 15 h 30"/>
                  <a:gd name="T10" fmla="*/ 16 w 19"/>
                  <a:gd name="T11" fmla="*/ 26 h 30"/>
                  <a:gd name="T12" fmla="*/ 9 w 19"/>
                  <a:gd name="T13" fmla="*/ 30 h 30"/>
                  <a:gd name="T14" fmla="*/ 9 w 19"/>
                  <a:gd name="T15" fmla="*/ 6 h 30"/>
                  <a:gd name="T16" fmla="*/ 5 w 19"/>
                  <a:gd name="T17" fmla="*/ 16 h 30"/>
                  <a:gd name="T18" fmla="*/ 9 w 19"/>
                  <a:gd name="T19" fmla="*/ 25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2" y="5"/>
                    </a:cubicBezTo>
                    <a:cubicBezTo>
                      <a:pt x="4" y="3"/>
                      <a:pt x="6" y="1"/>
                      <a:pt x="10" y="1"/>
                    </a:cubicBezTo>
                    <a:cubicBezTo>
                      <a:pt x="15" y="0"/>
                      <a:pt x="19" y="5"/>
                      <a:pt x="19" y="15"/>
                    </a:cubicBezTo>
                    <a:cubicBezTo>
                      <a:pt x="19" y="19"/>
                      <a:pt x="17" y="23"/>
                      <a:pt x="16" y="26"/>
                    </a:cubicBezTo>
                    <a:cubicBezTo>
                      <a:pt x="14" y="28"/>
                      <a:pt x="12" y="30"/>
                      <a:pt x="9" y="30"/>
                    </a:cubicBezTo>
                    <a:close/>
                    <a:moveTo>
                      <a:pt x="9" y="6"/>
                    </a:moveTo>
                    <a:cubicBezTo>
                      <a:pt x="6" y="6"/>
                      <a:pt x="5" y="9"/>
                      <a:pt x="5" y="16"/>
                    </a:cubicBezTo>
                    <a:cubicBezTo>
                      <a:pt x="5" y="22"/>
                      <a:pt x="6" y="25"/>
                      <a:pt x="9" y="25"/>
                    </a:cubicBezTo>
                    <a:cubicBezTo>
                      <a:pt x="12" y="25"/>
                      <a:pt x="13" y="22"/>
                      <a:pt x="13" y="15"/>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3" name="Freeform 262"/>
              <p:cNvSpPr>
                <a:spLocks noEditPoints="1"/>
              </p:cNvSpPr>
              <p:nvPr/>
            </p:nvSpPr>
            <p:spPr bwMode="auto">
              <a:xfrm>
                <a:off x="5691188" y="3146425"/>
                <a:ext cx="42863" cy="65088"/>
              </a:xfrm>
              <a:custGeom>
                <a:avLst/>
                <a:gdLst>
                  <a:gd name="T0" fmla="*/ 9 w 19"/>
                  <a:gd name="T1" fmla="*/ 29 h 29"/>
                  <a:gd name="T2" fmla="*/ 0 w 19"/>
                  <a:gd name="T3" fmla="*/ 15 h 29"/>
                  <a:gd name="T4" fmla="*/ 3 w 19"/>
                  <a:gd name="T5" fmla="*/ 4 h 29"/>
                  <a:gd name="T6" fmla="*/ 10 w 19"/>
                  <a:gd name="T7" fmla="*/ 0 h 29"/>
                  <a:gd name="T8" fmla="*/ 19 w 19"/>
                  <a:gd name="T9" fmla="*/ 14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5"/>
                    </a:cubicBezTo>
                    <a:cubicBezTo>
                      <a:pt x="0" y="10"/>
                      <a:pt x="1" y="7"/>
                      <a:pt x="3" y="4"/>
                    </a:cubicBezTo>
                    <a:cubicBezTo>
                      <a:pt x="4" y="2"/>
                      <a:pt x="7" y="0"/>
                      <a:pt x="10" y="0"/>
                    </a:cubicBezTo>
                    <a:cubicBezTo>
                      <a:pt x="16" y="0"/>
                      <a:pt x="19" y="4"/>
                      <a:pt x="19" y="14"/>
                    </a:cubicBezTo>
                    <a:cubicBezTo>
                      <a:pt x="19" y="18"/>
                      <a:pt x="18" y="22"/>
                      <a:pt x="17" y="25"/>
                    </a:cubicBezTo>
                    <a:cubicBezTo>
                      <a:pt x="15" y="27"/>
                      <a:pt x="12" y="29"/>
                      <a:pt x="9" y="29"/>
                    </a:cubicBezTo>
                    <a:close/>
                    <a:moveTo>
                      <a:pt x="9" y="5"/>
                    </a:moveTo>
                    <a:cubicBezTo>
                      <a:pt x="7" y="5"/>
                      <a:pt x="6" y="8"/>
                      <a:pt x="6" y="15"/>
                    </a:cubicBezTo>
                    <a:cubicBezTo>
                      <a:pt x="6" y="21"/>
                      <a:pt x="7"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4" name="Freeform 263"/>
              <p:cNvSpPr>
                <a:spLocks noEditPoints="1"/>
              </p:cNvSpPr>
              <p:nvPr/>
            </p:nvSpPr>
            <p:spPr bwMode="auto">
              <a:xfrm>
                <a:off x="5738813" y="3141663"/>
                <a:ext cx="44450" cy="66675"/>
              </a:xfrm>
              <a:custGeom>
                <a:avLst/>
                <a:gdLst>
                  <a:gd name="T0" fmla="*/ 10 w 20"/>
                  <a:gd name="T1" fmla="*/ 30 h 30"/>
                  <a:gd name="T2" fmla="*/ 0 w 20"/>
                  <a:gd name="T3" fmla="*/ 16 h 30"/>
                  <a:gd name="T4" fmla="*/ 3 w 20"/>
                  <a:gd name="T5" fmla="*/ 5 h 30"/>
                  <a:gd name="T6" fmla="*/ 10 w 20"/>
                  <a:gd name="T7" fmla="*/ 0 h 30"/>
                  <a:gd name="T8" fmla="*/ 20 w 20"/>
                  <a:gd name="T9" fmla="*/ 15 h 30"/>
                  <a:gd name="T10" fmla="*/ 17 w 20"/>
                  <a:gd name="T11" fmla="*/ 26 h 30"/>
                  <a:gd name="T12" fmla="*/ 10 w 20"/>
                  <a:gd name="T13" fmla="*/ 30 h 30"/>
                  <a:gd name="T14" fmla="*/ 10 w 20"/>
                  <a:gd name="T15" fmla="*/ 5 h 30"/>
                  <a:gd name="T16" fmla="*/ 6 w 20"/>
                  <a:gd name="T17" fmla="*/ 16 h 30"/>
                  <a:gd name="T18" fmla="*/ 10 w 20"/>
                  <a:gd name="T19" fmla="*/ 25 h 30"/>
                  <a:gd name="T20" fmla="*/ 13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4" y="30"/>
                      <a:pt x="0" y="26"/>
                      <a:pt x="0" y="16"/>
                    </a:cubicBezTo>
                    <a:cubicBezTo>
                      <a:pt x="0" y="11"/>
                      <a:pt x="1" y="8"/>
                      <a:pt x="3" y="5"/>
                    </a:cubicBezTo>
                    <a:cubicBezTo>
                      <a:pt x="5" y="3"/>
                      <a:pt x="7" y="1"/>
                      <a:pt x="10" y="0"/>
                    </a:cubicBezTo>
                    <a:cubicBezTo>
                      <a:pt x="17" y="0"/>
                      <a:pt x="20" y="5"/>
                      <a:pt x="20" y="15"/>
                    </a:cubicBezTo>
                    <a:cubicBezTo>
                      <a:pt x="20" y="19"/>
                      <a:pt x="19" y="23"/>
                      <a:pt x="17" y="26"/>
                    </a:cubicBezTo>
                    <a:cubicBezTo>
                      <a:pt x="15" y="28"/>
                      <a:pt x="13" y="30"/>
                      <a:pt x="10" y="30"/>
                    </a:cubicBezTo>
                    <a:close/>
                    <a:moveTo>
                      <a:pt x="10" y="5"/>
                    </a:moveTo>
                    <a:cubicBezTo>
                      <a:pt x="8" y="6"/>
                      <a:pt x="6" y="9"/>
                      <a:pt x="6" y="16"/>
                    </a:cubicBezTo>
                    <a:cubicBezTo>
                      <a:pt x="6" y="22"/>
                      <a:pt x="8"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5" name="Freeform 264"/>
              <p:cNvSpPr>
                <a:spLocks noEditPoints="1"/>
              </p:cNvSpPr>
              <p:nvPr/>
            </p:nvSpPr>
            <p:spPr bwMode="auto">
              <a:xfrm>
                <a:off x="5786438" y="3140075"/>
                <a:ext cx="42863" cy="66675"/>
              </a:xfrm>
              <a:custGeom>
                <a:avLst/>
                <a:gdLst>
                  <a:gd name="T0" fmla="*/ 10 w 19"/>
                  <a:gd name="T1" fmla="*/ 30 h 30"/>
                  <a:gd name="T2" fmla="*/ 0 w 19"/>
                  <a:gd name="T3" fmla="*/ 16 h 30"/>
                  <a:gd name="T4" fmla="*/ 2 w 19"/>
                  <a:gd name="T5" fmla="*/ 5 h 30"/>
                  <a:gd name="T6" fmla="*/ 10 w 19"/>
                  <a:gd name="T7" fmla="*/ 1 h 30"/>
                  <a:gd name="T8" fmla="*/ 19 w 19"/>
                  <a:gd name="T9" fmla="*/ 15 h 30"/>
                  <a:gd name="T10" fmla="*/ 17 w 19"/>
                  <a:gd name="T11" fmla="*/ 26 h 30"/>
                  <a:gd name="T12" fmla="*/ 10 w 19"/>
                  <a:gd name="T13" fmla="*/ 30 h 30"/>
                  <a:gd name="T14" fmla="*/ 10 w 19"/>
                  <a:gd name="T15" fmla="*/ 5 h 30"/>
                  <a:gd name="T16" fmla="*/ 6 w 19"/>
                  <a:gd name="T17" fmla="*/ 16 h 30"/>
                  <a:gd name="T18" fmla="*/ 10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10" y="30"/>
                    </a:moveTo>
                    <a:cubicBezTo>
                      <a:pt x="3" y="30"/>
                      <a:pt x="0" y="26"/>
                      <a:pt x="0" y="16"/>
                    </a:cubicBezTo>
                    <a:cubicBezTo>
                      <a:pt x="0" y="11"/>
                      <a:pt x="1" y="7"/>
                      <a:pt x="2" y="5"/>
                    </a:cubicBezTo>
                    <a:cubicBezTo>
                      <a:pt x="5" y="2"/>
                      <a:pt x="7" y="1"/>
                      <a:pt x="10" y="1"/>
                    </a:cubicBezTo>
                    <a:cubicBezTo>
                      <a:pt x="16" y="0"/>
                      <a:pt x="19" y="5"/>
                      <a:pt x="19" y="15"/>
                    </a:cubicBezTo>
                    <a:cubicBezTo>
                      <a:pt x="19" y="19"/>
                      <a:pt x="19" y="23"/>
                      <a:pt x="17" y="26"/>
                    </a:cubicBezTo>
                    <a:cubicBezTo>
                      <a:pt x="15" y="28"/>
                      <a:pt x="13" y="30"/>
                      <a:pt x="10" y="30"/>
                    </a:cubicBezTo>
                    <a:close/>
                    <a:moveTo>
                      <a:pt x="10" y="5"/>
                    </a:moveTo>
                    <a:cubicBezTo>
                      <a:pt x="7" y="5"/>
                      <a:pt x="6" y="9"/>
                      <a:pt x="6" y="16"/>
                    </a:cubicBezTo>
                    <a:cubicBezTo>
                      <a:pt x="6" y="22"/>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6" name="Freeform 265"/>
              <p:cNvSpPr>
                <a:spLocks/>
              </p:cNvSpPr>
              <p:nvPr/>
            </p:nvSpPr>
            <p:spPr bwMode="auto">
              <a:xfrm>
                <a:off x="5842000" y="3138488"/>
                <a:ext cx="25400" cy="66675"/>
              </a:xfrm>
              <a:custGeom>
                <a:avLst/>
                <a:gdLst>
                  <a:gd name="T0" fmla="*/ 11 w 11"/>
                  <a:gd name="T1" fmla="*/ 0 h 30"/>
                  <a:gd name="T2" fmla="*/ 11 w 11"/>
                  <a:gd name="T3" fmla="*/ 29 h 30"/>
                  <a:gd name="T4" fmla="*/ 5 w 11"/>
                  <a:gd name="T5" fmla="*/ 30 h 30"/>
                  <a:gd name="T6" fmla="*/ 5 w 11"/>
                  <a:gd name="T7" fmla="*/ 7 h 30"/>
                  <a:gd name="T8" fmla="*/ 4 w 11"/>
                  <a:gd name="T9" fmla="*/ 8 h 30"/>
                  <a:gd name="T10" fmla="*/ 3 w 11"/>
                  <a:gd name="T11" fmla="*/ 9 h 30"/>
                  <a:gd name="T12" fmla="*/ 1 w 11"/>
                  <a:gd name="T13" fmla="*/ 9 h 30"/>
                  <a:gd name="T14" fmla="*/ 0 w 11"/>
                  <a:gd name="T15" fmla="*/ 10 h 30"/>
                  <a:gd name="T16" fmla="*/ 0 w 11"/>
                  <a:gd name="T17" fmla="*/ 5 h 30"/>
                  <a:gd name="T18" fmla="*/ 4 w 11"/>
                  <a:gd name="T19" fmla="*/ 3 h 30"/>
                  <a:gd name="T20" fmla="*/ 7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1"/>
                      <a:pt x="11" y="18"/>
                      <a:pt x="11" y="29"/>
                    </a:cubicBezTo>
                    <a:cubicBezTo>
                      <a:pt x="9" y="29"/>
                      <a:pt x="8" y="30"/>
                      <a:pt x="5" y="30"/>
                    </a:cubicBezTo>
                    <a:cubicBezTo>
                      <a:pt x="5" y="21"/>
                      <a:pt x="5" y="16"/>
                      <a:pt x="5" y="7"/>
                    </a:cubicBezTo>
                    <a:cubicBezTo>
                      <a:pt x="5" y="7"/>
                      <a:pt x="5" y="8"/>
                      <a:pt x="4" y="8"/>
                    </a:cubicBezTo>
                    <a:cubicBezTo>
                      <a:pt x="4" y="8"/>
                      <a:pt x="3" y="9"/>
                      <a:pt x="3" y="9"/>
                    </a:cubicBezTo>
                    <a:cubicBezTo>
                      <a:pt x="2" y="9"/>
                      <a:pt x="2" y="9"/>
                      <a:pt x="1" y="9"/>
                    </a:cubicBezTo>
                    <a:cubicBezTo>
                      <a:pt x="1" y="10"/>
                      <a:pt x="0" y="10"/>
                      <a:pt x="0" y="10"/>
                    </a:cubicBezTo>
                    <a:cubicBezTo>
                      <a:pt x="0" y="8"/>
                      <a:pt x="0" y="7"/>
                      <a:pt x="0" y="5"/>
                    </a:cubicBezTo>
                    <a:cubicBezTo>
                      <a:pt x="1" y="4"/>
                      <a:pt x="3" y="4"/>
                      <a:pt x="4" y="3"/>
                    </a:cubicBezTo>
                    <a:cubicBezTo>
                      <a:pt x="5" y="2"/>
                      <a:pt x="6" y="1"/>
                      <a:pt x="7" y="0"/>
                    </a:cubicBezTo>
                    <a:cubicBezTo>
                      <a:pt x="9" y="0"/>
                      <a:pt x="9"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7" name="Freeform 266"/>
              <p:cNvSpPr>
                <a:spLocks noEditPoints="1"/>
              </p:cNvSpPr>
              <p:nvPr/>
            </p:nvSpPr>
            <p:spPr bwMode="auto">
              <a:xfrm>
                <a:off x="5884863" y="3135313"/>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5 h 30"/>
                  <a:gd name="T10" fmla="*/ 17 w 19"/>
                  <a:gd name="T11" fmla="*/ 26 h 30"/>
                  <a:gd name="T12" fmla="*/ 9 w 19"/>
                  <a:gd name="T13" fmla="*/ 30 h 30"/>
                  <a:gd name="T14" fmla="*/ 10 w 19"/>
                  <a:gd name="T15" fmla="*/ 5 h 30"/>
                  <a:gd name="T16" fmla="*/ 6 w 19"/>
                  <a:gd name="T17" fmla="*/ 16 h 30"/>
                  <a:gd name="T18" fmla="*/ 9 w 19"/>
                  <a:gd name="T19" fmla="*/ 26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6"/>
                      <a:pt x="0" y="16"/>
                    </a:cubicBezTo>
                    <a:cubicBezTo>
                      <a:pt x="0" y="11"/>
                      <a:pt x="1" y="7"/>
                      <a:pt x="3" y="5"/>
                    </a:cubicBezTo>
                    <a:cubicBezTo>
                      <a:pt x="4" y="1"/>
                      <a:pt x="7" y="0"/>
                      <a:pt x="10" y="0"/>
                    </a:cubicBezTo>
                    <a:cubicBezTo>
                      <a:pt x="16" y="0"/>
                      <a:pt x="19" y="5"/>
                      <a:pt x="19" y="15"/>
                    </a:cubicBezTo>
                    <a:cubicBezTo>
                      <a:pt x="19" y="20"/>
                      <a:pt x="18" y="23"/>
                      <a:pt x="17" y="26"/>
                    </a:cubicBezTo>
                    <a:cubicBezTo>
                      <a:pt x="15" y="29"/>
                      <a:pt x="12" y="30"/>
                      <a:pt x="9" y="30"/>
                    </a:cubicBezTo>
                    <a:close/>
                    <a:moveTo>
                      <a:pt x="10" y="5"/>
                    </a:moveTo>
                    <a:cubicBezTo>
                      <a:pt x="7" y="5"/>
                      <a:pt x="6" y="9"/>
                      <a:pt x="6" y="16"/>
                    </a:cubicBezTo>
                    <a:cubicBezTo>
                      <a:pt x="6" y="22"/>
                      <a:pt x="7" y="26"/>
                      <a:pt x="9" y="26"/>
                    </a:cubicBezTo>
                    <a:cubicBezTo>
                      <a:pt x="12" y="26"/>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8" name="Freeform 267"/>
              <p:cNvSpPr>
                <a:spLocks noEditPoints="1"/>
              </p:cNvSpPr>
              <p:nvPr/>
            </p:nvSpPr>
            <p:spPr bwMode="auto">
              <a:xfrm>
                <a:off x="5934075" y="3133725"/>
                <a:ext cx="41275" cy="68263"/>
              </a:xfrm>
              <a:custGeom>
                <a:avLst/>
                <a:gdLst>
                  <a:gd name="T0" fmla="*/ 9 w 19"/>
                  <a:gd name="T1" fmla="*/ 31 h 31"/>
                  <a:gd name="T2" fmla="*/ 0 w 19"/>
                  <a:gd name="T3" fmla="*/ 16 h 31"/>
                  <a:gd name="T4" fmla="*/ 2 w 19"/>
                  <a:gd name="T5" fmla="*/ 5 h 31"/>
                  <a:gd name="T6" fmla="*/ 10 w 19"/>
                  <a:gd name="T7" fmla="*/ 0 h 31"/>
                  <a:gd name="T8" fmla="*/ 19 w 19"/>
                  <a:gd name="T9" fmla="*/ 16 h 31"/>
                  <a:gd name="T10" fmla="*/ 16 w 19"/>
                  <a:gd name="T11" fmla="*/ 27 h 31"/>
                  <a:gd name="T12" fmla="*/ 9 w 19"/>
                  <a:gd name="T13" fmla="*/ 31 h 31"/>
                  <a:gd name="T14" fmla="*/ 9 w 19"/>
                  <a:gd name="T15" fmla="*/ 6 h 31"/>
                  <a:gd name="T16" fmla="*/ 5 w 19"/>
                  <a:gd name="T17" fmla="*/ 16 h 31"/>
                  <a:gd name="T18" fmla="*/ 9 w 19"/>
                  <a:gd name="T19" fmla="*/ 26 h 31"/>
                  <a:gd name="T20" fmla="*/ 13 w 19"/>
                  <a:gd name="T21" fmla="*/ 16 h 31"/>
                  <a:gd name="T22" fmla="*/ 9 w 19"/>
                  <a:gd name="T23"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6"/>
                      <a:pt x="0" y="16"/>
                    </a:cubicBezTo>
                    <a:cubicBezTo>
                      <a:pt x="0" y="11"/>
                      <a:pt x="0" y="7"/>
                      <a:pt x="2" y="5"/>
                    </a:cubicBezTo>
                    <a:cubicBezTo>
                      <a:pt x="4" y="2"/>
                      <a:pt x="6" y="0"/>
                      <a:pt x="10" y="0"/>
                    </a:cubicBezTo>
                    <a:cubicBezTo>
                      <a:pt x="15" y="0"/>
                      <a:pt x="19" y="5"/>
                      <a:pt x="19" y="16"/>
                    </a:cubicBezTo>
                    <a:cubicBezTo>
                      <a:pt x="19" y="20"/>
                      <a:pt x="18" y="25"/>
                      <a:pt x="16" y="27"/>
                    </a:cubicBezTo>
                    <a:cubicBezTo>
                      <a:pt x="14" y="30"/>
                      <a:pt x="12" y="31"/>
                      <a:pt x="9" y="31"/>
                    </a:cubicBezTo>
                    <a:close/>
                    <a:moveTo>
                      <a:pt x="9" y="6"/>
                    </a:moveTo>
                    <a:cubicBezTo>
                      <a:pt x="6" y="6"/>
                      <a:pt x="5" y="9"/>
                      <a:pt x="5" y="16"/>
                    </a:cubicBezTo>
                    <a:cubicBezTo>
                      <a:pt x="5" y="23"/>
                      <a:pt x="6" y="26"/>
                      <a:pt x="9" y="26"/>
                    </a:cubicBezTo>
                    <a:cubicBezTo>
                      <a:pt x="12" y="26"/>
                      <a:pt x="13" y="22"/>
                      <a:pt x="13" y="16"/>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9" name="Freeform 268"/>
              <p:cNvSpPr>
                <a:spLocks/>
              </p:cNvSpPr>
              <p:nvPr/>
            </p:nvSpPr>
            <p:spPr bwMode="auto">
              <a:xfrm>
                <a:off x="5649913" y="3235325"/>
                <a:ext cx="26988" cy="61913"/>
              </a:xfrm>
              <a:custGeom>
                <a:avLst/>
                <a:gdLst>
                  <a:gd name="T0" fmla="*/ 11 w 12"/>
                  <a:gd name="T1" fmla="*/ 0 h 28"/>
                  <a:gd name="T2" fmla="*/ 12 w 12"/>
                  <a:gd name="T3" fmla="*/ 28 h 28"/>
                  <a:gd name="T4" fmla="*/ 6 w 12"/>
                  <a:gd name="T5" fmla="*/ 28 h 28"/>
                  <a:gd name="T6" fmla="*/ 6 w 12"/>
                  <a:gd name="T7" fmla="*/ 7 h 28"/>
                  <a:gd name="T8" fmla="*/ 4 w 12"/>
                  <a:gd name="T9" fmla="*/ 8 h 28"/>
                  <a:gd name="T10" fmla="*/ 3 w 12"/>
                  <a:gd name="T11" fmla="*/ 9 h 28"/>
                  <a:gd name="T12" fmla="*/ 2 w 12"/>
                  <a:gd name="T13" fmla="*/ 9 h 28"/>
                  <a:gd name="T14" fmla="*/ 0 w 12"/>
                  <a:gd name="T15" fmla="*/ 10 h 28"/>
                  <a:gd name="T16" fmla="*/ 0 w 12"/>
                  <a:gd name="T17" fmla="*/ 4 h 28"/>
                  <a:gd name="T18" fmla="*/ 4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2" y="11"/>
                      <a:pt x="12" y="17"/>
                      <a:pt x="12" y="28"/>
                    </a:cubicBezTo>
                    <a:cubicBezTo>
                      <a:pt x="9" y="28"/>
                      <a:pt x="8" y="28"/>
                      <a:pt x="6" y="28"/>
                    </a:cubicBezTo>
                    <a:cubicBezTo>
                      <a:pt x="6" y="20"/>
                      <a:pt x="6" y="15"/>
                      <a:pt x="6" y="7"/>
                    </a:cubicBezTo>
                    <a:cubicBezTo>
                      <a:pt x="5" y="7"/>
                      <a:pt x="5" y="8"/>
                      <a:pt x="4" y="8"/>
                    </a:cubicBezTo>
                    <a:cubicBezTo>
                      <a:pt x="4" y="8"/>
                      <a:pt x="4" y="8"/>
                      <a:pt x="3" y="9"/>
                    </a:cubicBezTo>
                    <a:cubicBezTo>
                      <a:pt x="3" y="9"/>
                      <a:pt x="2" y="9"/>
                      <a:pt x="2" y="9"/>
                    </a:cubicBezTo>
                    <a:cubicBezTo>
                      <a:pt x="1" y="9"/>
                      <a:pt x="1" y="10"/>
                      <a:pt x="0" y="10"/>
                    </a:cubicBezTo>
                    <a:cubicBezTo>
                      <a:pt x="0" y="8"/>
                      <a:pt x="0" y="6"/>
                      <a:pt x="0" y="4"/>
                    </a:cubicBezTo>
                    <a:cubicBezTo>
                      <a:pt x="2" y="4"/>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0" name="Freeform 269"/>
              <p:cNvSpPr>
                <a:spLocks noEditPoints="1"/>
              </p:cNvSpPr>
              <p:nvPr/>
            </p:nvSpPr>
            <p:spPr bwMode="auto">
              <a:xfrm>
                <a:off x="5691188" y="3233738"/>
                <a:ext cx="42863" cy="63500"/>
              </a:xfrm>
              <a:custGeom>
                <a:avLst/>
                <a:gdLst>
                  <a:gd name="T0" fmla="*/ 9 w 19"/>
                  <a:gd name="T1" fmla="*/ 29 h 29"/>
                  <a:gd name="T2" fmla="*/ 0 w 19"/>
                  <a:gd name="T3" fmla="*/ 16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5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6"/>
                    </a:cubicBezTo>
                    <a:cubicBezTo>
                      <a:pt x="0" y="11"/>
                      <a:pt x="1" y="7"/>
                      <a:pt x="3" y="5"/>
                    </a:cubicBezTo>
                    <a:cubicBezTo>
                      <a:pt x="4" y="2"/>
                      <a:pt x="7" y="1"/>
                      <a:pt x="10" y="1"/>
                    </a:cubicBezTo>
                    <a:cubicBezTo>
                      <a:pt x="16" y="0"/>
                      <a:pt x="19" y="5"/>
                      <a:pt x="19" y="15"/>
                    </a:cubicBezTo>
                    <a:cubicBezTo>
                      <a:pt x="19" y="20"/>
                      <a:pt x="18" y="23"/>
                      <a:pt x="17" y="25"/>
                    </a:cubicBezTo>
                    <a:cubicBezTo>
                      <a:pt x="15" y="28"/>
                      <a:pt x="13" y="29"/>
                      <a:pt x="9" y="29"/>
                    </a:cubicBezTo>
                    <a:close/>
                    <a:moveTo>
                      <a:pt x="9" y="5"/>
                    </a:moveTo>
                    <a:cubicBezTo>
                      <a:pt x="7" y="5"/>
                      <a:pt x="6" y="9"/>
                      <a:pt x="6" y="15"/>
                    </a:cubicBezTo>
                    <a:cubicBezTo>
                      <a:pt x="6" y="22"/>
                      <a:pt x="7" y="25"/>
                      <a:pt x="9" y="25"/>
                    </a:cubicBezTo>
                    <a:cubicBezTo>
                      <a:pt x="12" y="25"/>
                      <a:pt x="13" y="22"/>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1" name="Freeform 270"/>
              <p:cNvSpPr>
                <a:spLocks noEditPoints="1"/>
              </p:cNvSpPr>
              <p:nvPr/>
            </p:nvSpPr>
            <p:spPr bwMode="auto">
              <a:xfrm>
                <a:off x="5738813" y="3233738"/>
                <a:ext cx="44450" cy="63500"/>
              </a:xfrm>
              <a:custGeom>
                <a:avLst/>
                <a:gdLst>
                  <a:gd name="T0" fmla="*/ 10 w 20"/>
                  <a:gd name="T1" fmla="*/ 29 h 29"/>
                  <a:gd name="T2" fmla="*/ 0 w 20"/>
                  <a:gd name="T3" fmla="*/ 15 h 29"/>
                  <a:gd name="T4" fmla="*/ 3 w 20"/>
                  <a:gd name="T5" fmla="*/ 4 h 29"/>
                  <a:gd name="T6" fmla="*/ 10 w 20"/>
                  <a:gd name="T7" fmla="*/ 0 h 29"/>
                  <a:gd name="T8" fmla="*/ 20 w 20"/>
                  <a:gd name="T9" fmla="*/ 14 h 29"/>
                  <a:gd name="T10" fmla="*/ 17 w 20"/>
                  <a:gd name="T11" fmla="*/ 25 h 29"/>
                  <a:gd name="T12" fmla="*/ 10 w 20"/>
                  <a:gd name="T13" fmla="*/ 29 h 29"/>
                  <a:gd name="T14" fmla="*/ 10 w 20"/>
                  <a:gd name="T15" fmla="*/ 5 h 29"/>
                  <a:gd name="T16" fmla="*/ 7 w 20"/>
                  <a:gd name="T17" fmla="*/ 15 h 29"/>
                  <a:gd name="T18" fmla="*/ 10 w 20"/>
                  <a:gd name="T19" fmla="*/ 24 h 29"/>
                  <a:gd name="T20" fmla="*/ 14 w 20"/>
                  <a:gd name="T21" fmla="*/ 14 h 29"/>
                  <a:gd name="T22" fmla="*/ 10 w 20"/>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9">
                    <a:moveTo>
                      <a:pt x="10" y="29"/>
                    </a:moveTo>
                    <a:cubicBezTo>
                      <a:pt x="4" y="29"/>
                      <a:pt x="0" y="24"/>
                      <a:pt x="0" y="15"/>
                    </a:cubicBezTo>
                    <a:cubicBezTo>
                      <a:pt x="0" y="10"/>
                      <a:pt x="1" y="7"/>
                      <a:pt x="3" y="4"/>
                    </a:cubicBezTo>
                    <a:cubicBezTo>
                      <a:pt x="5" y="1"/>
                      <a:pt x="7" y="0"/>
                      <a:pt x="10" y="0"/>
                    </a:cubicBezTo>
                    <a:cubicBezTo>
                      <a:pt x="17" y="0"/>
                      <a:pt x="20" y="5"/>
                      <a:pt x="20" y="14"/>
                    </a:cubicBezTo>
                    <a:cubicBezTo>
                      <a:pt x="20" y="19"/>
                      <a:pt x="19" y="23"/>
                      <a:pt x="17" y="25"/>
                    </a:cubicBezTo>
                    <a:cubicBezTo>
                      <a:pt x="15" y="27"/>
                      <a:pt x="13" y="29"/>
                      <a:pt x="10" y="29"/>
                    </a:cubicBezTo>
                    <a:close/>
                    <a:moveTo>
                      <a:pt x="10" y="5"/>
                    </a:moveTo>
                    <a:cubicBezTo>
                      <a:pt x="8" y="5"/>
                      <a:pt x="7" y="8"/>
                      <a:pt x="7" y="15"/>
                    </a:cubicBezTo>
                    <a:cubicBezTo>
                      <a:pt x="7" y="21"/>
                      <a:pt x="8" y="24"/>
                      <a:pt x="10" y="24"/>
                    </a:cubicBezTo>
                    <a:cubicBezTo>
                      <a:pt x="12" y="24"/>
                      <a:pt x="14" y="21"/>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2" name="Freeform 271"/>
              <p:cNvSpPr>
                <a:spLocks/>
              </p:cNvSpPr>
              <p:nvPr/>
            </p:nvSpPr>
            <p:spPr bwMode="auto">
              <a:xfrm>
                <a:off x="5794375" y="3230563"/>
                <a:ext cx="23813" cy="65088"/>
              </a:xfrm>
              <a:custGeom>
                <a:avLst/>
                <a:gdLst>
                  <a:gd name="T0" fmla="*/ 11 w 11"/>
                  <a:gd name="T1" fmla="*/ 0 h 29"/>
                  <a:gd name="T2" fmla="*/ 11 w 11"/>
                  <a:gd name="T3" fmla="*/ 29 h 29"/>
                  <a:gd name="T4" fmla="*/ 6 w 11"/>
                  <a:gd name="T5" fmla="*/ 29 h 29"/>
                  <a:gd name="T6" fmla="*/ 6 w 11"/>
                  <a:gd name="T7" fmla="*/ 7 h 29"/>
                  <a:gd name="T8" fmla="*/ 4 w 11"/>
                  <a:gd name="T9" fmla="*/ 8 h 29"/>
                  <a:gd name="T10" fmla="*/ 3 w 11"/>
                  <a:gd name="T11" fmla="*/ 9 h 29"/>
                  <a:gd name="T12" fmla="*/ 1 w 11"/>
                  <a:gd name="T13" fmla="*/ 10 h 29"/>
                  <a:gd name="T14" fmla="*/ 0 w 11"/>
                  <a:gd name="T15" fmla="*/ 10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9"/>
                      <a:pt x="8" y="29"/>
                      <a:pt x="6" y="29"/>
                    </a:cubicBezTo>
                    <a:cubicBezTo>
                      <a:pt x="6" y="21"/>
                      <a:pt x="6" y="16"/>
                      <a:pt x="6" y="7"/>
                    </a:cubicBezTo>
                    <a:cubicBezTo>
                      <a:pt x="5" y="8"/>
                      <a:pt x="5" y="8"/>
                      <a:pt x="4" y="8"/>
                    </a:cubicBezTo>
                    <a:cubicBezTo>
                      <a:pt x="4" y="8"/>
                      <a:pt x="3" y="9"/>
                      <a:pt x="3" y="9"/>
                    </a:cubicBezTo>
                    <a:cubicBezTo>
                      <a:pt x="2" y="9"/>
                      <a:pt x="2" y="9"/>
                      <a:pt x="1" y="10"/>
                    </a:cubicBezTo>
                    <a:cubicBezTo>
                      <a:pt x="1" y="10"/>
                      <a:pt x="0" y="10"/>
                      <a:pt x="0" y="10"/>
                    </a:cubicBezTo>
                    <a:cubicBezTo>
                      <a:pt x="0" y="8"/>
                      <a:pt x="0" y="7"/>
                      <a:pt x="0" y="4"/>
                    </a:cubicBezTo>
                    <a:cubicBezTo>
                      <a:pt x="1" y="4"/>
                      <a:pt x="2"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3" name="Freeform 272"/>
              <p:cNvSpPr>
                <a:spLocks noEditPoints="1"/>
              </p:cNvSpPr>
              <p:nvPr/>
            </p:nvSpPr>
            <p:spPr bwMode="auto">
              <a:xfrm>
                <a:off x="5835650" y="3228975"/>
                <a:ext cx="42863" cy="68263"/>
              </a:xfrm>
              <a:custGeom>
                <a:avLst/>
                <a:gdLst>
                  <a:gd name="T0" fmla="*/ 10 w 19"/>
                  <a:gd name="T1" fmla="*/ 30 h 31"/>
                  <a:gd name="T2" fmla="*/ 0 w 19"/>
                  <a:gd name="T3" fmla="*/ 16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6 h 31"/>
                  <a:gd name="T18" fmla="*/ 10 w 19"/>
                  <a:gd name="T19" fmla="*/ 25 h 31"/>
                  <a:gd name="T20" fmla="*/ 14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1"/>
                      <a:pt x="0" y="26"/>
                      <a:pt x="0" y="16"/>
                    </a:cubicBezTo>
                    <a:cubicBezTo>
                      <a:pt x="0" y="11"/>
                      <a:pt x="1" y="7"/>
                      <a:pt x="3" y="4"/>
                    </a:cubicBezTo>
                    <a:cubicBezTo>
                      <a:pt x="4" y="2"/>
                      <a:pt x="7" y="1"/>
                      <a:pt x="10" y="0"/>
                    </a:cubicBezTo>
                    <a:cubicBezTo>
                      <a:pt x="16" y="0"/>
                      <a:pt x="19" y="5"/>
                      <a:pt x="19" y="15"/>
                    </a:cubicBezTo>
                    <a:cubicBezTo>
                      <a:pt x="19" y="20"/>
                      <a:pt x="19" y="24"/>
                      <a:pt x="17" y="26"/>
                    </a:cubicBezTo>
                    <a:cubicBezTo>
                      <a:pt x="15" y="29"/>
                      <a:pt x="13" y="30"/>
                      <a:pt x="10" y="30"/>
                    </a:cubicBezTo>
                    <a:close/>
                    <a:moveTo>
                      <a:pt x="10" y="5"/>
                    </a:moveTo>
                    <a:cubicBezTo>
                      <a:pt x="7" y="5"/>
                      <a:pt x="6" y="9"/>
                      <a:pt x="6" y="16"/>
                    </a:cubicBezTo>
                    <a:cubicBezTo>
                      <a:pt x="6" y="22"/>
                      <a:pt x="7"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4" name="Freeform 273"/>
              <p:cNvSpPr>
                <a:spLocks noEditPoints="1"/>
              </p:cNvSpPr>
              <p:nvPr/>
            </p:nvSpPr>
            <p:spPr bwMode="auto">
              <a:xfrm>
                <a:off x="5884863" y="3228975"/>
                <a:ext cx="42863" cy="66675"/>
              </a:xfrm>
              <a:custGeom>
                <a:avLst/>
                <a:gdLst>
                  <a:gd name="T0" fmla="*/ 9 w 19"/>
                  <a:gd name="T1" fmla="*/ 30 h 30"/>
                  <a:gd name="T2" fmla="*/ 0 w 19"/>
                  <a:gd name="T3" fmla="*/ 15 h 30"/>
                  <a:gd name="T4" fmla="*/ 3 w 19"/>
                  <a:gd name="T5" fmla="*/ 4 h 30"/>
                  <a:gd name="T6" fmla="*/ 10 w 19"/>
                  <a:gd name="T7" fmla="*/ 0 h 30"/>
                  <a:gd name="T8" fmla="*/ 19 w 19"/>
                  <a:gd name="T9" fmla="*/ 14 h 30"/>
                  <a:gd name="T10" fmla="*/ 17 w 19"/>
                  <a:gd name="T11" fmla="*/ 26 h 30"/>
                  <a:gd name="T12" fmla="*/ 9 w 19"/>
                  <a:gd name="T13" fmla="*/ 30 h 30"/>
                  <a:gd name="T14" fmla="*/ 10 w 19"/>
                  <a:gd name="T15" fmla="*/ 5 h 30"/>
                  <a:gd name="T16" fmla="*/ 6 w 19"/>
                  <a:gd name="T17" fmla="*/ 15 h 30"/>
                  <a:gd name="T18" fmla="*/ 9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5"/>
                    </a:cubicBezTo>
                    <a:cubicBezTo>
                      <a:pt x="0" y="11"/>
                      <a:pt x="1" y="7"/>
                      <a:pt x="3" y="4"/>
                    </a:cubicBezTo>
                    <a:cubicBezTo>
                      <a:pt x="4" y="1"/>
                      <a:pt x="7" y="0"/>
                      <a:pt x="10" y="0"/>
                    </a:cubicBezTo>
                    <a:cubicBezTo>
                      <a:pt x="16" y="0"/>
                      <a:pt x="19" y="5"/>
                      <a:pt x="19" y="14"/>
                    </a:cubicBezTo>
                    <a:cubicBezTo>
                      <a:pt x="19" y="20"/>
                      <a:pt x="18" y="23"/>
                      <a:pt x="17" y="26"/>
                    </a:cubicBezTo>
                    <a:cubicBezTo>
                      <a:pt x="15" y="29"/>
                      <a:pt x="12" y="30"/>
                      <a:pt x="9" y="30"/>
                    </a:cubicBezTo>
                    <a:close/>
                    <a:moveTo>
                      <a:pt x="10" y="5"/>
                    </a:moveTo>
                    <a:cubicBezTo>
                      <a:pt x="7" y="5"/>
                      <a:pt x="6" y="9"/>
                      <a:pt x="6" y="15"/>
                    </a:cubicBezTo>
                    <a:cubicBezTo>
                      <a:pt x="6" y="22"/>
                      <a:pt x="7" y="25"/>
                      <a:pt x="9"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5" name="Freeform 274"/>
              <p:cNvSpPr>
                <a:spLocks/>
              </p:cNvSpPr>
              <p:nvPr/>
            </p:nvSpPr>
            <p:spPr bwMode="auto">
              <a:xfrm>
                <a:off x="5938838" y="3227388"/>
                <a:ext cx="25400" cy="68263"/>
              </a:xfrm>
              <a:custGeom>
                <a:avLst/>
                <a:gdLst>
                  <a:gd name="T0" fmla="*/ 12 w 12"/>
                  <a:gd name="T1" fmla="*/ 0 h 31"/>
                  <a:gd name="T2" fmla="*/ 12 w 12"/>
                  <a:gd name="T3" fmla="*/ 31 h 31"/>
                  <a:gd name="T4" fmla="*/ 6 w 12"/>
                  <a:gd name="T5" fmla="*/ 31 h 31"/>
                  <a:gd name="T6" fmla="*/ 6 w 12"/>
                  <a:gd name="T7" fmla="*/ 7 h 31"/>
                  <a:gd name="T8" fmla="*/ 4 w 12"/>
                  <a:gd name="T9" fmla="*/ 9 h 31"/>
                  <a:gd name="T10" fmla="*/ 3 w 12"/>
                  <a:gd name="T11" fmla="*/ 10 h 31"/>
                  <a:gd name="T12" fmla="*/ 2 w 12"/>
                  <a:gd name="T13" fmla="*/ 10 h 31"/>
                  <a:gd name="T14" fmla="*/ 0 w 12"/>
                  <a:gd name="T15" fmla="*/ 10 h 31"/>
                  <a:gd name="T16" fmla="*/ 0 w 12"/>
                  <a:gd name="T17" fmla="*/ 5 h 31"/>
                  <a:gd name="T18" fmla="*/ 4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2"/>
                      <a:pt x="12" y="19"/>
                      <a:pt x="12" y="31"/>
                    </a:cubicBezTo>
                    <a:cubicBezTo>
                      <a:pt x="9" y="31"/>
                      <a:pt x="8" y="31"/>
                      <a:pt x="6" y="31"/>
                    </a:cubicBezTo>
                    <a:cubicBezTo>
                      <a:pt x="6" y="21"/>
                      <a:pt x="6" y="17"/>
                      <a:pt x="6" y="7"/>
                    </a:cubicBezTo>
                    <a:cubicBezTo>
                      <a:pt x="6" y="8"/>
                      <a:pt x="5" y="9"/>
                      <a:pt x="4" y="9"/>
                    </a:cubicBezTo>
                    <a:cubicBezTo>
                      <a:pt x="4" y="9"/>
                      <a:pt x="4" y="9"/>
                      <a:pt x="3" y="10"/>
                    </a:cubicBezTo>
                    <a:cubicBezTo>
                      <a:pt x="3" y="10"/>
                      <a:pt x="2" y="10"/>
                      <a:pt x="2" y="10"/>
                    </a:cubicBezTo>
                    <a:cubicBezTo>
                      <a:pt x="1" y="10"/>
                      <a:pt x="1" y="10"/>
                      <a:pt x="0" y="10"/>
                    </a:cubicBezTo>
                    <a:cubicBezTo>
                      <a:pt x="0" y="8"/>
                      <a:pt x="0" y="7"/>
                      <a:pt x="0" y="5"/>
                    </a:cubicBezTo>
                    <a:cubicBezTo>
                      <a:pt x="2" y="4"/>
                      <a:pt x="3" y="4"/>
                      <a:pt x="4" y="3"/>
                    </a:cubicBezTo>
                    <a:cubicBezTo>
                      <a:pt x="6" y="2"/>
                      <a:pt x="7" y="1"/>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6" name="Freeform 287"/>
              <p:cNvSpPr>
                <a:spLocks/>
              </p:cNvSpPr>
              <p:nvPr/>
            </p:nvSpPr>
            <p:spPr bwMode="auto">
              <a:xfrm>
                <a:off x="5195888"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7" name="Freeform 288"/>
              <p:cNvSpPr>
                <a:spLocks/>
              </p:cNvSpPr>
              <p:nvPr/>
            </p:nvSpPr>
            <p:spPr bwMode="auto">
              <a:xfrm>
                <a:off x="6931025"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428" name="Group 427"/>
              <p:cNvGrpSpPr/>
              <p:nvPr/>
            </p:nvGrpSpPr>
            <p:grpSpPr>
              <a:xfrm rot="18000000" flipV="1">
                <a:off x="6156326" y="3331739"/>
                <a:ext cx="955040" cy="129550"/>
                <a:chOff x="7010400" y="7239001"/>
                <a:chExt cx="1919288" cy="260350"/>
              </a:xfrm>
            </p:grpSpPr>
            <p:sp>
              <p:nvSpPr>
                <p:cNvPr id="429" name="Rectangle 333"/>
                <p:cNvSpPr>
                  <a:spLocks noChangeArrowheads="1"/>
                </p:cNvSpPr>
                <p:nvPr/>
              </p:nvSpPr>
              <p:spPr bwMode="auto">
                <a:xfrm>
                  <a:off x="7416800" y="7239001"/>
                  <a:ext cx="1228725" cy="260350"/>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0" name="Rectangle 334"/>
                <p:cNvSpPr>
                  <a:spLocks noChangeArrowheads="1"/>
                </p:cNvSpPr>
                <p:nvPr/>
              </p:nvSpPr>
              <p:spPr bwMode="auto">
                <a:xfrm>
                  <a:off x="7416800" y="7369176"/>
                  <a:ext cx="1228725" cy="13017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1" name="Rectangle 335"/>
                <p:cNvSpPr>
                  <a:spLocks noChangeArrowheads="1"/>
                </p:cNvSpPr>
                <p:nvPr/>
              </p:nvSpPr>
              <p:spPr bwMode="auto">
                <a:xfrm>
                  <a:off x="7416800" y="7304088"/>
                  <a:ext cx="1228725" cy="128588"/>
                </a:xfrm>
                <a:prstGeom prst="rect">
                  <a:avLst/>
                </a:prstGeom>
                <a:solidFill>
                  <a:srgbClr val="B43B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2" name="Freeform 336"/>
                <p:cNvSpPr>
                  <a:spLocks/>
                </p:cNvSpPr>
                <p:nvPr/>
              </p:nvSpPr>
              <p:spPr bwMode="auto">
                <a:xfrm>
                  <a:off x="7010400" y="7239001"/>
                  <a:ext cx="406400" cy="260350"/>
                </a:xfrm>
                <a:custGeom>
                  <a:avLst/>
                  <a:gdLst>
                    <a:gd name="T0" fmla="*/ 0 w 256"/>
                    <a:gd name="T1" fmla="*/ 82 h 164"/>
                    <a:gd name="T2" fmla="*/ 256 w 256"/>
                    <a:gd name="T3" fmla="*/ 164 h 164"/>
                    <a:gd name="T4" fmla="*/ 256 w 256"/>
                    <a:gd name="T5" fmla="*/ 0 h 164"/>
                    <a:gd name="T6" fmla="*/ 0 w 256"/>
                    <a:gd name="T7" fmla="*/ 82 h 164"/>
                  </a:gdLst>
                  <a:ahLst/>
                  <a:cxnLst>
                    <a:cxn ang="0">
                      <a:pos x="T0" y="T1"/>
                    </a:cxn>
                    <a:cxn ang="0">
                      <a:pos x="T2" y="T3"/>
                    </a:cxn>
                    <a:cxn ang="0">
                      <a:pos x="T4" y="T5"/>
                    </a:cxn>
                    <a:cxn ang="0">
                      <a:pos x="T6" y="T7"/>
                    </a:cxn>
                  </a:cxnLst>
                  <a:rect l="0" t="0" r="r" b="b"/>
                  <a:pathLst>
                    <a:path w="256" h="164">
                      <a:moveTo>
                        <a:pt x="0" y="82"/>
                      </a:moveTo>
                      <a:lnTo>
                        <a:pt x="256" y="164"/>
                      </a:lnTo>
                      <a:lnTo>
                        <a:pt x="256" y="0"/>
                      </a:lnTo>
                      <a:lnTo>
                        <a:pt x="0" y="82"/>
                      </a:lnTo>
                      <a:close/>
                    </a:path>
                  </a:pathLst>
                </a:custGeom>
                <a:solidFill>
                  <a:srgbClr val="DDC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3" name="Freeform 337"/>
                <p:cNvSpPr>
                  <a:spLocks/>
                </p:cNvSpPr>
                <p:nvPr/>
              </p:nvSpPr>
              <p:spPr bwMode="auto">
                <a:xfrm>
                  <a:off x="7010400" y="7321551"/>
                  <a:ext cx="149225" cy="96838"/>
                </a:xfrm>
                <a:custGeom>
                  <a:avLst/>
                  <a:gdLst>
                    <a:gd name="T0" fmla="*/ 0 w 94"/>
                    <a:gd name="T1" fmla="*/ 30 h 61"/>
                    <a:gd name="T2" fmla="*/ 94 w 94"/>
                    <a:gd name="T3" fmla="*/ 61 h 61"/>
                    <a:gd name="T4" fmla="*/ 94 w 94"/>
                    <a:gd name="T5" fmla="*/ 0 h 61"/>
                    <a:gd name="T6" fmla="*/ 0 w 94"/>
                    <a:gd name="T7" fmla="*/ 30 h 61"/>
                  </a:gdLst>
                  <a:ahLst/>
                  <a:cxnLst>
                    <a:cxn ang="0">
                      <a:pos x="T0" y="T1"/>
                    </a:cxn>
                    <a:cxn ang="0">
                      <a:pos x="T2" y="T3"/>
                    </a:cxn>
                    <a:cxn ang="0">
                      <a:pos x="T4" y="T5"/>
                    </a:cxn>
                    <a:cxn ang="0">
                      <a:pos x="T6" y="T7"/>
                    </a:cxn>
                  </a:cxnLst>
                  <a:rect l="0" t="0" r="r" b="b"/>
                  <a:pathLst>
                    <a:path w="94" h="61">
                      <a:moveTo>
                        <a:pt x="0" y="30"/>
                      </a:moveTo>
                      <a:lnTo>
                        <a:pt x="94" y="61"/>
                      </a:lnTo>
                      <a:lnTo>
                        <a:pt x="94" y="0"/>
                      </a:lnTo>
                      <a:lnTo>
                        <a:pt x="0" y="30"/>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4" name="Freeform 338"/>
                <p:cNvSpPr>
                  <a:spLocks/>
                </p:cNvSpPr>
                <p:nvPr/>
              </p:nvSpPr>
              <p:spPr bwMode="auto">
                <a:xfrm>
                  <a:off x="8737600" y="7239001"/>
                  <a:ext cx="192088" cy="260350"/>
                </a:xfrm>
                <a:custGeom>
                  <a:avLst/>
                  <a:gdLst>
                    <a:gd name="T0" fmla="*/ 0 w 68"/>
                    <a:gd name="T1" fmla="*/ 0 h 92"/>
                    <a:gd name="T2" fmla="*/ 54 w 68"/>
                    <a:gd name="T3" fmla="*/ 0 h 92"/>
                    <a:gd name="T4" fmla="*/ 68 w 68"/>
                    <a:gd name="T5" fmla="*/ 14 h 92"/>
                    <a:gd name="T6" fmla="*/ 68 w 68"/>
                    <a:gd name="T7" fmla="*/ 78 h 92"/>
                    <a:gd name="T8" fmla="*/ 54 w 68"/>
                    <a:gd name="T9" fmla="*/ 92 h 92"/>
                    <a:gd name="T10" fmla="*/ 0 w 68"/>
                    <a:gd name="T11" fmla="*/ 92 h 92"/>
                    <a:gd name="T12" fmla="*/ 0 w 68"/>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68" h="92">
                      <a:moveTo>
                        <a:pt x="0" y="0"/>
                      </a:moveTo>
                      <a:cubicBezTo>
                        <a:pt x="54" y="0"/>
                        <a:pt x="54" y="0"/>
                        <a:pt x="54" y="0"/>
                      </a:cubicBezTo>
                      <a:cubicBezTo>
                        <a:pt x="62" y="0"/>
                        <a:pt x="68" y="6"/>
                        <a:pt x="68" y="14"/>
                      </a:cubicBezTo>
                      <a:cubicBezTo>
                        <a:pt x="68" y="78"/>
                        <a:pt x="68" y="78"/>
                        <a:pt x="68" y="78"/>
                      </a:cubicBezTo>
                      <a:cubicBezTo>
                        <a:pt x="68" y="85"/>
                        <a:pt x="62" y="92"/>
                        <a:pt x="54" y="92"/>
                      </a:cubicBezTo>
                      <a:cubicBezTo>
                        <a:pt x="0" y="92"/>
                        <a:pt x="0" y="92"/>
                        <a:pt x="0" y="9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5" name="Rectangle 339"/>
                <p:cNvSpPr>
                  <a:spLocks noChangeArrowheads="1"/>
                </p:cNvSpPr>
                <p:nvPr/>
              </p:nvSpPr>
              <p:spPr bwMode="auto">
                <a:xfrm>
                  <a:off x="8645525" y="7239001"/>
                  <a:ext cx="92075" cy="260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6" name="Oval 340"/>
                <p:cNvSpPr>
                  <a:spLocks noChangeArrowheads="1"/>
                </p:cNvSpPr>
                <p:nvPr/>
              </p:nvSpPr>
              <p:spPr bwMode="auto">
                <a:xfrm>
                  <a:off x="8678863" y="7458076"/>
                  <a:ext cx="25400" cy="28575"/>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7" name="Oval 341"/>
                <p:cNvSpPr>
                  <a:spLocks noChangeArrowheads="1"/>
                </p:cNvSpPr>
                <p:nvPr/>
              </p:nvSpPr>
              <p:spPr bwMode="auto">
                <a:xfrm>
                  <a:off x="8678863" y="74072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8" name="Oval 342"/>
                <p:cNvSpPr>
                  <a:spLocks noChangeArrowheads="1"/>
                </p:cNvSpPr>
                <p:nvPr/>
              </p:nvSpPr>
              <p:spPr bwMode="auto">
                <a:xfrm>
                  <a:off x="8678863" y="73564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9" name="Oval 343"/>
                <p:cNvSpPr>
                  <a:spLocks noChangeArrowheads="1"/>
                </p:cNvSpPr>
                <p:nvPr/>
              </p:nvSpPr>
              <p:spPr bwMode="auto">
                <a:xfrm>
                  <a:off x="8678863" y="7304088"/>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0" name="Oval 344"/>
                <p:cNvSpPr>
                  <a:spLocks noChangeArrowheads="1"/>
                </p:cNvSpPr>
                <p:nvPr/>
              </p:nvSpPr>
              <p:spPr bwMode="auto">
                <a:xfrm>
                  <a:off x="8678863" y="7253288"/>
                  <a:ext cx="25400" cy="2540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grpSp>
        <p:nvGrpSpPr>
          <p:cNvPr id="710" name="Group 709"/>
          <p:cNvGrpSpPr/>
          <p:nvPr/>
        </p:nvGrpSpPr>
        <p:grpSpPr>
          <a:xfrm>
            <a:off x="7008126" y="3913658"/>
            <a:ext cx="2424932" cy="2423642"/>
            <a:chOff x="7104382" y="3913658"/>
            <a:chExt cx="2424932" cy="2423642"/>
          </a:xfrm>
        </p:grpSpPr>
        <p:sp>
          <p:nvSpPr>
            <p:cNvPr id="188" name="TextBox 187"/>
            <p:cNvSpPr txBox="1"/>
            <p:nvPr/>
          </p:nvSpPr>
          <p:spPr>
            <a:xfrm>
              <a:off x="7104382" y="5044638"/>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mj-lt"/>
                </a:rPr>
                <a:t>Create metadata objects</a:t>
              </a:r>
            </a:p>
          </p:txBody>
        </p:sp>
        <p:grpSp>
          <p:nvGrpSpPr>
            <p:cNvPr id="546" name="Group 545"/>
            <p:cNvGrpSpPr/>
            <p:nvPr/>
          </p:nvGrpSpPr>
          <p:grpSpPr>
            <a:xfrm>
              <a:off x="8064080" y="3913658"/>
              <a:ext cx="545955" cy="1201734"/>
              <a:chOff x="5694363" y="2584450"/>
              <a:chExt cx="820738" cy="1806575"/>
            </a:xfrm>
          </p:grpSpPr>
          <p:sp>
            <p:nvSpPr>
              <p:cNvPr id="444" name="Freeform 177"/>
              <p:cNvSpPr>
                <a:spLocks/>
              </p:cNvSpPr>
              <p:nvPr/>
            </p:nvSpPr>
            <p:spPr bwMode="auto">
              <a:xfrm>
                <a:off x="6135688" y="3856038"/>
                <a:ext cx="106363" cy="106363"/>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6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2"/>
                      <a:pt x="43" y="9"/>
                      <a:pt x="40" y="6"/>
                    </a:cubicBezTo>
                    <a:cubicBezTo>
                      <a:pt x="36" y="2"/>
                      <a:pt x="30" y="0"/>
                      <a:pt x="24" y="0"/>
                    </a:cubicBezTo>
                    <a:cubicBezTo>
                      <a:pt x="20" y="0"/>
                      <a:pt x="17" y="1"/>
                      <a:pt x="13" y="2"/>
                    </a:cubicBezTo>
                    <a:cubicBezTo>
                      <a:pt x="5" y="6"/>
                      <a:pt x="0" y="15"/>
                      <a:pt x="0" y="24"/>
                    </a:cubicBezTo>
                    <a:cubicBezTo>
                      <a:pt x="0" y="31"/>
                      <a:pt x="2" y="37"/>
                      <a:pt x="6" y="41"/>
                    </a:cubicBezTo>
                    <a:cubicBezTo>
                      <a:pt x="8" y="43"/>
                      <a:pt x="10" y="45"/>
                      <a:pt x="13" y="46"/>
                    </a:cubicBezTo>
                    <a:cubicBezTo>
                      <a:pt x="16" y="47"/>
                      <a:pt x="20" y="48"/>
                      <a:pt x="24" y="48"/>
                    </a:cubicBezTo>
                    <a:cubicBezTo>
                      <a:pt x="37" y="48"/>
                      <a:pt x="48" y="38"/>
                      <a:pt x="48" y="24"/>
                    </a:cubicBezTo>
                    <a:cubicBezTo>
                      <a:pt x="48" y="21"/>
                      <a:pt x="47" y="18"/>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5" name="Freeform 178"/>
              <p:cNvSpPr>
                <a:spLocks noEditPoints="1"/>
              </p:cNvSpPr>
              <p:nvPr/>
            </p:nvSpPr>
            <p:spPr bwMode="auto">
              <a:xfrm>
                <a:off x="5842000" y="3790950"/>
                <a:ext cx="469900" cy="600075"/>
              </a:xfrm>
              <a:custGeom>
                <a:avLst/>
                <a:gdLst>
                  <a:gd name="T0" fmla="*/ 273 w 296"/>
                  <a:gd name="T1" fmla="*/ 0 h 378"/>
                  <a:gd name="T2" fmla="*/ 77 w 296"/>
                  <a:gd name="T3" fmla="*/ 0 h 378"/>
                  <a:gd name="T4" fmla="*/ 0 w 296"/>
                  <a:gd name="T5" fmla="*/ 73 h 378"/>
                  <a:gd name="T6" fmla="*/ 0 w 296"/>
                  <a:gd name="T7" fmla="*/ 353 h 378"/>
                  <a:gd name="T8" fmla="*/ 3 w 296"/>
                  <a:gd name="T9" fmla="*/ 363 h 378"/>
                  <a:gd name="T10" fmla="*/ 7 w 296"/>
                  <a:gd name="T11" fmla="*/ 371 h 378"/>
                  <a:gd name="T12" fmla="*/ 16 w 296"/>
                  <a:gd name="T13" fmla="*/ 375 h 378"/>
                  <a:gd name="T14" fmla="*/ 24 w 296"/>
                  <a:gd name="T15" fmla="*/ 378 h 378"/>
                  <a:gd name="T16" fmla="*/ 296 w 296"/>
                  <a:gd name="T17" fmla="*/ 378 h 378"/>
                  <a:gd name="T18" fmla="*/ 296 w 296"/>
                  <a:gd name="T19" fmla="*/ 25 h 378"/>
                  <a:gd name="T20" fmla="*/ 294 w 296"/>
                  <a:gd name="T21" fmla="*/ 15 h 378"/>
                  <a:gd name="T22" fmla="*/ 289 w 296"/>
                  <a:gd name="T23" fmla="*/ 7 h 378"/>
                  <a:gd name="T24" fmla="*/ 282 w 296"/>
                  <a:gd name="T25" fmla="*/ 3 h 378"/>
                  <a:gd name="T26" fmla="*/ 273 w 296"/>
                  <a:gd name="T27" fmla="*/ 0 h 378"/>
                  <a:gd name="T28" fmla="*/ 278 w 296"/>
                  <a:gd name="T29" fmla="*/ 357 h 378"/>
                  <a:gd name="T30" fmla="*/ 34 w 296"/>
                  <a:gd name="T31" fmla="*/ 357 h 378"/>
                  <a:gd name="T32" fmla="*/ 28 w 296"/>
                  <a:gd name="T33" fmla="*/ 357 h 378"/>
                  <a:gd name="T34" fmla="*/ 24 w 296"/>
                  <a:gd name="T35" fmla="*/ 356 h 378"/>
                  <a:gd name="T36" fmla="*/ 20 w 296"/>
                  <a:gd name="T37" fmla="*/ 347 h 378"/>
                  <a:gd name="T38" fmla="*/ 20 w 296"/>
                  <a:gd name="T39" fmla="*/ 343 h 378"/>
                  <a:gd name="T40" fmla="*/ 20 w 296"/>
                  <a:gd name="T41" fmla="*/ 85 h 378"/>
                  <a:gd name="T42" fmla="*/ 66 w 296"/>
                  <a:gd name="T43" fmla="*/ 85 h 378"/>
                  <a:gd name="T44" fmla="*/ 73 w 296"/>
                  <a:gd name="T45" fmla="*/ 85 h 378"/>
                  <a:gd name="T46" fmla="*/ 80 w 296"/>
                  <a:gd name="T47" fmla="*/ 80 h 378"/>
                  <a:gd name="T48" fmla="*/ 84 w 296"/>
                  <a:gd name="T49" fmla="*/ 73 h 378"/>
                  <a:gd name="T50" fmla="*/ 87 w 296"/>
                  <a:gd name="T51" fmla="*/ 63 h 378"/>
                  <a:gd name="T52" fmla="*/ 87 w 296"/>
                  <a:gd name="T53" fmla="*/ 20 h 378"/>
                  <a:gd name="T54" fmla="*/ 264 w 296"/>
                  <a:gd name="T55" fmla="*/ 20 h 378"/>
                  <a:gd name="T56" fmla="*/ 269 w 296"/>
                  <a:gd name="T57" fmla="*/ 20 h 378"/>
                  <a:gd name="T58" fmla="*/ 273 w 296"/>
                  <a:gd name="T59" fmla="*/ 22 h 378"/>
                  <a:gd name="T60" fmla="*/ 278 w 296"/>
                  <a:gd name="T61" fmla="*/ 28 h 378"/>
                  <a:gd name="T62" fmla="*/ 278 w 296"/>
                  <a:gd name="T63" fmla="*/ 35 h 378"/>
                  <a:gd name="T64" fmla="*/ 278 w 296"/>
                  <a:gd name="T65" fmla="*/ 357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78">
                    <a:moveTo>
                      <a:pt x="273" y="0"/>
                    </a:moveTo>
                    <a:lnTo>
                      <a:pt x="77" y="0"/>
                    </a:lnTo>
                    <a:lnTo>
                      <a:pt x="0" y="73"/>
                    </a:lnTo>
                    <a:lnTo>
                      <a:pt x="0" y="353"/>
                    </a:lnTo>
                    <a:lnTo>
                      <a:pt x="3" y="363"/>
                    </a:lnTo>
                    <a:lnTo>
                      <a:pt x="7" y="371"/>
                    </a:lnTo>
                    <a:lnTo>
                      <a:pt x="16" y="375"/>
                    </a:lnTo>
                    <a:lnTo>
                      <a:pt x="24" y="378"/>
                    </a:lnTo>
                    <a:lnTo>
                      <a:pt x="296" y="378"/>
                    </a:lnTo>
                    <a:lnTo>
                      <a:pt x="296" y="25"/>
                    </a:lnTo>
                    <a:lnTo>
                      <a:pt x="294" y="15"/>
                    </a:lnTo>
                    <a:lnTo>
                      <a:pt x="289" y="7"/>
                    </a:lnTo>
                    <a:lnTo>
                      <a:pt x="282" y="3"/>
                    </a:lnTo>
                    <a:lnTo>
                      <a:pt x="273" y="0"/>
                    </a:lnTo>
                    <a:close/>
                    <a:moveTo>
                      <a:pt x="278" y="357"/>
                    </a:moveTo>
                    <a:lnTo>
                      <a:pt x="34" y="357"/>
                    </a:lnTo>
                    <a:lnTo>
                      <a:pt x="28" y="357"/>
                    </a:lnTo>
                    <a:lnTo>
                      <a:pt x="24" y="356"/>
                    </a:lnTo>
                    <a:lnTo>
                      <a:pt x="20" y="347"/>
                    </a:lnTo>
                    <a:lnTo>
                      <a:pt x="20" y="343"/>
                    </a:lnTo>
                    <a:lnTo>
                      <a:pt x="20" y="85"/>
                    </a:lnTo>
                    <a:lnTo>
                      <a:pt x="66" y="85"/>
                    </a:lnTo>
                    <a:lnTo>
                      <a:pt x="73" y="85"/>
                    </a:lnTo>
                    <a:lnTo>
                      <a:pt x="80" y="80"/>
                    </a:lnTo>
                    <a:lnTo>
                      <a:pt x="84" y="73"/>
                    </a:lnTo>
                    <a:lnTo>
                      <a:pt x="87" y="63"/>
                    </a:lnTo>
                    <a:lnTo>
                      <a:pt x="87" y="20"/>
                    </a:lnTo>
                    <a:lnTo>
                      <a:pt x="264" y="20"/>
                    </a:lnTo>
                    <a:lnTo>
                      <a:pt x="269" y="20"/>
                    </a:lnTo>
                    <a:lnTo>
                      <a:pt x="273" y="22"/>
                    </a:lnTo>
                    <a:lnTo>
                      <a:pt x="278" y="28"/>
                    </a:lnTo>
                    <a:lnTo>
                      <a:pt x="278" y="35"/>
                    </a:lnTo>
                    <a:lnTo>
                      <a:pt x="278" y="35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6" name="Freeform 179"/>
              <p:cNvSpPr>
                <a:spLocks/>
              </p:cNvSpPr>
              <p:nvPr/>
            </p:nvSpPr>
            <p:spPr bwMode="auto">
              <a:xfrm>
                <a:off x="6027738" y="3656013"/>
                <a:ext cx="14288" cy="39688"/>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7" name="Freeform 180"/>
              <p:cNvSpPr>
                <a:spLocks noEditPoints="1"/>
              </p:cNvSpPr>
              <p:nvPr/>
            </p:nvSpPr>
            <p:spPr bwMode="auto">
              <a:xfrm>
                <a:off x="6056313" y="3656013"/>
                <a:ext cx="28575" cy="39688"/>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8" name="Freeform 181"/>
              <p:cNvSpPr>
                <a:spLocks/>
              </p:cNvSpPr>
              <p:nvPr/>
            </p:nvSpPr>
            <p:spPr bwMode="auto">
              <a:xfrm>
                <a:off x="6091238" y="3656013"/>
                <a:ext cx="17463" cy="39688"/>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9" name="Freeform 182"/>
              <p:cNvSpPr>
                <a:spLocks noEditPoints="1"/>
              </p:cNvSpPr>
              <p:nvPr/>
            </p:nvSpPr>
            <p:spPr bwMode="auto">
              <a:xfrm>
                <a:off x="6022975" y="3711575"/>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0" name="Freeform 183"/>
              <p:cNvSpPr>
                <a:spLocks/>
              </p:cNvSpPr>
              <p:nvPr/>
            </p:nvSpPr>
            <p:spPr bwMode="auto">
              <a:xfrm>
                <a:off x="6061075" y="3711575"/>
                <a:ext cx="14288" cy="34925"/>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1" name="Freeform 184"/>
              <p:cNvSpPr>
                <a:spLocks noEditPoints="1"/>
              </p:cNvSpPr>
              <p:nvPr/>
            </p:nvSpPr>
            <p:spPr bwMode="auto">
              <a:xfrm>
                <a:off x="6086475" y="3711575"/>
                <a:ext cx="30163"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2" name="Freeform 185"/>
              <p:cNvSpPr>
                <a:spLocks noEditPoints="1"/>
              </p:cNvSpPr>
              <p:nvPr/>
            </p:nvSpPr>
            <p:spPr bwMode="auto">
              <a:xfrm>
                <a:off x="6022975" y="3763963"/>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3" name="Freeform 186"/>
              <p:cNvSpPr>
                <a:spLocks noEditPoints="1"/>
              </p:cNvSpPr>
              <p:nvPr/>
            </p:nvSpPr>
            <p:spPr bwMode="auto">
              <a:xfrm>
                <a:off x="6056313" y="3763963"/>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4" name="Freeform 187"/>
              <p:cNvSpPr>
                <a:spLocks/>
              </p:cNvSpPr>
              <p:nvPr/>
            </p:nvSpPr>
            <p:spPr bwMode="auto">
              <a:xfrm>
                <a:off x="6091238" y="3763963"/>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5" name="Freeform 188"/>
              <p:cNvSpPr>
                <a:spLocks/>
              </p:cNvSpPr>
              <p:nvPr/>
            </p:nvSpPr>
            <p:spPr bwMode="auto">
              <a:xfrm>
                <a:off x="6157913" y="3656013"/>
                <a:ext cx="17463" cy="39688"/>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6" name="Freeform 189"/>
              <p:cNvSpPr>
                <a:spLocks noEditPoints="1"/>
              </p:cNvSpPr>
              <p:nvPr/>
            </p:nvSpPr>
            <p:spPr bwMode="auto">
              <a:xfrm>
                <a:off x="6153150" y="3711575"/>
                <a:ext cx="30163"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7" name="Freeform 190"/>
              <p:cNvSpPr>
                <a:spLocks noEditPoints="1"/>
              </p:cNvSpPr>
              <p:nvPr/>
            </p:nvSpPr>
            <p:spPr bwMode="auto">
              <a:xfrm>
                <a:off x="6153150" y="3763963"/>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8" name="Freeform 191"/>
              <p:cNvSpPr>
                <a:spLocks noEditPoints="1"/>
              </p:cNvSpPr>
              <p:nvPr/>
            </p:nvSpPr>
            <p:spPr bwMode="auto">
              <a:xfrm>
                <a:off x="6119813" y="3656013"/>
                <a:ext cx="26988" cy="39688"/>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9" name="Freeform 192"/>
              <p:cNvSpPr>
                <a:spLocks/>
              </p:cNvSpPr>
              <p:nvPr/>
            </p:nvSpPr>
            <p:spPr bwMode="auto">
              <a:xfrm>
                <a:off x="6122988" y="3711575"/>
                <a:ext cx="17463" cy="34925"/>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0" name="Freeform 193"/>
              <p:cNvSpPr>
                <a:spLocks noEditPoints="1"/>
              </p:cNvSpPr>
              <p:nvPr/>
            </p:nvSpPr>
            <p:spPr bwMode="auto">
              <a:xfrm>
                <a:off x="6119813" y="3763963"/>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2" name="Freeform 195"/>
              <p:cNvSpPr>
                <a:spLocks noEditPoints="1"/>
              </p:cNvSpPr>
              <p:nvPr/>
            </p:nvSpPr>
            <p:spPr bwMode="auto">
              <a:xfrm>
                <a:off x="6234113" y="2765425"/>
                <a:ext cx="90488"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3" name="Freeform 196"/>
              <p:cNvSpPr>
                <a:spLocks noEditPoints="1"/>
              </p:cNvSpPr>
              <p:nvPr/>
            </p:nvSpPr>
            <p:spPr bwMode="auto">
              <a:xfrm>
                <a:off x="6234113" y="2928938"/>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4" name="Freeform 197"/>
              <p:cNvSpPr>
                <a:spLocks noEditPoints="1"/>
              </p:cNvSpPr>
              <p:nvPr/>
            </p:nvSpPr>
            <p:spPr bwMode="auto">
              <a:xfrm>
                <a:off x="6350000" y="2765425"/>
                <a:ext cx="107950"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5" name="Freeform 198"/>
              <p:cNvSpPr>
                <a:spLocks noEditPoints="1"/>
              </p:cNvSpPr>
              <p:nvPr/>
            </p:nvSpPr>
            <p:spPr bwMode="auto">
              <a:xfrm>
                <a:off x="6034088" y="3138488"/>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6" name="Freeform 199"/>
              <p:cNvSpPr>
                <a:spLocks/>
              </p:cNvSpPr>
              <p:nvPr/>
            </p:nvSpPr>
            <p:spPr bwMode="auto">
              <a:xfrm>
                <a:off x="5819775" y="2835275"/>
                <a:ext cx="98425" cy="14288"/>
              </a:xfrm>
              <a:custGeom>
                <a:avLst/>
                <a:gdLst>
                  <a:gd name="T0" fmla="*/ 58 w 62"/>
                  <a:gd name="T1" fmla="*/ 9 h 9"/>
                  <a:gd name="T2" fmla="*/ 5 w 62"/>
                  <a:gd name="T3" fmla="*/ 9 h 9"/>
                  <a:gd name="T4" fmla="*/ 3 w 62"/>
                  <a:gd name="T5" fmla="*/ 9 h 9"/>
                  <a:gd name="T6" fmla="*/ 3 w 62"/>
                  <a:gd name="T7" fmla="*/ 9 h 9"/>
                  <a:gd name="T8" fmla="*/ 0 w 62"/>
                  <a:gd name="T9" fmla="*/ 5 h 9"/>
                  <a:gd name="T10" fmla="*/ 3 w 62"/>
                  <a:gd name="T11" fmla="*/ 3 h 9"/>
                  <a:gd name="T12" fmla="*/ 3 w 62"/>
                  <a:gd name="T13" fmla="*/ 2 h 9"/>
                  <a:gd name="T14" fmla="*/ 5 w 62"/>
                  <a:gd name="T15" fmla="*/ 0 h 9"/>
                  <a:gd name="T16" fmla="*/ 58 w 62"/>
                  <a:gd name="T17" fmla="*/ 0 h 9"/>
                  <a:gd name="T18" fmla="*/ 59 w 62"/>
                  <a:gd name="T19" fmla="*/ 2 h 9"/>
                  <a:gd name="T20" fmla="*/ 61 w 62"/>
                  <a:gd name="T21" fmla="*/ 3 h 9"/>
                  <a:gd name="T22" fmla="*/ 62 w 62"/>
                  <a:gd name="T23" fmla="*/ 5 h 9"/>
                  <a:gd name="T24" fmla="*/ 62 w 62"/>
                  <a:gd name="T25" fmla="*/ 7 h 9"/>
                  <a:gd name="T26" fmla="*/ 61 w 62"/>
                  <a:gd name="T27" fmla="*/ 9 h 9"/>
                  <a:gd name="T28" fmla="*/ 59 w 62"/>
                  <a:gd name="T29" fmla="*/ 9 h 9"/>
                  <a:gd name="T30" fmla="*/ 58 w 6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9">
                    <a:moveTo>
                      <a:pt x="58" y="9"/>
                    </a:moveTo>
                    <a:lnTo>
                      <a:pt x="5" y="9"/>
                    </a:lnTo>
                    <a:lnTo>
                      <a:pt x="3" y="9"/>
                    </a:lnTo>
                    <a:lnTo>
                      <a:pt x="3" y="9"/>
                    </a:lnTo>
                    <a:lnTo>
                      <a:pt x="0" y="5"/>
                    </a:lnTo>
                    <a:lnTo>
                      <a:pt x="3" y="3"/>
                    </a:lnTo>
                    <a:lnTo>
                      <a:pt x="3" y="2"/>
                    </a:lnTo>
                    <a:lnTo>
                      <a:pt x="5" y="0"/>
                    </a:lnTo>
                    <a:lnTo>
                      <a:pt x="58" y="0"/>
                    </a:lnTo>
                    <a:lnTo>
                      <a:pt x="59" y="2"/>
                    </a:lnTo>
                    <a:lnTo>
                      <a:pt x="61" y="3"/>
                    </a:lnTo>
                    <a:lnTo>
                      <a:pt x="62" y="5"/>
                    </a:lnTo>
                    <a:lnTo>
                      <a:pt x="62" y="7"/>
                    </a:lnTo>
                    <a:lnTo>
                      <a:pt x="61" y="9"/>
                    </a:lnTo>
                    <a:lnTo>
                      <a:pt x="59" y="9"/>
                    </a:lnTo>
                    <a:lnTo>
                      <a:pt x="58" y="9"/>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7" name="Freeform 200"/>
              <p:cNvSpPr>
                <a:spLocks/>
              </p:cNvSpPr>
              <p:nvPr/>
            </p:nvSpPr>
            <p:spPr bwMode="auto">
              <a:xfrm>
                <a:off x="5861050" y="2811463"/>
                <a:ext cx="57150" cy="12700"/>
              </a:xfrm>
              <a:custGeom>
                <a:avLst/>
                <a:gdLst>
                  <a:gd name="T0" fmla="*/ 32 w 36"/>
                  <a:gd name="T1" fmla="*/ 8 h 8"/>
                  <a:gd name="T2" fmla="*/ 2 w 36"/>
                  <a:gd name="T3" fmla="*/ 8 h 8"/>
                  <a:gd name="T4" fmla="*/ 1 w 36"/>
                  <a:gd name="T5" fmla="*/ 7 h 8"/>
                  <a:gd name="T6" fmla="*/ 0 w 36"/>
                  <a:gd name="T7" fmla="*/ 7 h 8"/>
                  <a:gd name="T8" fmla="*/ 0 w 36"/>
                  <a:gd name="T9" fmla="*/ 4 h 8"/>
                  <a:gd name="T10" fmla="*/ 0 w 36"/>
                  <a:gd name="T11" fmla="*/ 4 h 8"/>
                  <a:gd name="T12" fmla="*/ 0 w 36"/>
                  <a:gd name="T13" fmla="*/ 1 h 8"/>
                  <a:gd name="T14" fmla="*/ 0 w 36"/>
                  <a:gd name="T15" fmla="*/ 0 h 8"/>
                  <a:gd name="T16" fmla="*/ 2 w 36"/>
                  <a:gd name="T17" fmla="*/ 0 h 8"/>
                  <a:gd name="T18" fmla="*/ 32 w 36"/>
                  <a:gd name="T19" fmla="*/ 0 h 8"/>
                  <a:gd name="T20" fmla="*/ 33 w 36"/>
                  <a:gd name="T21" fmla="*/ 0 h 8"/>
                  <a:gd name="T22" fmla="*/ 35 w 36"/>
                  <a:gd name="T23" fmla="*/ 0 h 8"/>
                  <a:gd name="T24" fmla="*/ 36 w 36"/>
                  <a:gd name="T25" fmla="*/ 1 h 8"/>
                  <a:gd name="T26" fmla="*/ 36 w 36"/>
                  <a:gd name="T27" fmla="*/ 4 h 8"/>
                  <a:gd name="T28" fmla="*/ 36 w 36"/>
                  <a:gd name="T29" fmla="*/ 4 h 8"/>
                  <a:gd name="T30" fmla="*/ 35 w 36"/>
                  <a:gd name="T31" fmla="*/ 7 h 8"/>
                  <a:gd name="T32" fmla="*/ 33 w 36"/>
                  <a:gd name="T33" fmla="*/ 7 h 8"/>
                  <a:gd name="T34" fmla="*/ 32 w 36"/>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8">
                    <a:moveTo>
                      <a:pt x="32" y="8"/>
                    </a:moveTo>
                    <a:lnTo>
                      <a:pt x="2" y="8"/>
                    </a:lnTo>
                    <a:lnTo>
                      <a:pt x="1" y="7"/>
                    </a:lnTo>
                    <a:lnTo>
                      <a:pt x="0" y="7"/>
                    </a:lnTo>
                    <a:lnTo>
                      <a:pt x="0" y="4"/>
                    </a:lnTo>
                    <a:lnTo>
                      <a:pt x="0" y="4"/>
                    </a:lnTo>
                    <a:lnTo>
                      <a:pt x="0" y="1"/>
                    </a:lnTo>
                    <a:lnTo>
                      <a:pt x="0" y="0"/>
                    </a:lnTo>
                    <a:lnTo>
                      <a:pt x="2" y="0"/>
                    </a:lnTo>
                    <a:lnTo>
                      <a:pt x="32" y="0"/>
                    </a:lnTo>
                    <a:lnTo>
                      <a:pt x="33" y="0"/>
                    </a:lnTo>
                    <a:lnTo>
                      <a:pt x="35" y="0"/>
                    </a:lnTo>
                    <a:lnTo>
                      <a:pt x="36" y="1"/>
                    </a:lnTo>
                    <a:lnTo>
                      <a:pt x="36" y="4"/>
                    </a:lnTo>
                    <a:lnTo>
                      <a:pt x="36" y="4"/>
                    </a:lnTo>
                    <a:lnTo>
                      <a:pt x="35" y="7"/>
                    </a:lnTo>
                    <a:lnTo>
                      <a:pt x="33" y="7"/>
                    </a:lnTo>
                    <a:lnTo>
                      <a:pt x="32" y="8"/>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8" name="Freeform 201"/>
              <p:cNvSpPr>
                <a:spLocks/>
              </p:cNvSpPr>
              <p:nvPr/>
            </p:nvSpPr>
            <p:spPr bwMode="auto">
              <a:xfrm>
                <a:off x="5819775" y="2865438"/>
                <a:ext cx="98425" cy="12700"/>
              </a:xfrm>
              <a:custGeom>
                <a:avLst/>
                <a:gdLst>
                  <a:gd name="T0" fmla="*/ 58 w 62"/>
                  <a:gd name="T1" fmla="*/ 8 h 8"/>
                  <a:gd name="T2" fmla="*/ 5 w 62"/>
                  <a:gd name="T3" fmla="*/ 8 h 8"/>
                  <a:gd name="T4" fmla="*/ 3 w 62"/>
                  <a:gd name="T5" fmla="*/ 7 h 8"/>
                  <a:gd name="T6" fmla="*/ 3 w 62"/>
                  <a:gd name="T7" fmla="*/ 5 h 8"/>
                  <a:gd name="T8" fmla="*/ 0 w 62"/>
                  <a:gd name="T9" fmla="*/ 4 h 8"/>
                  <a:gd name="T10" fmla="*/ 3 w 62"/>
                  <a:gd name="T11" fmla="*/ 1 h 8"/>
                  <a:gd name="T12" fmla="*/ 3 w 62"/>
                  <a:gd name="T13" fmla="*/ 0 h 8"/>
                  <a:gd name="T14" fmla="*/ 5 w 62"/>
                  <a:gd name="T15" fmla="*/ 0 h 8"/>
                  <a:gd name="T16" fmla="*/ 58 w 62"/>
                  <a:gd name="T17" fmla="*/ 0 h 8"/>
                  <a:gd name="T18" fmla="*/ 59 w 62"/>
                  <a:gd name="T19" fmla="*/ 0 h 8"/>
                  <a:gd name="T20" fmla="*/ 61 w 62"/>
                  <a:gd name="T21" fmla="*/ 1 h 8"/>
                  <a:gd name="T22" fmla="*/ 62 w 62"/>
                  <a:gd name="T23" fmla="*/ 1 h 8"/>
                  <a:gd name="T24" fmla="*/ 62 w 62"/>
                  <a:gd name="T25" fmla="*/ 4 h 8"/>
                  <a:gd name="T26" fmla="*/ 61 w 62"/>
                  <a:gd name="T27" fmla="*/ 5 h 8"/>
                  <a:gd name="T28" fmla="*/ 59 w 62"/>
                  <a:gd name="T29" fmla="*/ 7 h 8"/>
                  <a:gd name="T30" fmla="*/ 58 w 62"/>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8">
                    <a:moveTo>
                      <a:pt x="58" y="8"/>
                    </a:moveTo>
                    <a:lnTo>
                      <a:pt x="5" y="8"/>
                    </a:lnTo>
                    <a:lnTo>
                      <a:pt x="3" y="7"/>
                    </a:lnTo>
                    <a:lnTo>
                      <a:pt x="3" y="5"/>
                    </a:lnTo>
                    <a:lnTo>
                      <a:pt x="0" y="4"/>
                    </a:lnTo>
                    <a:lnTo>
                      <a:pt x="3" y="1"/>
                    </a:lnTo>
                    <a:lnTo>
                      <a:pt x="3" y="0"/>
                    </a:lnTo>
                    <a:lnTo>
                      <a:pt x="5" y="0"/>
                    </a:lnTo>
                    <a:lnTo>
                      <a:pt x="58" y="0"/>
                    </a:lnTo>
                    <a:lnTo>
                      <a:pt x="59" y="0"/>
                    </a:lnTo>
                    <a:lnTo>
                      <a:pt x="61" y="1"/>
                    </a:lnTo>
                    <a:lnTo>
                      <a:pt x="62" y="1"/>
                    </a:lnTo>
                    <a:lnTo>
                      <a:pt x="62" y="4"/>
                    </a:lnTo>
                    <a:lnTo>
                      <a:pt x="61" y="5"/>
                    </a:lnTo>
                    <a:lnTo>
                      <a:pt x="59" y="7"/>
                    </a:lnTo>
                    <a:lnTo>
                      <a:pt x="58" y="8"/>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9" name="Freeform 202"/>
              <p:cNvSpPr>
                <a:spLocks/>
              </p:cNvSpPr>
              <p:nvPr/>
            </p:nvSpPr>
            <p:spPr bwMode="auto">
              <a:xfrm>
                <a:off x="5819775" y="2890838"/>
                <a:ext cx="98425" cy="14288"/>
              </a:xfrm>
              <a:custGeom>
                <a:avLst/>
                <a:gdLst>
                  <a:gd name="T0" fmla="*/ 58 w 62"/>
                  <a:gd name="T1" fmla="*/ 9 h 9"/>
                  <a:gd name="T2" fmla="*/ 5 w 62"/>
                  <a:gd name="T3" fmla="*/ 9 h 9"/>
                  <a:gd name="T4" fmla="*/ 3 w 62"/>
                  <a:gd name="T5" fmla="*/ 9 h 9"/>
                  <a:gd name="T6" fmla="*/ 3 w 62"/>
                  <a:gd name="T7" fmla="*/ 7 h 9"/>
                  <a:gd name="T8" fmla="*/ 2 w 62"/>
                  <a:gd name="T9" fmla="*/ 6 h 9"/>
                  <a:gd name="T10" fmla="*/ 0 w 62"/>
                  <a:gd name="T11" fmla="*/ 5 h 9"/>
                  <a:gd name="T12" fmla="*/ 3 w 62"/>
                  <a:gd name="T13" fmla="*/ 0 h 9"/>
                  <a:gd name="T14" fmla="*/ 3 w 62"/>
                  <a:gd name="T15" fmla="*/ 0 h 9"/>
                  <a:gd name="T16" fmla="*/ 5 w 62"/>
                  <a:gd name="T17" fmla="*/ 0 h 9"/>
                  <a:gd name="T18" fmla="*/ 58 w 62"/>
                  <a:gd name="T19" fmla="*/ 0 h 9"/>
                  <a:gd name="T20" fmla="*/ 59 w 62"/>
                  <a:gd name="T21" fmla="*/ 0 h 9"/>
                  <a:gd name="T22" fmla="*/ 61 w 62"/>
                  <a:gd name="T23" fmla="*/ 0 h 9"/>
                  <a:gd name="T24" fmla="*/ 62 w 62"/>
                  <a:gd name="T25" fmla="*/ 3 h 9"/>
                  <a:gd name="T26" fmla="*/ 62 w 62"/>
                  <a:gd name="T27" fmla="*/ 5 h 9"/>
                  <a:gd name="T28" fmla="*/ 62 w 62"/>
                  <a:gd name="T29" fmla="*/ 6 h 9"/>
                  <a:gd name="T30" fmla="*/ 61 w 62"/>
                  <a:gd name="T31" fmla="*/ 7 h 9"/>
                  <a:gd name="T32" fmla="*/ 59 w 62"/>
                  <a:gd name="T33" fmla="*/ 9 h 9"/>
                  <a:gd name="T34" fmla="*/ 58 w 62"/>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
                    <a:moveTo>
                      <a:pt x="58" y="9"/>
                    </a:moveTo>
                    <a:lnTo>
                      <a:pt x="5" y="9"/>
                    </a:lnTo>
                    <a:lnTo>
                      <a:pt x="3" y="9"/>
                    </a:lnTo>
                    <a:lnTo>
                      <a:pt x="3" y="7"/>
                    </a:lnTo>
                    <a:lnTo>
                      <a:pt x="2" y="6"/>
                    </a:lnTo>
                    <a:lnTo>
                      <a:pt x="0" y="5"/>
                    </a:lnTo>
                    <a:lnTo>
                      <a:pt x="3" y="0"/>
                    </a:lnTo>
                    <a:lnTo>
                      <a:pt x="3" y="0"/>
                    </a:lnTo>
                    <a:lnTo>
                      <a:pt x="5" y="0"/>
                    </a:lnTo>
                    <a:lnTo>
                      <a:pt x="58" y="0"/>
                    </a:lnTo>
                    <a:lnTo>
                      <a:pt x="59" y="0"/>
                    </a:lnTo>
                    <a:lnTo>
                      <a:pt x="61" y="0"/>
                    </a:lnTo>
                    <a:lnTo>
                      <a:pt x="62" y="3"/>
                    </a:lnTo>
                    <a:lnTo>
                      <a:pt x="62" y="5"/>
                    </a:lnTo>
                    <a:lnTo>
                      <a:pt x="62" y="6"/>
                    </a:lnTo>
                    <a:lnTo>
                      <a:pt x="61" y="7"/>
                    </a:lnTo>
                    <a:lnTo>
                      <a:pt x="59" y="9"/>
                    </a:lnTo>
                    <a:lnTo>
                      <a:pt x="58" y="9"/>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0" name="Freeform 203"/>
              <p:cNvSpPr>
                <a:spLocks noEditPoints="1"/>
              </p:cNvSpPr>
              <p:nvPr/>
            </p:nvSpPr>
            <p:spPr bwMode="auto">
              <a:xfrm>
                <a:off x="5791200" y="2757488"/>
                <a:ext cx="155575" cy="192088"/>
              </a:xfrm>
              <a:custGeom>
                <a:avLst/>
                <a:gdLst>
                  <a:gd name="T0" fmla="*/ 88 w 98"/>
                  <a:gd name="T1" fmla="*/ 0 h 121"/>
                  <a:gd name="T2" fmla="*/ 32 w 98"/>
                  <a:gd name="T3" fmla="*/ 0 h 121"/>
                  <a:gd name="T4" fmla="*/ 0 w 98"/>
                  <a:gd name="T5" fmla="*/ 31 h 121"/>
                  <a:gd name="T6" fmla="*/ 0 w 98"/>
                  <a:gd name="T7" fmla="*/ 111 h 121"/>
                  <a:gd name="T8" fmla="*/ 2 w 98"/>
                  <a:gd name="T9" fmla="*/ 115 h 121"/>
                  <a:gd name="T10" fmla="*/ 3 w 98"/>
                  <a:gd name="T11" fmla="*/ 118 h 121"/>
                  <a:gd name="T12" fmla="*/ 6 w 98"/>
                  <a:gd name="T13" fmla="*/ 119 h 121"/>
                  <a:gd name="T14" fmla="*/ 10 w 98"/>
                  <a:gd name="T15" fmla="*/ 121 h 121"/>
                  <a:gd name="T16" fmla="*/ 98 w 98"/>
                  <a:gd name="T17" fmla="*/ 121 h 121"/>
                  <a:gd name="T18" fmla="*/ 98 w 98"/>
                  <a:gd name="T19" fmla="*/ 12 h 121"/>
                  <a:gd name="T20" fmla="*/ 97 w 98"/>
                  <a:gd name="T21" fmla="*/ 7 h 121"/>
                  <a:gd name="T22" fmla="*/ 95 w 98"/>
                  <a:gd name="T23" fmla="*/ 5 h 121"/>
                  <a:gd name="T24" fmla="*/ 93 w 98"/>
                  <a:gd name="T25" fmla="*/ 2 h 121"/>
                  <a:gd name="T26" fmla="*/ 88 w 98"/>
                  <a:gd name="T27" fmla="*/ 0 h 121"/>
                  <a:gd name="T28" fmla="*/ 91 w 98"/>
                  <a:gd name="T29" fmla="*/ 112 h 121"/>
                  <a:gd name="T30" fmla="*/ 14 w 98"/>
                  <a:gd name="T31" fmla="*/ 112 h 121"/>
                  <a:gd name="T32" fmla="*/ 13 w 98"/>
                  <a:gd name="T33" fmla="*/ 112 h 121"/>
                  <a:gd name="T34" fmla="*/ 10 w 98"/>
                  <a:gd name="T35" fmla="*/ 111 h 121"/>
                  <a:gd name="T36" fmla="*/ 9 w 98"/>
                  <a:gd name="T37" fmla="*/ 108 h 121"/>
                  <a:gd name="T38" fmla="*/ 9 w 98"/>
                  <a:gd name="T39" fmla="*/ 107 h 121"/>
                  <a:gd name="T40" fmla="*/ 9 w 98"/>
                  <a:gd name="T41" fmla="*/ 35 h 121"/>
                  <a:gd name="T42" fmla="*/ 27 w 98"/>
                  <a:gd name="T43" fmla="*/ 35 h 121"/>
                  <a:gd name="T44" fmla="*/ 30 w 98"/>
                  <a:gd name="T45" fmla="*/ 35 h 121"/>
                  <a:gd name="T46" fmla="*/ 32 w 98"/>
                  <a:gd name="T47" fmla="*/ 34 h 121"/>
                  <a:gd name="T48" fmla="*/ 35 w 98"/>
                  <a:gd name="T49" fmla="*/ 31 h 121"/>
                  <a:gd name="T50" fmla="*/ 35 w 98"/>
                  <a:gd name="T51" fmla="*/ 27 h 121"/>
                  <a:gd name="T52" fmla="*/ 35 w 98"/>
                  <a:gd name="T53" fmla="*/ 9 h 121"/>
                  <a:gd name="T54" fmla="*/ 86 w 98"/>
                  <a:gd name="T55" fmla="*/ 9 h 121"/>
                  <a:gd name="T56" fmla="*/ 87 w 98"/>
                  <a:gd name="T57" fmla="*/ 9 h 121"/>
                  <a:gd name="T58" fmla="*/ 88 w 98"/>
                  <a:gd name="T59" fmla="*/ 10 h 121"/>
                  <a:gd name="T60" fmla="*/ 91 w 98"/>
                  <a:gd name="T61" fmla="*/ 13 h 121"/>
                  <a:gd name="T62" fmla="*/ 91 w 98"/>
                  <a:gd name="T63" fmla="*/ 16 h 121"/>
                  <a:gd name="T64" fmla="*/ 91 w 98"/>
                  <a:gd name="T65"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1">
                    <a:moveTo>
                      <a:pt x="88" y="0"/>
                    </a:moveTo>
                    <a:lnTo>
                      <a:pt x="32" y="0"/>
                    </a:lnTo>
                    <a:lnTo>
                      <a:pt x="0" y="31"/>
                    </a:lnTo>
                    <a:lnTo>
                      <a:pt x="0" y="111"/>
                    </a:lnTo>
                    <a:lnTo>
                      <a:pt x="2" y="115"/>
                    </a:lnTo>
                    <a:lnTo>
                      <a:pt x="3" y="118"/>
                    </a:lnTo>
                    <a:lnTo>
                      <a:pt x="6" y="119"/>
                    </a:lnTo>
                    <a:lnTo>
                      <a:pt x="10" y="121"/>
                    </a:lnTo>
                    <a:lnTo>
                      <a:pt x="98" y="121"/>
                    </a:lnTo>
                    <a:lnTo>
                      <a:pt x="98" y="12"/>
                    </a:lnTo>
                    <a:lnTo>
                      <a:pt x="97" y="7"/>
                    </a:lnTo>
                    <a:lnTo>
                      <a:pt x="95" y="5"/>
                    </a:lnTo>
                    <a:lnTo>
                      <a:pt x="93" y="2"/>
                    </a:lnTo>
                    <a:lnTo>
                      <a:pt x="88" y="0"/>
                    </a:lnTo>
                    <a:close/>
                    <a:moveTo>
                      <a:pt x="91" y="112"/>
                    </a:moveTo>
                    <a:lnTo>
                      <a:pt x="14" y="112"/>
                    </a:lnTo>
                    <a:lnTo>
                      <a:pt x="13" y="112"/>
                    </a:lnTo>
                    <a:lnTo>
                      <a:pt x="10" y="111"/>
                    </a:lnTo>
                    <a:lnTo>
                      <a:pt x="9" y="108"/>
                    </a:lnTo>
                    <a:lnTo>
                      <a:pt x="9" y="107"/>
                    </a:lnTo>
                    <a:lnTo>
                      <a:pt x="9" y="35"/>
                    </a:lnTo>
                    <a:lnTo>
                      <a:pt x="27" y="35"/>
                    </a:lnTo>
                    <a:lnTo>
                      <a:pt x="30" y="35"/>
                    </a:lnTo>
                    <a:lnTo>
                      <a:pt x="32" y="34"/>
                    </a:lnTo>
                    <a:lnTo>
                      <a:pt x="35" y="31"/>
                    </a:lnTo>
                    <a:lnTo>
                      <a:pt x="35" y="27"/>
                    </a:lnTo>
                    <a:lnTo>
                      <a:pt x="35" y="9"/>
                    </a:lnTo>
                    <a:lnTo>
                      <a:pt x="86" y="9"/>
                    </a:lnTo>
                    <a:lnTo>
                      <a:pt x="87" y="9"/>
                    </a:lnTo>
                    <a:lnTo>
                      <a:pt x="88" y="10"/>
                    </a:lnTo>
                    <a:lnTo>
                      <a:pt x="91" y="13"/>
                    </a:lnTo>
                    <a:lnTo>
                      <a:pt x="91" y="16"/>
                    </a:lnTo>
                    <a:lnTo>
                      <a:pt x="91" y="112"/>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1" name="Freeform 204"/>
              <p:cNvSpPr>
                <a:spLocks/>
              </p:cNvSpPr>
              <p:nvPr/>
            </p:nvSpPr>
            <p:spPr bwMode="auto">
              <a:xfrm>
                <a:off x="6280150" y="2638425"/>
                <a:ext cx="66675" cy="11113"/>
              </a:xfrm>
              <a:custGeom>
                <a:avLst/>
                <a:gdLst>
                  <a:gd name="T0" fmla="*/ 39 w 42"/>
                  <a:gd name="T1" fmla="*/ 7 h 7"/>
                  <a:gd name="T2" fmla="*/ 2 w 42"/>
                  <a:gd name="T3" fmla="*/ 7 h 7"/>
                  <a:gd name="T4" fmla="*/ 2 w 42"/>
                  <a:gd name="T5" fmla="*/ 7 h 7"/>
                  <a:gd name="T6" fmla="*/ 2 w 42"/>
                  <a:gd name="T7" fmla="*/ 5 h 7"/>
                  <a:gd name="T8" fmla="*/ 0 w 42"/>
                  <a:gd name="T9" fmla="*/ 4 h 7"/>
                  <a:gd name="T10" fmla="*/ 2 w 42"/>
                  <a:gd name="T11" fmla="*/ 3 h 7"/>
                  <a:gd name="T12" fmla="*/ 2 w 42"/>
                  <a:gd name="T13" fmla="*/ 1 h 7"/>
                  <a:gd name="T14" fmla="*/ 2 w 42"/>
                  <a:gd name="T15" fmla="*/ 0 h 7"/>
                  <a:gd name="T16" fmla="*/ 39 w 42"/>
                  <a:gd name="T17" fmla="*/ 0 h 7"/>
                  <a:gd name="T18" fmla="*/ 41 w 42"/>
                  <a:gd name="T19" fmla="*/ 1 h 7"/>
                  <a:gd name="T20" fmla="*/ 42 w 42"/>
                  <a:gd name="T21" fmla="*/ 3 h 7"/>
                  <a:gd name="T22" fmla="*/ 42 w 42"/>
                  <a:gd name="T23" fmla="*/ 4 h 7"/>
                  <a:gd name="T24" fmla="*/ 42 w 42"/>
                  <a:gd name="T25" fmla="*/ 5 h 7"/>
                  <a:gd name="T26" fmla="*/ 42 w 42"/>
                  <a:gd name="T27" fmla="*/ 5 h 7"/>
                  <a:gd name="T28" fmla="*/ 41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2" y="7"/>
                    </a:lnTo>
                    <a:lnTo>
                      <a:pt x="2" y="7"/>
                    </a:lnTo>
                    <a:lnTo>
                      <a:pt x="2" y="5"/>
                    </a:lnTo>
                    <a:lnTo>
                      <a:pt x="0" y="4"/>
                    </a:lnTo>
                    <a:lnTo>
                      <a:pt x="2" y="3"/>
                    </a:lnTo>
                    <a:lnTo>
                      <a:pt x="2" y="1"/>
                    </a:lnTo>
                    <a:lnTo>
                      <a:pt x="2" y="0"/>
                    </a:lnTo>
                    <a:lnTo>
                      <a:pt x="39" y="0"/>
                    </a:lnTo>
                    <a:lnTo>
                      <a:pt x="41" y="1"/>
                    </a:lnTo>
                    <a:lnTo>
                      <a:pt x="42" y="3"/>
                    </a:lnTo>
                    <a:lnTo>
                      <a:pt x="42" y="4"/>
                    </a:lnTo>
                    <a:lnTo>
                      <a:pt x="42" y="5"/>
                    </a:lnTo>
                    <a:lnTo>
                      <a:pt x="42" y="5"/>
                    </a:lnTo>
                    <a:lnTo>
                      <a:pt x="41" y="7"/>
                    </a:lnTo>
                    <a:lnTo>
                      <a:pt x="39" y="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2" name="Freeform 205"/>
              <p:cNvSpPr>
                <a:spLocks/>
              </p:cNvSpPr>
              <p:nvPr/>
            </p:nvSpPr>
            <p:spPr bwMode="auto">
              <a:xfrm>
                <a:off x="6307138" y="2620963"/>
                <a:ext cx="39688" cy="7938"/>
              </a:xfrm>
              <a:custGeom>
                <a:avLst/>
                <a:gdLst>
                  <a:gd name="T0" fmla="*/ 22 w 25"/>
                  <a:gd name="T1" fmla="*/ 5 h 5"/>
                  <a:gd name="T2" fmla="*/ 3 w 25"/>
                  <a:gd name="T3" fmla="*/ 5 h 5"/>
                  <a:gd name="T4" fmla="*/ 1 w 25"/>
                  <a:gd name="T5" fmla="*/ 5 h 5"/>
                  <a:gd name="T6" fmla="*/ 0 w 25"/>
                  <a:gd name="T7" fmla="*/ 5 h 5"/>
                  <a:gd name="T8" fmla="*/ 0 w 25"/>
                  <a:gd name="T9" fmla="*/ 4 h 5"/>
                  <a:gd name="T10" fmla="*/ 0 w 25"/>
                  <a:gd name="T11" fmla="*/ 2 h 5"/>
                  <a:gd name="T12" fmla="*/ 0 w 25"/>
                  <a:gd name="T13" fmla="*/ 1 h 5"/>
                  <a:gd name="T14" fmla="*/ 0 w 25"/>
                  <a:gd name="T15" fmla="*/ 1 h 5"/>
                  <a:gd name="T16" fmla="*/ 3 w 25"/>
                  <a:gd name="T17" fmla="*/ 0 h 5"/>
                  <a:gd name="T18" fmla="*/ 22 w 25"/>
                  <a:gd name="T19" fmla="*/ 0 h 5"/>
                  <a:gd name="T20" fmla="*/ 24 w 25"/>
                  <a:gd name="T21" fmla="*/ 0 h 5"/>
                  <a:gd name="T22" fmla="*/ 25 w 25"/>
                  <a:gd name="T23" fmla="*/ 1 h 5"/>
                  <a:gd name="T24" fmla="*/ 25 w 25"/>
                  <a:gd name="T25" fmla="*/ 1 h 5"/>
                  <a:gd name="T26" fmla="*/ 25 w 25"/>
                  <a:gd name="T27" fmla="*/ 2 h 5"/>
                  <a:gd name="T28" fmla="*/ 25 w 25"/>
                  <a:gd name="T29" fmla="*/ 4 h 5"/>
                  <a:gd name="T30" fmla="*/ 25 w 25"/>
                  <a:gd name="T31" fmla="*/ 5 h 5"/>
                  <a:gd name="T32" fmla="*/ 24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3" y="5"/>
                    </a:lnTo>
                    <a:lnTo>
                      <a:pt x="1" y="5"/>
                    </a:lnTo>
                    <a:lnTo>
                      <a:pt x="0" y="5"/>
                    </a:lnTo>
                    <a:lnTo>
                      <a:pt x="0" y="4"/>
                    </a:lnTo>
                    <a:lnTo>
                      <a:pt x="0" y="2"/>
                    </a:lnTo>
                    <a:lnTo>
                      <a:pt x="0" y="1"/>
                    </a:lnTo>
                    <a:lnTo>
                      <a:pt x="0" y="1"/>
                    </a:lnTo>
                    <a:lnTo>
                      <a:pt x="3" y="0"/>
                    </a:lnTo>
                    <a:lnTo>
                      <a:pt x="22" y="0"/>
                    </a:lnTo>
                    <a:lnTo>
                      <a:pt x="24" y="0"/>
                    </a:lnTo>
                    <a:lnTo>
                      <a:pt x="25" y="1"/>
                    </a:lnTo>
                    <a:lnTo>
                      <a:pt x="25" y="1"/>
                    </a:lnTo>
                    <a:lnTo>
                      <a:pt x="25" y="2"/>
                    </a:lnTo>
                    <a:lnTo>
                      <a:pt x="25" y="4"/>
                    </a:lnTo>
                    <a:lnTo>
                      <a:pt x="25" y="5"/>
                    </a:lnTo>
                    <a:lnTo>
                      <a:pt x="24" y="5"/>
                    </a:lnTo>
                    <a:lnTo>
                      <a:pt x="22" y="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4" name="Freeform 207"/>
              <p:cNvSpPr>
                <a:spLocks/>
              </p:cNvSpPr>
              <p:nvPr/>
            </p:nvSpPr>
            <p:spPr bwMode="auto">
              <a:xfrm>
                <a:off x="6280150" y="2678113"/>
                <a:ext cx="66675" cy="9525"/>
              </a:xfrm>
              <a:custGeom>
                <a:avLst/>
                <a:gdLst>
                  <a:gd name="T0" fmla="*/ 39 w 42"/>
                  <a:gd name="T1" fmla="*/ 6 h 6"/>
                  <a:gd name="T2" fmla="*/ 2 w 42"/>
                  <a:gd name="T3" fmla="*/ 6 h 6"/>
                  <a:gd name="T4" fmla="*/ 2 w 42"/>
                  <a:gd name="T5" fmla="*/ 6 h 6"/>
                  <a:gd name="T6" fmla="*/ 2 w 42"/>
                  <a:gd name="T7" fmla="*/ 4 h 6"/>
                  <a:gd name="T8" fmla="*/ 0 w 42"/>
                  <a:gd name="T9" fmla="*/ 4 h 6"/>
                  <a:gd name="T10" fmla="*/ 0 w 42"/>
                  <a:gd name="T11" fmla="*/ 3 h 6"/>
                  <a:gd name="T12" fmla="*/ 2 w 42"/>
                  <a:gd name="T13" fmla="*/ 0 h 6"/>
                  <a:gd name="T14" fmla="*/ 2 w 42"/>
                  <a:gd name="T15" fmla="*/ 0 h 6"/>
                  <a:gd name="T16" fmla="*/ 2 w 42"/>
                  <a:gd name="T17" fmla="*/ 0 h 6"/>
                  <a:gd name="T18" fmla="*/ 39 w 42"/>
                  <a:gd name="T19" fmla="*/ 0 h 6"/>
                  <a:gd name="T20" fmla="*/ 41 w 42"/>
                  <a:gd name="T21" fmla="*/ 0 h 6"/>
                  <a:gd name="T22" fmla="*/ 42 w 42"/>
                  <a:gd name="T23" fmla="*/ 0 h 6"/>
                  <a:gd name="T24" fmla="*/ 42 w 42"/>
                  <a:gd name="T25" fmla="*/ 1 h 6"/>
                  <a:gd name="T26" fmla="*/ 42 w 42"/>
                  <a:gd name="T27" fmla="*/ 3 h 6"/>
                  <a:gd name="T28" fmla="*/ 42 w 42"/>
                  <a:gd name="T29" fmla="*/ 4 h 6"/>
                  <a:gd name="T30" fmla="*/ 42 w 42"/>
                  <a:gd name="T31" fmla="*/ 4 h 6"/>
                  <a:gd name="T32" fmla="*/ 41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2" y="6"/>
                    </a:lnTo>
                    <a:lnTo>
                      <a:pt x="2" y="6"/>
                    </a:lnTo>
                    <a:lnTo>
                      <a:pt x="2" y="4"/>
                    </a:lnTo>
                    <a:lnTo>
                      <a:pt x="0" y="4"/>
                    </a:lnTo>
                    <a:lnTo>
                      <a:pt x="0" y="3"/>
                    </a:lnTo>
                    <a:lnTo>
                      <a:pt x="2" y="0"/>
                    </a:lnTo>
                    <a:lnTo>
                      <a:pt x="2" y="0"/>
                    </a:lnTo>
                    <a:lnTo>
                      <a:pt x="2" y="0"/>
                    </a:lnTo>
                    <a:lnTo>
                      <a:pt x="39" y="0"/>
                    </a:lnTo>
                    <a:lnTo>
                      <a:pt x="41" y="0"/>
                    </a:lnTo>
                    <a:lnTo>
                      <a:pt x="42" y="0"/>
                    </a:lnTo>
                    <a:lnTo>
                      <a:pt x="42" y="1"/>
                    </a:lnTo>
                    <a:lnTo>
                      <a:pt x="42" y="3"/>
                    </a:lnTo>
                    <a:lnTo>
                      <a:pt x="42" y="4"/>
                    </a:lnTo>
                    <a:lnTo>
                      <a:pt x="42" y="4"/>
                    </a:lnTo>
                    <a:lnTo>
                      <a:pt x="41" y="6"/>
                    </a:lnTo>
                    <a:lnTo>
                      <a:pt x="39" y="6"/>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5" name="Freeform 208"/>
              <p:cNvSpPr>
                <a:spLocks noEditPoints="1"/>
              </p:cNvSpPr>
              <p:nvPr/>
            </p:nvSpPr>
            <p:spPr bwMode="auto">
              <a:xfrm>
                <a:off x="6257925" y="2584450"/>
                <a:ext cx="111125" cy="133350"/>
              </a:xfrm>
              <a:custGeom>
                <a:avLst/>
                <a:gdLst>
                  <a:gd name="T0" fmla="*/ 63 w 70"/>
                  <a:gd name="T1" fmla="*/ 0 h 84"/>
                  <a:gd name="T2" fmla="*/ 23 w 70"/>
                  <a:gd name="T3" fmla="*/ 0 h 84"/>
                  <a:gd name="T4" fmla="*/ 0 w 70"/>
                  <a:gd name="T5" fmla="*/ 21 h 84"/>
                  <a:gd name="T6" fmla="*/ 0 w 70"/>
                  <a:gd name="T7" fmla="*/ 77 h 84"/>
                  <a:gd name="T8" fmla="*/ 2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9 w 70"/>
                  <a:gd name="T21" fmla="*/ 4 h 84"/>
                  <a:gd name="T22" fmla="*/ 67 w 70"/>
                  <a:gd name="T23" fmla="*/ 2 h 84"/>
                  <a:gd name="T24" fmla="*/ 66 w 70"/>
                  <a:gd name="T25" fmla="*/ 0 h 84"/>
                  <a:gd name="T26" fmla="*/ 63 w 70"/>
                  <a:gd name="T27" fmla="*/ 0 h 84"/>
                  <a:gd name="T28" fmla="*/ 65 w 70"/>
                  <a:gd name="T29" fmla="*/ 79 h 84"/>
                  <a:gd name="T30" fmla="*/ 10 w 70"/>
                  <a:gd name="T31" fmla="*/ 79 h 84"/>
                  <a:gd name="T32" fmla="*/ 9 w 70"/>
                  <a:gd name="T33" fmla="*/ 79 h 84"/>
                  <a:gd name="T34" fmla="*/ 7 w 70"/>
                  <a:gd name="T35" fmla="*/ 77 h 84"/>
                  <a:gd name="T36" fmla="*/ 6 w 70"/>
                  <a:gd name="T37" fmla="*/ 76 h 84"/>
                  <a:gd name="T38" fmla="*/ 6 w 70"/>
                  <a:gd name="T39" fmla="*/ 74 h 84"/>
                  <a:gd name="T40" fmla="*/ 6 w 70"/>
                  <a:gd name="T41" fmla="*/ 24 h 84"/>
                  <a:gd name="T42" fmla="*/ 20 w 70"/>
                  <a:gd name="T43" fmla="*/ 24 h 84"/>
                  <a:gd name="T44" fmla="*/ 21 w 70"/>
                  <a:gd name="T45" fmla="*/ 24 h 84"/>
                  <a:gd name="T46" fmla="*/ 24 w 70"/>
                  <a:gd name="T47" fmla="*/ 23 h 84"/>
                  <a:gd name="T48" fmla="*/ 25 w 70"/>
                  <a:gd name="T49" fmla="*/ 21 h 84"/>
                  <a:gd name="T50" fmla="*/ 25 w 70"/>
                  <a:gd name="T51" fmla="*/ 18 h 84"/>
                  <a:gd name="T52" fmla="*/ 25 w 70"/>
                  <a:gd name="T53" fmla="*/ 6 h 84"/>
                  <a:gd name="T54" fmla="*/ 60 w 70"/>
                  <a:gd name="T55" fmla="*/ 6 h 84"/>
                  <a:gd name="T56" fmla="*/ 62 w 70"/>
                  <a:gd name="T57" fmla="*/ 6 h 84"/>
                  <a:gd name="T58" fmla="*/ 63 w 70"/>
                  <a:gd name="T59" fmla="*/ 6 h 84"/>
                  <a:gd name="T60" fmla="*/ 65 w 70"/>
                  <a:gd name="T61" fmla="*/ 9 h 84"/>
                  <a:gd name="T62" fmla="*/ 65 w 70"/>
                  <a:gd name="T63" fmla="*/ 10 h 84"/>
                  <a:gd name="T64" fmla="*/ 65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3" y="0"/>
                    </a:lnTo>
                    <a:lnTo>
                      <a:pt x="0" y="21"/>
                    </a:lnTo>
                    <a:lnTo>
                      <a:pt x="0" y="77"/>
                    </a:lnTo>
                    <a:lnTo>
                      <a:pt x="2" y="80"/>
                    </a:lnTo>
                    <a:lnTo>
                      <a:pt x="3" y="83"/>
                    </a:lnTo>
                    <a:lnTo>
                      <a:pt x="4" y="84"/>
                    </a:lnTo>
                    <a:lnTo>
                      <a:pt x="7" y="84"/>
                    </a:lnTo>
                    <a:lnTo>
                      <a:pt x="70" y="84"/>
                    </a:lnTo>
                    <a:lnTo>
                      <a:pt x="70" y="7"/>
                    </a:lnTo>
                    <a:lnTo>
                      <a:pt x="69" y="4"/>
                    </a:lnTo>
                    <a:lnTo>
                      <a:pt x="67" y="2"/>
                    </a:lnTo>
                    <a:lnTo>
                      <a:pt x="66" y="0"/>
                    </a:lnTo>
                    <a:lnTo>
                      <a:pt x="63" y="0"/>
                    </a:lnTo>
                    <a:close/>
                    <a:moveTo>
                      <a:pt x="65" y="79"/>
                    </a:moveTo>
                    <a:lnTo>
                      <a:pt x="10" y="79"/>
                    </a:lnTo>
                    <a:lnTo>
                      <a:pt x="9" y="79"/>
                    </a:lnTo>
                    <a:lnTo>
                      <a:pt x="7" y="77"/>
                    </a:lnTo>
                    <a:lnTo>
                      <a:pt x="6" y="76"/>
                    </a:lnTo>
                    <a:lnTo>
                      <a:pt x="6" y="74"/>
                    </a:lnTo>
                    <a:lnTo>
                      <a:pt x="6" y="24"/>
                    </a:lnTo>
                    <a:lnTo>
                      <a:pt x="20" y="24"/>
                    </a:lnTo>
                    <a:lnTo>
                      <a:pt x="21" y="24"/>
                    </a:lnTo>
                    <a:lnTo>
                      <a:pt x="24" y="23"/>
                    </a:lnTo>
                    <a:lnTo>
                      <a:pt x="25" y="21"/>
                    </a:lnTo>
                    <a:lnTo>
                      <a:pt x="25" y="18"/>
                    </a:lnTo>
                    <a:lnTo>
                      <a:pt x="25" y="6"/>
                    </a:lnTo>
                    <a:lnTo>
                      <a:pt x="60" y="6"/>
                    </a:lnTo>
                    <a:lnTo>
                      <a:pt x="62" y="6"/>
                    </a:lnTo>
                    <a:lnTo>
                      <a:pt x="63" y="6"/>
                    </a:lnTo>
                    <a:lnTo>
                      <a:pt x="65" y="9"/>
                    </a:lnTo>
                    <a:lnTo>
                      <a:pt x="65" y="10"/>
                    </a:lnTo>
                    <a:lnTo>
                      <a:pt x="65" y="7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6" name="Freeform 209"/>
              <p:cNvSpPr>
                <a:spLocks/>
              </p:cNvSpPr>
              <p:nvPr/>
            </p:nvSpPr>
            <p:spPr bwMode="auto">
              <a:xfrm>
                <a:off x="5995988" y="2689225"/>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7" name="Freeform 210"/>
              <p:cNvSpPr>
                <a:spLocks/>
              </p:cNvSpPr>
              <p:nvPr/>
            </p:nvSpPr>
            <p:spPr bwMode="auto">
              <a:xfrm>
                <a:off x="6051550" y="2689225"/>
                <a:ext cx="44450" cy="77788"/>
              </a:xfrm>
              <a:custGeom>
                <a:avLst/>
                <a:gdLst>
                  <a:gd name="T0" fmla="*/ 0 w 28"/>
                  <a:gd name="T1" fmla="*/ 17 h 49"/>
                  <a:gd name="T2" fmla="*/ 0 w 28"/>
                  <a:gd name="T3" fmla="*/ 49 h 49"/>
                  <a:gd name="T4" fmla="*/ 28 w 28"/>
                  <a:gd name="T5" fmla="*/ 32 h 49"/>
                  <a:gd name="T6" fmla="*/ 28 w 28"/>
                  <a:gd name="T7" fmla="*/ 0 h 49"/>
                  <a:gd name="T8" fmla="*/ 0 w 28"/>
                  <a:gd name="T9" fmla="*/ 17 h 49"/>
                </a:gdLst>
                <a:ahLst/>
                <a:cxnLst>
                  <a:cxn ang="0">
                    <a:pos x="T0" y="T1"/>
                  </a:cxn>
                  <a:cxn ang="0">
                    <a:pos x="T2" y="T3"/>
                  </a:cxn>
                  <a:cxn ang="0">
                    <a:pos x="T4" y="T5"/>
                  </a:cxn>
                  <a:cxn ang="0">
                    <a:pos x="T6" y="T7"/>
                  </a:cxn>
                  <a:cxn ang="0">
                    <a:pos x="T8" y="T9"/>
                  </a:cxn>
                </a:cxnLst>
                <a:rect l="0" t="0" r="r" b="b"/>
                <a:pathLst>
                  <a:path w="28" h="49">
                    <a:moveTo>
                      <a:pt x="0" y="17"/>
                    </a:moveTo>
                    <a:lnTo>
                      <a:pt x="0" y="49"/>
                    </a:lnTo>
                    <a:lnTo>
                      <a:pt x="28" y="32"/>
                    </a:lnTo>
                    <a:lnTo>
                      <a:pt x="28" y="0"/>
                    </a:lnTo>
                    <a:lnTo>
                      <a:pt x="0" y="1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8" name="Freeform 211"/>
              <p:cNvSpPr>
                <a:spLocks/>
              </p:cNvSpPr>
              <p:nvPr/>
            </p:nvSpPr>
            <p:spPr bwMode="auto">
              <a:xfrm>
                <a:off x="6000750" y="2655888"/>
                <a:ext cx="88900" cy="50800"/>
              </a:xfrm>
              <a:custGeom>
                <a:avLst/>
                <a:gdLst>
                  <a:gd name="T0" fmla="*/ 28 w 56"/>
                  <a:gd name="T1" fmla="*/ 32 h 32"/>
                  <a:gd name="T2" fmla="*/ 0 w 56"/>
                  <a:gd name="T3" fmla="*/ 15 h 32"/>
                  <a:gd name="T4" fmla="*/ 28 w 56"/>
                  <a:gd name="T5" fmla="*/ 0 h 32"/>
                  <a:gd name="T6" fmla="*/ 56 w 56"/>
                  <a:gd name="T7" fmla="*/ 15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5"/>
                    </a:lnTo>
                    <a:lnTo>
                      <a:pt x="28" y="0"/>
                    </a:lnTo>
                    <a:lnTo>
                      <a:pt x="56" y="15"/>
                    </a:lnTo>
                    <a:lnTo>
                      <a:pt x="28" y="32"/>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9" name="Freeform 212"/>
              <p:cNvSpPr>
                <a:spLocks/>
              </p:cNvSpPr>
              <p:nvPr/>
            </p:nvSpPr>
            <p:spPr bwMode="auto">
              <a:xfrm>
                <a:off x="6107113" y="2689225"/>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0" name="Freeform 213"/>
              <p:cNvSpPr>
                <a:spLocks/>
              </p:cNvSpPr>
              <p:nvPr/>
            </p:nvSpPr>
            <p:spPr bwMode="auto">
              <a:xfrm>
                <a:off x="6162675" y="2689225"/>
                <a:ext cx="42863" cy="77788"/>
              </a:xfrm>
              <a:custGeom>
                <a:avLst/>
                <a:gdLst>
                  <a:gd name="T0" fmla="*/ 0 w 27"/>
                  <a:gd name="T1" fmla="*/ 17 h 49"/>
                  <a:gd name="T2" fmla="*/ 0 w 27"/>
                  <a:gd name="T3" fmla="*/ 49 h 49"/>
                  <a:gd name="T4" fmla="*/ 27 w 27"/>
                  <a:gd name="T5" fmla="*/ 32 h 49"/>
                  <a:gd name="T6" fmla="*/ 27 w 27"/>
                  <a:gd name="T7" fmla="*/ 0 h 49"/>
                  <a:gd name="T8" fmla="*/ 0 w 27"/>
                  <a:gd name="T9" fmla="*/ 17 h 49"/>
                </a:gdLst>
                <a:ahLst/>
                <a:cxnLst>
                  <a:cxn ang="0">
                    <a:pos x="T0" y="T1"/>
                  </a:cxn>
                  <a:cxn ang="0">
                    <a:pos x="T2" y="T3"/>
                  </a:cxn>
                  <a:cxn ang="0">
                    <a:pos x="T4" y="T5"/>
                  </a:cxn>
                  <a:cxn ang="0">
                    <a:pos x="T6" y="T7"/>
                  </a:cxn>
                  <a:cxn ang="0">
                    <a:pos x="T8" y="T9"/>
                  </a:cxn>
                </a:cxnLst>
                <a:rect l="0" t="0" r="r" b="b"/>
                <a:pathLst>
                  <a:path w="27" h="49">
                    <a:moveTo>
                      <a:pt x="0" y="17"/>
                    </a:moveTo>
                    <a:lnTo>
                      <a:pt x="0" y="49"/>
                    </a:lnTo>
                    <a:lnTo>
                      <a:pt x="27" y="32"/>
                    </a:lnTo>
                    <a:lnTo>
                      <a:pt x="27" y="0"/>
                    </a:lnTo>
                    <a:lnTo>
                      <a:pt x="0" y="1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1" name="Freeform 214"/>
              <p:cNvSpPr>
                <a:spLocks/>
              </p:cNvSpPr>
              <p:nvPr/>
            </p:nvSpPr>
            <p:spPr bwMode="auto">
              <a:xfrm>
                <a:off x="6111875" y="2655888"/>
                <a:ext cx="88900" cy="50800"/>
              </a:xfrm>
              <a:custGeom>
                <a:avLst/>
                <a:gdLst>
                  <a:gd name="T0" fmla="*/ 28 w 56"/>
                  <a:gd name="T1" fmla="*/ 32 h 32"/>
                  <a:gd name="T2" fmla="*/ 0 w 56"/>
                  <a:gd name="T3" fmla="*/ 15 h 32"/>
                  <a:gd name="T4" fmla="*/ 28 w 56"/>
                  <a:gd name="T5" fmla="*/ 0 h 32"/>
                  <a:gd name="T6" fmla="*/ 56 w 56"/>
                  <a:gd name="T7" fmla="*/ 15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5"/>
                    </a:lnTo>
                    <a:lnTo>
                      <a:pt x="28" y="0"/>
                    </a:lnTo>
                    <a:lnTo>
                      <a:pt x="56" y="15"/>
                    </a:lnTo>
                    <a:lnTo>
                      <a:pt x="28" y="32"/>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2" name="Freeform 215"/>
              <p:cNvSpPr>
                <a:spLocks/>
              </p:cNvSpPr>
              <p:nvPr/>
            </p:nvSpPr>
            <p:spPr bwMode="auto">
              <a:xfrm>
                <a:off x="6051550" y="2787650"/>
                <a:ext cx="44450" cy="74613"/>
              </a:xfrm>
              <a:custGeom>
                <a:avLst/>
                <a:gdLst>
                  <a:gd name="T0" fmla="*/ 28 w 28"/>
                  <a:gd name="T1" fmla="*/ 15 h 47"/>
                  <a:gd name="T2" fmla="*/ 28 w 28"/>
                  <a:gd name="T3" fmla="*/ 47 h 47"/>
                  <a:gd name="T4" fmla="*/ 0 w 28"/>
                  <a:gd name="T5" fmla="*/ 30 h 47"/>
                  <a:gd name="T6" fmla="*/ 0 w 28"/>
                  <a:gd name="T7" fmla="*/ 0 h 47"/>
                  <a:gd name="T8" fmla="*/ 28 w 28"/>
                  <a:gd name="T9" fmla="*/ 15 h 47"/>
                </a:gdLst>
                <a:ahLst/>
                <a:cxnLst>
                  <a:cxn ang="0">
                    <a:pos x="T0" y="T1"/>
                  </a:cxn>
                  <a:cxn ang="0">
                    <a:pos x="T2" y="T3"/>
                  </a:cxn>
                  <a:cxn ang="0">
                    <a:pos x="T4" y="T5"/>
                  </a:cxn>
                  <a:cxn ang="0">
                    <a:pos x="T6" y="T7"/>
                  </a:cxn>
                  <a:cxn ang="0">
                    <a:pos x="T8" y="T9"/>
                  </a:cxn>
                </a:cxnLst>
                <a:rect l="0" t="0" r="r" b="b"/>
                <a:pathLst>
                  <a:path w="28" h="47">
                    <a:moveTo>
                      <a:pt x="28" y="15"/>
                    </a:moveTo>
                    <a:lnTo>
                      <a:pt x="28" y="47"/>
                    </a:lnTo>
                    <a:lnTo>
                      <a:pt x="0" y="30"/>
                    </a:lnTo>
                    <a:lnTo>
                      <a:pt x="0" y="0"/>
                    </a:lnTo>
                    <a:lnTo>
                      <a:pt x="28" y="15"/>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3" name="Freeform 216"/>
              <p:cNvSpPr>
                <a:spLocks/>
              </p:cNvSpPr>
              <p:nvPr/>
            </p:nvSpPr>
            <p:spPr bwMode="auto">
              <a:xfrm>
                <a:off x="6107113" y="2787650"/>
                <a:ext cx="44450" cy="74613"/>
              </a:xfrm>
              <a:custGeom>
                <a:avLst/>
                <a:gdLst>
                  <a:gd name="T0" fmla="*/ 0 w 28"/>
                  <a:gd name="T1" fmla="*/ 15 h 47"/>
                  <a:gd name="T2" fmla="*/ 0 w 28"/>
                  <a:gd name="T3" fmla="*/ 47 h 47"/>
                  <a:gd name="T4" fmla="*/ 28 w 28"/>
                  <a:gd name="T5" fmla="*/ 30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0"/>
                    </a:lnTo>
                    <a:lnTo>
                      <a:pt x="28" y="0"/>
                    </a:lnTo>
                    <a:lnTo>
                      <a:pt x="0" y="15"/>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4" name="Freeform 217"/>
              <p:cNvSpPr>
                <a:spLocks/>
              </p:cNvSpPr>
              <p:nvPr/>
            </p:nvSpPr>
            <p:spPr bwMode="auto">
              <a:xfrm>
                <a:off x="6056313" y="2751138"/>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5" name="Freeform 218"/>
              <p:cNvSpPr>
                <a:spLocks/>
              </p:cNvSpPr>
              <p:nvPr/>
            </p:nvSpPr>
            <p:spPr bwMode="auto">
              <a:xfrm>
                <a:off x="6005513" y="2909888"/>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6" name="Freeform 219"/>
              <p:cNvSpPr>
                <a:spLocks noEditPoints="1"/>
              </p:cNvSpPr>
              <p:nvPr/>
            </p:nvSpPr>
            <p:spPr bwMode="auto">
              <a:xfrm>
                <a:off x="6038850" y="2909888"/>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7" name="Freeform 220"/>
              <p:cNvSpPr>
                <a:spLocks/>
              </p:cNvSpPr>
              <p:nvPr/>
            </p:nvSpPr>
            <p:spPr bwMode="auto">
              <a:xfrm>
                <a:off x="6080125" y="2909888"/>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8" name="Freeform 221"/>
              <p:cNvSpPr>
                <a:spLocks noEditPoints="1"/>
              </p:cNvSpPr>
              <p:nvPr/>
            </p:nvSpPr>
            <p:spPr bwMode="auto">
              <a:xfrm>
                <a:off x="6000750" y="29686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9" name="Freeform 222"/>
              <p:cNvSpPr>
                <a:spLocks/>
              </p:cNvSpPr>
              <p:nvPr/>
            </p:nvSpPr>
            <p:spPr bwMode="auto">
              <a:xfrm>
                <a:off x="6042025" y="2968625"/>
                <a:ext cx="20638"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0" name="Freeform 223"/>
              <p:cNvSpPr>
                <a:spLocks noEditPoints="1"/>
              </p:cNvSpPr>
              <p:nvPr/>
            </p:nvSpPr>
            <p:spPr bwMode="auto">
              <a:xfrm>
                <a:off x="6075363" y="2968625"/>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1" name="Freeform 224"/>
              <p:cNvSpPr>
                <a:spLocks noEditPoints="1"/>
              </p:cNvSpPr>
              <p:nvPr/>
            </p:nvSpPr>
            <p:spPr bwMode="auto">
              <a:xfrm>
                <a:off x="6000750" y="30321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2" name="Freeform 225"/>
              <p:cNvSpPr>
                <a:spLocks noEditPoints="1"/>
              </p:cNvSpPr>
              <p:nvPr/>
            </p:nvSpPr>
            <p:spPr bwMode="auto">
              <a:xfrm>
                <a:off x="6038850" y="3032125"/>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3" name="Freeform 226"/>
              <p:cNvSpPr>
                <a:spLocks/>
              </p:cNvSpPr>
              <p:nvPr/>
            </p:nvSpPr>
            <p:spPr bwMode="auto">
              <a:xfrm>
                <a:off x="6080125" y="3032125"/>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4" name="Freeform 227"/>
              <p:cNvSpPr>
                <a:spLocks/>
              </p:cNvSpPr>
              <p:nvPr/>
            </p:nvSpPr>
            <p:spPr bwMode="auto">
              <a:xfrm>
                <a:off x="6153150" y="2909888"/>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5" name="Freeform 228"/>
              <p:cNvSpPr>
                <a:spLocks noEditPoints="1"/>
              </p:cNvSpPr>
              <p:nvPr/>
            </p:nvSpPr>
            <p:spPr bwMode="auto">
              <a:xfrm>
                <a:off x="6151563" y="2968625"/>
                <a:ext cx="31750"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6" name="Freeform 229"/>
              <p:cNvSpPr>
                <a:spLocks noEditPoints="1"/>
              </p:cNvSpPr>
              <p:nvPr/>
            </p:nvSpPr>
            <p:spPr bwMode="auto">
              <a:xfrm>
                <a:off x="6151563" y="3032125"/>
                <a:ext cx="31750"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7" name="Freeform 230"/>
              <p:cNvSpPr>
                <a:spLocks noEditPoints="1"/>
              </p:cNvSpPr>
              <p:nvPr/>
            </p:nvSpPr>
            <p:spPr bwMode="auto">
              <a:xfrm>
                <a:off x="6111875" y="2909888"/>
                <a:ext cx="30163"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8" name="Freeform 231"/>
              <p:cNvSpPr>
                <a:spLocks/>
              </p:cNvSpPr>
              <p:nvPr/>
            </p:nvSpPr>
            <p:spPr bwMode="auto">
              <a:xfrm>
                <a:off x="6116638" y="2968625"/>
                <a:ext cx="19050"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9" name="Freeform 232"/>
              <p:cNvSpPr>
                <a:spLocks noEditPoints="1"/>
              </p:cNvSpPr>
              <p:nvPr/>
            </p:nvSpPr>
            <p:spPr bwMode="auto">
              <a:xfrm>
                <a:off x="6111875" y="30321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0" name="Freeform 233"/>
              <p:cNvSpPr>
                <a:spLocks/>
              </p:cNvSpPr>
              <p:nvPr/>
            </p:nvSpPr>
            <p:spPr bwMode="auto">
              <a:xfrm>
                <a:off x="5707063" y="3009900"/>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1" name="Freeform 234"/>
              <p:cNvSpPr>
                <a:spLocks/>
              </p:cNvSpPr>
              <p:nvPr/>
            </p:nvSpPr>
            <p:spPr bwMode="auto">
              <a:xfrm>
                <a:off x="5705475" y="3009900"/>
                <a:ext cx="200025" cy="179388"/>
              </a:xfrm>
              <a:custGeom>
                <a:avLst/>
                <a:gdLst>
                  <a:gd name="T0" fmla="*/ 126 w 126"/>
                  <a:gd name="T1" fmla="*/ 0 h 113"/>
                  <a:gd name="T2" fmla="*/ 121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1"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2" name="Freeform 235"/>
              <p:cNvSpPr>
                <a:spLocks/>
              </p:cNvSpPr>
              <p:nvPr/>
            </p:nvSpPr>
            <p:spPr bwMode="auto">
              <a:xfrm>
                <a:off x="5705475" y="3009900"/>
                <a:ext cx="200025" cy="179388"/>
              </a:xfrm>
              <a:custGeom>
                <a:avLst/>
                <a:gdLst>
                  <a:gd name="T0" fmla="*/ 126 w 126"/>
                  <a:gd name="T1" fmla="*/ 0 h 113"/>
                  <a:gd name="T2" fmla="*/ 121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1"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3" name="Rectangle 236"/>
              <p:cNvSpPr>
                <a:spLocks noChangeArrowheads="1"/>
              </p:cNvSpPr>
              <p:nvPr/>
            </p:nvSpPr>
            <p:spPr bwMode="auto">
              <a:xfrm>
                <a:off x="5707063" y="3009900"/>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4" name="Rectangle 237"/>
              <p:cNvSpPr>
                <a:spLocks noChangeArrowheads="1"/>
              </p:cNvSpPr>
              <p:nvPr/>
            </p:nvSpPr>
            <p:spPr bwMode="auto">
              <a:xfrm>
                <a:off x="5707063" y="3009900"/>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5" name="Freeform 238"/>
              <p:cNvSpPr>
                <a:spLocks/>
              </p:cNvSpPr>
              <p:nvPr/>
            </p:nvSpPr>
            <p:spPr bwMode="auto">
              <a:xfrm>
                <a:off x="5813425" y="3352800"/>
                <a:ext cx="193675" cy="292100"/>
              </a:xfrm>
              <a:custGeom>
                <a:avLst/>
                <a:gdLst>
                  <a:gd name="T0" fmla="*/ 0 w 122"/>
                  <a:gd name="T1" fmla="*/ 0 h 184"/>
                  <a:gd name="T2" fmla="*/ 121 w 122"/>
                  <a:gd name="T3" fmla="*/ 184 h 184"/>
                  <a:gd name="T4" fmla="*/ 122 w 122"/>
                  <a:gd name="T5" fmla="*/ 184 h 184"/>
                  <a:gd name="T6" fmla="*/ 0 w 122"/>
                  <a:gd name="T7" fmla="*/ 0 h 184"/>
                </a:gdLst>
                <a:ahLst/>
                <a:cxnLst>
                  <a:cxn ang="0">
                    <a:pos x="T0" y="T1"/>
                  </a:cxn>
                  <a:cxn ang="0">
                    <a:pos x="T2" y="T3"/>
                  </a:cxn>
                  <a:cxn ang="0">
                    <a:pos x="T4" y="T5"/>
                  </a:cxn>
                  <a:cxn ang="0">
                    <a:pos x="T6" y="T7"/>
                  </a:cxn>
                </a:cxnLst>
                <a:rect l="0" t="0" r="r" b="b"/>
                <a:pathLst>
                  <a:path w="122" h="184">
                    <a:moveTo>
                      <a:pt x="0" y="0"/>
                    </a:moveTo>
                    <a:lnTo>
                      <a:pt x="121" y="184"/>
                    </a:lnTo>
                    <a:lnTo>
                      <a:pt x="122" y="18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6" name="Freeform 239"/>
              <p:cNvSpPr>
                <a:spLocks/>
              </p:cNvSpPr>
              <p:nvPr/>
            </p:nvSpPr>
            <p:spPr bwMode="auto">
              <a:xfrm>
                <a:off x="5813425" y="3352800"/>
                <a:ext cx="193675" cy="292100"/>
              </a:xfrm>
              <a:custGeom>
                <a:avLst/>
                <a:gdLst>
                  <a:gd name="T0" fmla="*/ 0 w 122"/>
                  <a:gd name="T1" fmla="*/ 0 h 184"/>
                  <a:gd name="T2" fmla="*/ 121 w 122"/>
                  <a:gd name="T3" fmla="*/ 184 h 184"/>
                  <a:gd name="T4" fmla="*/ 122 w 122"/>
                  <a:gd name="T5" fmla="*/ 184 h 184"/>
                  <a:gd name="T6" fmla="*/ 0 w 122"/>
                  <a:gd name="T7" fmla="*/ 0 h 184"/>
                </a:gdLst>
                <a:ahLst/>
                <a:cxnLst>
                  <a:cxn ang="0">
                    <a:pos x="T0" y="T1"/>
                  </a:cxn>
                  <a:cxn ang="0">
                    <a:pos x="T2" y="T3"/>
                  </a:cxn>
                  <a:cxn ang="0">
                    <a:pos x="T4" y="T5"/>
                  </a:cxn>
                  <a:cxn ang="0">
                    <a:pos x="T6" y="T7"/>
                  </a:cxn>
                </a:cxnLst>
                <a:rect l="0" t="0" r="r" b="b"/>
                <a:pathLst>
                  <a:path w="122" h="184">
                    <a:moveTo>
                      <a:pt x="0" y="0"/>
                    </a:moveTo>
                    <a:lnTo>
                      <a:pt x="121" y="184"/>
                    </a:lnTo>
                    <a:lnTo>
                      <a:pt x="122" y="1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7" name="Freeform 240"/>
              <p:cNvSpPr>
                <a:spLocks/>
              </p:cNvSpPr>
              <p:nvPr/>
            </p:nvSpPr>
            <p:spPr bwMode="auto">
              <a:xfrm>
                <a:off x="5707063" y="3189288"/>
                <a:ext cx="357188" cy="455613"/>
              </a:xfrm>
              <a:custGeom>
                <a:avLst/>
                <a:gdLst>
                  <a:gd name="T0" fmla="*/ 125 w 225"/>
                  <a:gd name="T1" fmla="*/ 0 h 287"/>
                  <a:gd name="T2" fmla="*/ 125 w 225"/>
                  <a:gd name="T3" fmla="*/ 0 h 287"/>
                  <a:gd name="T4" fmla="*/ 0 w 225"/>
                  <a:gd name="T5" fmla="*/ 0 h 287"/>
                  <a:gd name="T6" fmla="*/ 67 w 225"/>
                  <a:gd name="T7" fmla="*/ 103 h 287"/>
                  <a:gd name="T8" fmla="*/ 189 w 225"/>
                  <a:gd name="T9" fmla="*/ 287 h 287"/>
                  <a:gd name="T10" fmla="*/ 225 w 225"/>
                  <a:gd name="T11" fmla="*/ 287 h 287"/>
                  <a:gd name="T12" fmla="*/ 125 w 225"/>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5" h="287">
                    <a:moveTo>
                      <a:pt x="125" y="0"/>
                    </a:moveTo>
                    <a:lnTo>
                      <a:pt x="125" y="0"/>
                    </a:lnTo>
                    <a:lnTo>
                      <a:pt x="0" y="0"/>
                    </a:lnTo>
                    <a:lnTo>
                      <a:pt x="67" y="103"/>
                    </a:lnTo>
                    <a:lnTo>
                      <a:pt x="189" y="287"/>
                    </a:lnTo>
                    <a:lnTo>
                      <a:pt x="225"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8" name="Freeform 241"/>
              <p:cNvSpPr>
                <a:spLocks/>
              </p:cNvSpPr>
              <p:nvPr/>
            </p:nvSpPr>
            <p:spPr bwMode="auto">
              <a:xfrm>
                <a:off x="5707063" y="3189288"/>
                <a:ext cx="357188" cy="455613"/>
              </a:xfrm>
              <a:custGeom>
                <a:avLst/>
                <a:gdLst>
                  <a:gd name="T0" fmla="*/ 125 w 225"/>
                  <a:gd name="T1" fmla="*/ 0 h 287"/>
                  <a:gd name="T2" fmla="*/ 125 w 225"/>
                  <a:gd name="T3" fmla="*/ 0 h 287"/>
                  <a:gd name="T4" fmla="*/ 0 w 225"/>
                  <a:gd name="T5" fmla="*/ 0 h 287"/>
                  <a:gd name="T6" fmla="*/ 67 w 225"/>
                  <a:gd name="T7" fmla="*/ 103 h 287"/>
                  <a:gd name="T8" fmla="*/ 189 w 225"/>
                  <a:gd name="T9" fmla="*/ 287 h 287"/>
                  <a:gd name="T10" fmla="*/ 225 w 225"/>
                  <a:gd name="T11" fmla="*/ 287 h 287"/>
                  <a:gd name="T12" fmla="*/ 125 w 225"/>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5" h="287">
                    <a:moveTo>
                      <a:pt x="125" y="0"/>
                    </a:moveTo>
                    <a:lnTo>
                      <a:pt x="125" y="0"/>
                    </a:lnTo>
                    <a:lnTo>
                      <a:pt x="0" y="0"/>
                    </a:lnTo>
                    <a:lnTo>
                      <a:pt x="67" y="103"/>
                    </a:lnTo>
                    <a:lnTo>
                      <a:pt x="189" y="287"/>
                    </a:lnTo>
                    <a:lnTo>
                      <a:pt x="225"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9" name="Freeform 242"/>
              <p:cNvSpPr>
                <a:spLocks/>
              </p:cNvSpPr>
              <p:nvPr/>
            </p:nvSpPr>
            <p:spPr bwMode="auto">
              <a:xfrm>
                <a:off x="6497638" y="3189288"/>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0" name="Freeform 243"/>
              <p:cNvSpPr>
                <a:spLocks/>
              </p:cNvSpPr>
              <p:nvPr/>
            </p:nvSpPr>
            <p:spPr bwMode="auto">
              <a:xfrm>
                <a:off x="5694363" y="3000375"/>
                <a:ext cx="820738"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1" name="Rectangle 244"/>
              <p:cNvSpPr>
                <a:spLocks noChangeArrowheads="1"/>
              </p:cNvSpPr>
              <p:nvPr/>
            </p:nvSpPr>
            <p:spPr bwMode="auto">
              <a:xfrm>
                <a:off x="5891213" y="3194050"/>
                <a:ext cx="415925" cy="147638"/>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2" name="Freeform 245"/>
              <p:cNvSpPr>
                <a:spLocks/>
              </p:cNvSpPr>
              <p:nvPr/>
            </p:nvSpPr>
            <p:spPr bwMode="auto">
              <a:xfrm>
                <a:off x="5907088" y="3211513"/>
                <a:ext cx="384175"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3" name="Freeform 246"/>
              <p:cNvSpPr>
                <a:spLocks noEditPoints="1"/>
              </p:cNvSpPr>
              <p:nvPr/>
            </p:nvSpPr>
            <p:spPr bwMode="auto">
              <a:xfrm>
                <a:off x="5964238" y="3238500"/>
                <a:ext cx="88900" cy="88900"/>
              </a:xfrm>
              <a:custGeom>
                <a:avLst/>
                <a:gdLst>
                  <a:gd name="T0" fmla="*/ 7 w 56"/>
                  <a:gd name="T1" fmla="*/ 54 h 56"/>
                  <a:gd name="T2" fmla="*/ 9 w 56"/>
                  <a:gd name="T3" fmla="*/ 51 h 56"/>
                  <a:gd name="T4" fmla="*/ 47 w 56"/>
                  <a:gd name="T5" fmla="*/ 51 h 56"/>
                  <a:gd name="T6" fmla="*/ 48 w 56"/>
                  <a:gd name="T7" fmla="*/ 51 h 56"/>
                  <a:gd name="T8" fmla="*/ 49 w 56"/>
                  <a:gd name="T9" fmla="*/ 54 h 56"/>
                  <a:gd name="T10" fmla="*/ 48 w 56"/>
                  <a:gd name="T11" fmla="*/ 56 h 56"/>
                  <a:gd name="T12" fmla="*/ 56 w 56"/>
                  <a:gd name="T13" fmla="*/ 4 h 56"/>
                  <a:gd name="T14" fmla="*/ 55 w 56"/>
                  <a:gd name="T15" fmla="*/ 1 h 56"/>
                  <a:gd name="T16" fmla="*/ 52 w 56"/>
                  <a:gd name="T17" fmla="*/ 0 h 56"/>
                  <a:gd name="T18" fmla="*/ 19 w 56"/>
                  <a:gd name="T19" fmla="*/ 12 h 56"/>
                  <a:gd name="T20" fmla="*/ 17 w 56"/>
                  <a:gd name="T21" fmla="*/ 16 h 56"/>
                  <a:gd name="T22" fmla="*/ 13 w 56"/>
                  <a:gd name="T23" fmla="*/ 18 h 56"/>
                  <a:gd name="T24" fmla="*/ 0 w 56"/>
                  <a:gd name="T25" fmla="*/ 56 h 56"/>
                  <a:gd name="T26" fmla="*/ 7 w 56"/>
                  <a:gd name="T27" fmla="*/ 56 h 56"/>
                  <a:gd name="T28" fmla="*/ 24 w 56"/>
                  <a:gd name="T29" fmla="*/ 18 h 56"/>
                  <a:gd name="T30" fmla="*/ 27 w 56"/>
                  <a:gd name="T31" fmla="*/ 16 h 56"/>
                  <a:gd name="T32" fmla="*/ 48 w 56"/>
                  <a:gd name="T33" fmla="*/ 16 h 56"/>
                  <a:gd name="T34" fmla="*/ 49 w 56"/>
                  <a:gd name="T35" fmla="*/ 18 h 56"/>
                  <a:gd name="T36" fmla="*/ 49 w 56"/>
                  <a:gd name="T37" fmla="*/ 21 h 56"/>
                  <a:gd name="T38" fmla="*/ 48 w 56"/>
                  <a:gd name="T39" fmla="*/ 22 h 56"/>
                  <a:gd name="T40" fmla="*/ 27 w 56"/>
                  <a:gd name="T41" fmla="*/ 22 h 56"/>
                  <a:gd name="T42" fmla="*/ 24 w 56"/>
                  <a:gd name="T43" fmla="*/ 22 h 56"/>
                  <a:gd name="T44" fmla="*/ 24 w 56"/>
                  <a:gd name="T45" fmla="*/ 19 h 56"/>
                  <a:gd name="T46" fmla="*/ 9 w 56"/>
                  <a:gd name="T47" fmla="*/ 29 h 56"/>
                  <a:gd name="T48" fmla="*/ 47 w 56"/>
                  <a:gd name="T49" fmla="*/ 28 h 56"/>
                  <a:gd name="T50" fmla="*/ 48 w 56"/>
                  <a:gd name="T51" fmla="*/ 29 h 56"/>
                  <a:gd name="T52" fmla="*/ 49 w 56"/>
                  <a:gd name="T53" fmla="*/ 32 h 56"/>
                  <a:gd name="T54" fmla="*/ 48 w 56"/>
                  <a:gd name="T55" fmla="*/ 33 h 56"/>
                  <a:gd name="T56" fmla="*/ 10 w 56"/>
                  <a:gd name="T57" fmla="*/ 33 h 56"/>
                  <a:gd name="T58" fmla="*/ 9 w 56"/>
                  <a:gd name="T59" fmla="*/ 33 h 56"/>
                  <a:gd name="T60" fmla="*/ 9 w 56"/>
                  <a:gd name="T61" fmla="*/ 29 h 56"/>
                  <a:gd name="T62" fmla="*/ 9 w 56"/>
                  <a:gd name="T63" fmla="*/ 40 h 56"/>
                  <a:gd name="T64" fmla="*/ 47 w 56"/>
                  <a:gd name="T65" fmla="*/ 40 h 56"/>
                  <a:gd name="T66" fmla="*/ 48 w 56"/>
                  <a:gd name="T67" fmla="*/ 40 h 56"/>
                  <a:gd name="T68" fmla="*/ 49 w 56"/>
                  <a:gd name="T69" fmla="*/ 43 h 56"/>
                  <a:gd name="T70" fmla="*/ 48 w 56"/>
                  <a:gd name="T71" fmla="*/ 44 h 56"/>
                  <a:gd name="T72" fmla="*/ 10 w 56"/>
                  <a:gd name="T73" fmla="*/ 46 h 56"/>
                  <a:gd name="T74" fmla="*/ 9 w 56"/>
                  <a:gd name="T75" fmla="*/ 44 h 56"/>
                  <a:gd name="T76" fmla="*/ 9 w 56"/>
                  <a:gd name="T7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4"/>
                    </a:lnTo>
                    <a:lnTo>
                      <a:pt x="9" y="51"/>
                    </a:lnTo>
                    <a:lnTo>
                      <a:pt x="9" y="51"/>
                    </a:lnTo>
                    <a:lnTo>
                      <a:pt x="10" y="51"/>
                    </a:lnTo>
                    <a:lnTo>
                      <a:pt x="47" y="51"/>
                    </a:lnTo>
                    <a:lnTo>
                      <a:pt x="48" y="51"/>
                    </a:lnTo>
                    <a:lnTo>
                      <a:pt x="48" y="51"/>
                    </a:lnTo>
                    <a:lnTo>
                      <a:pt x="49" y="53"/>
                    </a:lnTo>
                    <a:lnTo>
                      <a:pt x="49" y="54"/>
                    </a:lnTo>
                    <a:lnTo>
                      <a:pt x="49" y="56"/>
                    </a:lnTo>
                    <a:lnTo>
                      <a:pt x="48" y="56"/>
                    </a:lnTo>
                    <a:lnTo>
                      <a:pt x="56" y="56"/>
                    </a:lnTo>
                    <a:lnTo>
                      <a:pt x="56" y="4"/>
                    </a:lnTo>
                    <a:lnTo>
                      <a:pt x="56" y="2"/>
                    </a:lnTo>
                    <a:lnTo>
                      <a:pt x="55" y="1"/>
                    </a:lnTo>
                    <a:lnTo>
                      <a:pt x="54" y="0"/>
                    </a:lnTo>
                    <a:lnTo>
                      <a:pt x="52" y="0"/>
                    </a:lnTo>
                    <a:lnTo>
                      <a:pt x="19" y="0"/>
                    </a:lnTo>
                    <a:lnTo>
                      <a:pt x="19" y="12"/>
                    </a:lnTo>
                    <a:lnTo>
                      <a:pt x="19" y="15"/>
                    </a:lnTo>
                    <a:lnTo>
                      <a:pt x="17" y="16"/>
                    </a:lnTo>
                    <a:lnTo>
                      <a:pt x="14" y="18"/>
                    </a:lnTo>
                    <a:lnTo>
                      <a:pt x="13" y="18"/>
                    </a:lnTo>
                    <a:lnTo>
                      <a:pt x="0" y="18"/>
                    </a:lnTo>
                    <a:lnTo>
                      <a:pt x="0" y="56"/>
                    </a:lnTo>
                    <a:lnTo>
                      <a:pt x="7" y="56"/>
                    </a:lnTo>
                    <a:lnTo>
                      <a:pt x="7" y="56"/>
                    </a:lnTo>
                    <a:close/>
                    <a:moveTo>
                      <a:pt x="24" y="19"/>
                    </a:moveTo>
                    <a:lnTo>
                      <a:pt x="24" y="18"/>
                    </a:lnTo>
                    <a:lnTo>
                      <a:pt x="24" y="18"/>
                    </a:lnTo>
                    <a:lnTo>
                      <a:pt x="27" y="16"/>
                    </a:lnTo>
                    <a:lnTo>
                      <a:pt x="47" y="16"/>
                    </a:lnTo>
                    <a:lnTo>
                      <a:pt x="48" y="16"/>
                    </a:lnTo>
                    <a:lnTo>
                      <a:pt x="48" y="18"/>
                    </a:lnTo>
                    <a:lnTo>
                      <a:pt x="49" y="18"/>
                    </a:lnTo>
                    <a:lnTo>
                      <a:pt x="49" y="19"/>
                    </a:lnTo>
                    <a:lnTo>
                      <a:pt x="49" y="21"/>
                    </a:lnTo>
                    <a:lnTo>
                      <a:pt x="48" y="22"/>
                    </a:lnTo>
                    <a:lnTo>
                      <a:pt x="48" y="22"/>
                    </a:lnTo>
                    <a:lnTo>
                      <a:pt x="47" y="22"/>
                    </a:lnTo>
                    <a:lnTo>
                      <a:pt x="27" y="22"/>
                    </a:lnTo>
                    <a:lnTo>
                      <a:pt x="26" y="22"/>
                    </a:lnTo>
                    <a:lnTo>
                      <a:pt x="24" y="22"/>
                    </a:lnTo>
                    <a:lnTo>
                      <a:pt x="24" y="21"/>
                    </a:lnTo>
                    <a:lnTo>
                      <a:pt x="24" y="19"/>
                    </a:lnTo>
                    <a:close/>
                    <a:moveTo>
                      <a:pt x="9" y="29"/>
                    </a:moveTo>
                    <a:lnTo>
                      <a:pt x="9" y="29"/>
                    </a:lnTo>
                    <a:lnTo>
                      <a:pt x="10" y="28"/>
                    </a:lnTo>
                    <a:lnTo>
                      <a:pt x="47" y="28"/>
                    </a:lnTo>
                    <a:lnTo>
                      <a:pt x="48" y="29"/>
                    </a:lnTo>
                    <a:lnTo>
                      <a:pt x="48" y="29"/>
                    </a:lnTo>
                    <a:lnTo>
                      <a:pt x="49" y="30"/>
                    </a:lnTo>
                    <a:lnTo>
                      <a:pt x="49" y="32"/>
                    </a:lnTo>
                    <a:lnTo>
                      <a:pt x="48" y="33"/>
                    </a:lnTo>
                    <a:lnTo>
                      <a:pt x="48" y="33"/>
                    </a:lnTo>
                    <a:lnTo>
                      <a:pt x="47" y="33"/>
                    </a:lnTo>
                    <a:lnTo>
                      <a:pt x="10" y="33"/>
                    </a:lnTo>
                    <a:lnTo>
                      <a:pt x="9" y="33"/>
                    </a:lnTo>
                    <a:lnTo>
                      <a:pt x="9" y="33"/>
                    </a:lnTo>
                    <a:lnTo>
                      <a:pt x="7" y="30"/>
                    </a:lnTo>
                    <a:lnTo>
                      <a:pt x="9" y="29"/>
                    </a:lnTo>
                    <a:close/>
                    <a:moveTo>
                      <a:pt x="9" y="40"/>
                    </a:moveTo>
                    <a:lnTo>
                      <a:pt x="9" y="40"/>
                    </a:lnTo>
                    <a:lnTo>
                      <a:pt x="10" y="40"/>
                    </a:lnTo>
                    <a:lnTo>
                      <a:pt x="47" y="40"/>
                    </a:lnTo>
                    <a:lnTo>
                      <a:pt x="48" y="40"/>
                    </a:lnTo>
                    <a:lnTo>
                      <a:pt x="48" y="40"/>
                    </a:lnTo>
                    <a:lnTo>
                      <a:pt x="49" y="42"/>
                    </a:lnTo>
                    <a:lnTo>
                      <a:pt x="49" y="43"/>
                    </a:lnTo>
                    <a:lnTo>
                      <a:pt x="48" y="44"/>
                    </a:lnTo>
                    <a:lnTo>
                      <a:pt x="48" y="44"/>
                    </a:lnTo>
                    <a:lnTo>
                      <a:pt x="47" y="46"/>
                    </a:lnTo>
                    <a:lnTo>
                      <a:pt x="10" y="46"/>
                    </a:lnTo>
                    <a:lnTo>
                      <a:pt x="9" y="44"/>
                    </a:lnTo>
                    <a:lnTo>
                      <a:pt x="9" y="44"/>
                    </a:lnTo>
                    <a:lnTo>
                      <a:pt x="7" y="43"/>
                    </a:lnTo>
                    <a:lnTo>
                      <a:pt x="9" y="4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4" name="Freeform 247"/>
              <p:cNvSpPr>
                <a:spLocks/>
              </p:cNvSpPr>
              <p:nvPr/>
            </p:nvSpPr>
            <p:spPr bwMode="auto">
              <a:xfrm>
                <a:off x="6118225" y="3211513"/>
                <a:ext cx="93663" cy="68263"/>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5" name="Freeform 248"/>
              <p:cNvSpPr>
                <a:spLocks/>
              </p:cNvSpPr>
              <p:nvPr/>
            </p:nvSpPr>
            <p:spPr bwMode="auto">
              <a:xfrm>
                <a:off x="5975350" y="3282950"/>
                <a:ext cx="66675" cy="7938"/>
              </a:xfrm>
              <a:custGeom>
                <a:avLst/>
                <a:gdLst>
                  <a:gd name="T0" fmla="*/ 2 w 42"/>
                  <a:gd name="T1" fmla="*/ 5 h 5"/>
                  <a:gd name="T2" fmla="*/ 3 w 42"/>
                  <a:gd name="T3" fmla="*/ 5 h 5"/>
                  <a:gd name="T4" fmla="*/ 40 w 42"/>
                  <a:gd name="T5" fmla="*/ 5 h 5"/>
                  <a:gd name="T6" fmla="*/ 41 w 42"/>
                  <a:gd name="T7" fmla="*/ 5 h 5"/>
                  <a:gd name="T8" fmla="*/ 41 w 42"/>
                  <a:gd name="T9" fmla="*/ 5 h 5"/>
                  <a:gd name="T10" fmla="*/ 42 w 42"/>
                  <a:gd name="T11" fmla="*/ 4 h 5"/>
                  <a:gd name="T12" fmla="*/ 42 w 42"/>
                  <a:gd name="T13" fmla="*/ 2 h 5"/>
                  <a:gd name="T14" fmla="*/ 41 w 42"/>
                  <a:gd name="T15" fmla="*/ 1 h 5"/>
                  <a:gd name="T16" fmla="*/ 41 w 42"/>
                  <a:gd name="T17" fmla="*/ 1 h 5"/>
                  <a:gd name="T18" fmla="*/ 40 w 42"/>
                  <a:gd name="T19" fmla="*/ 0 h 5"/>
                  <a:gd name="T20" fmla="*/ 3 w 42"/>
                  <a:gd name="T21" fmla="*/ 0 h 5"/>
                  <a:gd name="T22" fmla="*/ 2 w 42"/>
                  <a:gd name="T23" fmla="*/ 1 h 5"/>
                  <a:gd name="T24" fmla="*/ 2 w 42"/>
                  <a:gd name="T25" fmla="*/ 1 h 5"/>
                  <a:gd name="T26" fmla="*/ 0 w 42"/>
                  <a:gd name="T27" fmla="*/ 2 h 5"/>
                  <a:gd name="T28" fmla="*/ 2 w 42"/>
                  <a:gd name="T29" fmla="*/ 5 h 5"/>
                  <a:gd name="T30" fmla="*/ 2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2" y="5"/>
                    </a:moveTo>
                    <a:lnTo>
                      <a:pt x="3" y="5"/>
                    </a:lnTo>
                    <a:lnTo>
                      <a:pt x="40" y="5"/>
                    </a:lnTo>
                    <a:lnTo>
                      <a:pt x="41" y="5"/>
                    </a:lnTo>
                    <a:lnTo>
                      <a:pt x="41" y="5"/>
                    </a:lnTo>
                    <a:lnTo>
                      <a:pt x="42" y="4"/>
                    </a:lnTo>
                    <a:lnTo>
                      <a:pt x="42" y="2"/>
                    </a:lnTo>
                    <a:lnTo>
                      <a:pt x="41" y="1"/>
                    </a:lnTo>
                    <a:lnTo>
                      <a:pt x="41" y="1"/>
                    </a:lnTo>
                    <a:lnTo>
                      <a:pt x="40" y="0"/>
                    </a:lnTo>
                    <a:lnTo>
                      <a:pt x="3" y="0"/>
                    </a:lnTo>
                    <a:lnTo>
                      <a:pt x="2" y="1"/>
                    </a:lnTo>
                    <a:lnTo>
                      <a:pt x="2" y="1"/>
                    </a:lnTo>
                    <a:lnTo>
                      <a:pt x="0" y="2"/>
                    </a:lnTo>
                    <a:lnTo>
                      <a:pt x="2" y="5"/>
                    </a:lnTo>
                    <a:lnTo>
                      <a:pt x="2" y="5"/>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6" name="Freeform 249"/>
              <p:cNvSpPr>
                <a:spLocks/>
              </p:cNvSpPr>
              <p:nvPr/>
            </p:nvSpPr>
            <p:spPr bwMode="auto">
              <a:xfrm>
                <a:off x="6002338" y="3263900"/>
                <a:ext cx="39688" cy="9525"/>
              </a:xfrm>
              <a:custGeom>
                <a:avLst/>
                <a:gdLst>
                  <a:gd name="T0" fmla="*/ 2 w 25"/>
                  <a:gd name="T1" fmla="*/ 6 h 6"/>
                  <a:gd name="T2" fmla="*/ 3 w 25"/>
                  <a:gd name="T3" fmla="*/ 6 h 6"/>
                  <a:gd name="T4" fmla="*/ 23 w 25"/>
                  <a:gd name="T5" fmla="*/ 6 h 6"/>
                  <a:gd name="T6" fmla="*/ 24 w 25"/>
                  <a:gd name="T7" fmla="*/ 6 h 6"/>
                  <a:gd name="T8" fmla="*/ 24 w 25"/>
                  <a:gd name="T9" fmla="*/ 6 h 6"/>
                  <a:gd name="T10" fmla="*/ 25 w 25"/>
                  <a:gd name="T11" fmla="*/ 5 h 6"/>
                  <a:gd name="T12" fmla="*/ 25 w 25"/>
                  <a:gd name="T13" fmla="*/ 3 h 6"/>
                  <a:gd name="T14" fmla="*/ 25 w 25"/>
                  <a:gd name="T15" fmla="*/ 2 h 6"/>
                  <a:gd name="T16" fmla="*/ 24 w 25"/>
                  <a:gd name="T17" fmla="*/ 2 h 6"/>
                  <a:gd name="T18" fmla="*/ 24 w 25"/>
                  <a:gd name="T19" fmla="*/ 0 h 6"/>
                  <a:gd name="T20" fmla="*/ 23 w 25"/>
                  <a:gd name="T21" fmla="*/ 0 h 6"/>
                  <a:gd name="T22" fmla="*/ 3 w 25"/>
                  <a:gd name="T23" fmla="*/ 0 h 6"/>
                  <a:gd name="T24" fmla="*/ 0 w 25"/>
                  <a:gd name="T25" fmla="*/ 2 h 6"/>
                  <a:gd name="T26" fmla="*/ 0 w 25"/>
                  <a:gd name="T27" fmla="*/ 2 h 6"/>
                  <a:gd name="T28" fmla="*/ 0 w 25"/>
                  <a:gd name="T29" fmla="*/ 3 h 6"/>
                  <a:gd name="T30" fmla="*/ 0 w 25"/>
                  <a:gd name="T31" fmla="*/ 5 h 6"/>
                  <a:gd name="T32" fmla="*/ 0 w 25"/>
                  <a:gd name="T33" fmla="*/ 6 h 6"/>
                  <a:gd name="T34" fmla="*/ 2 w 25"/>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6">
                    <a:moveTo>
                      <a:pt x="2" y="6"/>
                    </a:moveTo>
                    <a:lnTo>
                      <a:pt x="3" y="6"/>
                    </a:lnTo>
                    <a:lnTo>
                      <a:pt x="23" y="6"/>
                    </a:lnTo>
                    <a:lnTo>
                      <a:pt x="24" y="6"/>
                    </a:lnTo>
                    <a:lnTo>
                      <a:pt x="24" y="6"/>
                    </a:lnTo>
                    <a:lnTo>
                      <a:pt x="25" y="5"/>
                    </a:lnTo>
                    <a:lnTo>
                      <a:pt x="25" y="3"/>
                    </a:lnTo>
                    <a:lnTo>
                      <a:pt x="25" y="2"/>
                    </a:lnTo>
                    <a:lnTo>
                      <a:pt x="24" y="2"/>
                    </a:lnTo>
                    <a:lnTo>
                      <a:pt x="24" y="0"/>
                    </a:lnTo>
                    <a:lnTo>
                      <a:pt x="23" y="0"/>
                    </a:lnTo>
                    <a:lnTo>
                      <a:pt x="3" y="0"/>
                    </a:lnTo>
                    <a:lnTo>
                      <a:pt x="0" y="2"/>
                    </a:lnTo>
                    <a:lnTo>
                      <a:pt x="0" y="2"/>
                    </a:lnTo>
                    <a:lnTo>
                      <a:pt x="0" y="3"/>
                    </a:lnTo>
                    <a:lnTo>
                      <a:pt x="0" y="5"/>
                    </a:lnTo>
                    <a:lnTo>
                      <a:pt x="0" y="6"/>
                    </a:lnTo>
                    <a:lnTo>
                      <a:pt x="2" y="6"/>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7" name="Freeform 250"/>
              <p:cNvSpPr>
                <a:spLocks/>
              </p:cNvSpPr>
              <p:nvPr/>
            </p:nvSpPr>
            <p:spPr bwMode="auto">
              <a:xfrm>
                <a:off x="5975350" y="3302000"/>
                <a:ext cx="66675" cy="9525"/>
              </a:xfrm>
              <a:custGeom>
                <a:avLst/>
                <a:gdLst>
                  <a:gd name="T0" fmla="*/ 2 w 42"/>
                  <a:gd name="T1" fmla="*/ 4 h 6"/>
                  <a:gd name="T2" fmla="*/ 3 w 42"/>
                  <a:gd name="T3" fmla="*/ 6 h 6"/>
                  <a:gd name="T4" fmla="*/ 40 w 42"/>
                  <a:gd name="T5" fmla="*/ 6 h 6"/>
                  <a:gd name="T6" fmla="*/ 41 w 42"/>
                  <a:gd name="T7" fmla="*/ 4 h 6"/>
                  <a:gd name="T8" fmla="*/ 41 w 42"/>
                  <a:gd name="T9" fmla="*/ 4 h 6"/>
                  <a:gd name="T10" fmla="*/ 42 w 42"/>
                  <a:gd name="T11" fmla="*/ 3 h 6"/>
                  <a:gd name="T12" fmla="*/ 42 w 42"/>
                  <a:gd name="T13" fmla="*/ 2 h 6"/>
                  <a:gd name="T14" fmla="*/ 41 w 42"/>
                  <a:gd name="T15" fmla="*/ 0 h 6"/>
                  <a:gd name="T16" fmla="*/ 41 w 42"/>
                  <a:gd name="T17" fmla="*/ 0 h 6"/>
                  <a:gd name="T18" fmla="*/ 40 w 42"/>
                  <a:gd name="T19" fmla="*/ 0 h 6"/>
                  <a:gd name="T20" fmla="*/ 3 w 42"/>
                  <a:gd name="T21" fmla="*/ 0 h 6"/>
                  <a:gd name="T22" fmla="*/ 2 w 42"/>
                  <a:gd name="T23" fmla="*/ 0 h 6"/>
                  <a:gd name="T24" fmla="*/ 2 w 42"/>
                  <a:gd name="T25" fmla="*/ 0 h 6"/>
                  <a:gd name="T26" fmla="*/ 0 w 42"/>
                  <a:gd name="T27" fmla="*/ 3 h 6"/>
                  <a:gd name="T28" fmla="*/ 2 w 42"/>
                  <a:gd name="T29" fmla="*/ 4 h 6"/>
                  <a:gd name="T30" fmla="*/ 2 w 42"/>
                  <a:gd name="T3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2" y="4"/>
                    </a:moveTo>
                    <a:lnTo>
                      <a:pt x="3" y="6"/>
                    </a:lnTo>
                    <a:lnTo>
                      <a:pt x="40" y="6"/>
                    </a:lnTo>
                    <a:lnTo>
                      <a:pt x="41" y="4"/>
                    </a:lnTo>
                    <a:lnTo>
                      <a:pt x="41" y="4"/>
                    </a:lnTo>
                    <a:lnTo>
                      <a:pt x="42" y="3"/>
                    </a:lnTo>
                    <a:lnTo>
                      <a:pt x="42" y="2"/>
                    </a:lnTo>
                    <a:lnTo>
                      <a:pt x="41" y="0"/>
                    </a:lnTo>
                    <a:lnTo>
                      <a:pt x="41" y="0"/>
                    </a:lnTo>
                    <a:lnTo>
                      <a:pt x="40" y="0"/>
                    </a:lnTo>
                    <a:lnTo>
                      <a:pt x="3" y="0"/>
                    </a:lnTo>
                    <a:lnTo>
                      <a:pt x="2" y="0"/>
                    </a:lnTo>
                    <a:lnTo>
                      <a:pt x="2" y="0"/>
                    </a:lnTo>
                    <a:lnTo>
                      <a:pt x="0" y="3"/>
                    </a:lnTo>
                    <a:lnTo>
                      <a:pt x="2" y="4"/>
                    </a:lnTo>
                    <a:lnTo>
                      <a:pt x="2" y="4"/>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8" name="Freeform 251"/>
              <p:cNvSpPr>
                <a:spLocks/>
              </p:cNvSpPr>
              <p:nvPr/>
            </p:nvSpPr>
            <p:spPr bwMode="auto">
              <a:xfrm>
                <a:off x="5975350" y="3327400"/>
                <a:ext cx="65088" cy="1588"/>
              </a:xfrm>
              <a:custGeom>
                <a:avLst/>
                <a:gdLst>
                  <a:gd name="T0" fmla="*/ 2 w 41"/>
                  <a:gd name="T1" fmla="*/ 0 h 1"/>
                  <a:gd name="T2" fmla="*/ 2 w 41"/>
                  <a:gd name="T3" fmla="*/ 1 h 1"/>
                  <a:gd name="T4" fmla="*/ 3 w 41"/>
                  <a:gd name="T5" fmla="*/ 1 h 1"/>
                  <a:gd name="T6" fmla="*/ 40 w 41"/>
                  <a:gd name="T7" fmla="*/ 1 h 1"/>
                  <a:gd name="T8" fmla="*/ 41 w 41"/>
                  <a:gd name="T9" fmla="*/ 1 h 1"/>
                  <a:gd name="T10" fmla="*/ 41 w 41"/>
                  <a:gd name="T11" fmla="*/ 0 h 1"/>
                  <a:gd name="T12" fmla="*/ 41 w 41"/>
                  <a:gd name="T13" fmla="*/ 0 h 1"/>
                  <a:gd name="T14" fmla="*/ 0 w 41"/>
                  <a:gd name="T15" fmla="*/ 0 h 1"/>
                  <a:gd name="T16" fmla="*/ 2 w 4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
                    <a:moveTo>
                      <a:pt x="2" y="0"/>
                    </a:moveTo>
                    <a:lnTo>
                      <a:pt x="2" y="1"/>
                    </a:lnTo>
                    <a:lnTo>
                      <a:pt x="3" y="1"/>
                    </a:lnTo>
                    <a:lnTo>
                      <a:pt x="40" y="1"/>
                    </a:lnTo>
                    <a:lnTo>
                      <a:pt x="41" y="1"/>
                    </a:lnTo>
                    <a:lnTo>
                      <a:pt x="41" y="0"/>
                    </a:lnTo>
                    <a:lnTo>
                      <a:pt x="41" y="0"/>
                    </a:lnTo>
                    <a:lnTo>
                      <a:pt x="0" y="0"/>
                    </a:lnTo>
                    <a:lnTo>
                      <a:pt x="2"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9" name="Freeform 252"/>
              <p:cNvSpPr>
                <a:spLocks/>
              </p:cNvSpPr>
              <p:nvPr/>
            </p:nvSpPr>
            <p:spPr bwMode="auto">
              <a:xfrm>
                <a:off x="5975350" y="3319463"/>
                <a:ext cx="66675" cy="7938"/>
              </a:xfrm>
              <a:custGeom>
                <a:avLst/>
                <a:gdLst>
                  <a:gd name="T0" fmla="*/ 42 w 42"/>
                  <a:gd name="T1" fmla="*/ 3 h 5"/>
                  <a:gd name="T2" fmla="*/ 42 w 42"/>
                  <a:gd name="T3" fmla="*/ 2 h 5"/>
                  <a:gd name="T4" fmla="*/ 41 w 42"/>
                  <a:gd name="T5" fmla="*/ 0 h 5"/>
                  <a:gd name="T6" fmla="*/ 41 w 42"/>
                  <a:gd name="T7" fmla="*/ 0 h 5"/>
                  <a:gd name="T8" fmla="*/ 40 w 42"/>
                  <a:gd name="T9" fmla="*/ 0 h 5"/>
                  <a:gd name="T10" fmla="*/ 3 w 42"/>
                  <a:gd name="T11" fmla="*/ 0 h 5"/>
                  <a:gd name="T12" fmla="*/ 2 w 42"/>
                  <a:gd name="T13" fmla="*/ 0 h 5"/>
                  <a:gd name="T14" fmla="*/ 2 w 42"/>
                  <a:gd name="T15" fmla="*/ 0 h 5"/>
                  <a:gd name="T16" fmla="*/ 0 w 42"/>
                  <a:gd name="T17" fmla="*/ 3 h 5"/>
                  <a:gd name="T18" fmla="*/ 0 w 42"/>
                  <a:gd name="T19" fmla="*/ 5 h 5"/>
                  <a:gd name="T20" fmla="*/ 0 w 42"/>
                  <a:gd name="T21" fmla="*/ 5 h 5"/>
                  <a:gd name="T22" fmla="*/ 41 w 42"/>
                  <a:gd name="T23" fmla="*/ 5 h 5"/>
                  <a:gd name="T24" fmla="*/ 42 w 42"/>
                  <a:gd name="T25" fmla="*/ 5 h 5"/>
                  <a:gd name="T26" fmla="*/ 42 w 42"/>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
                    <a:moveTo>
                      <a:pt x="42" y="3"/>
                    </a:moveTo>
                    <a:lnTo>
                      <a:pt x="42" y="2"/>
                    </a:lnTo>
                    <a:lnTo>
                      <a:pt x="41" y="0"/>
                    </a:lnTo>
                    <a:lnTo>
                      <a:pt x="41" y="0"/>
                    </a:lnTo>
                    <a:lnTo>
                      <a:pt x="40" y="0"/>
                    </a:lnTo>
                    <a:lnTo>
                      <a:pt x="3" y="0"/>
                    </a:lnTo>
                    <a:lnTo>
                      <a:pt x="2" y="0"/>
                    </a:lnTo>
                    <a:lnTo>
                      <a:pt x="2" y="0"/>
                    </a:lnTo>
                    <a:lnTo>
                      <a:pt x="0" y="3"/>
                    </a:lnTo>
                    <a:lnTo>
                      <a:pt x="0" y="5"/>
                    </a:lnTo>
                    <a:lnTo>
                      <a:pt x="0" y="5"/>
                    </a:lnTo>
                    <a:lnTo>
                      <a:pt x="41" y="5"/>
                    </a:lnTo>
                    <a:lnTo>
                      <a:pt x="42" y="5"/>
                    </a:lnTo>
                    <a:lnTo>
                      <a:pt x="42" y="3"/>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0" name="Freeform 253"/>
              <p:cNvSpPr>
                <a:spLocks/>
              </p:cNvSpPr>
              <p:nvPr/>
            </p:nvSpPr>
            <p:spPr bwMode="auto">
              <a:xfrm>
                <a:off x="5956300" y="3228975"/>
                <a:ext cx="106363" cy="98425"/>
              </a:xfrm>
              <a:custGeom>
                <a:avLst/>
                <a:gdLst>
                  <a:gd name="T0" fmla="*/ 66 w 67"/>
                  <a:gd name="T1" fmla="*/ 4 h 62"/>
                  <a:gd name="T2" fmla="*/ 64 w 67"/>
                  <a:gd name="T3" fmla="*/ 3 h 62"/>
                  <a:gd name="T4" fmla="*/ 63 w 67"/>
                  <a:gd name="T5" fmla="*/ 1 h 62"/>
                  <a:gd name="T6" fmla="*/ 60 w 67"/>
                  <a:gd name="T7" fmla="*/ 0 h 62"/>
                  <a:gd name="T8" fmla="*/ 21 w 67"/>
                  <a:gd name="T9" fmla="*/ 0 h 62"/>
                  <a:gd name="T10" fmla="*/ 0 w 67"/>
                  <a:gd name="T11" fmla="*/ 21 h 62"/>
                  <a:gd name="T12" fmla="*/ 0 w 67"/>
                  <a:gd name="T13" fmla="*/ 62 h 62"/>
                  <a:gd name="T14" fmla="*/ 5 w 67"/>
                  <a:gd name="T15" fmla="*/ 62 h 62"/>
                  <a:gd name="T16" fmla="*/ 5 w 67"/>
                  <a:gd name="T17" fmla="*/ 24 h 62"/>
                  <a:gd name="T18" fmla="*/ 18 w 67"/>
                  <a:gd name="T19" fmla="*/ 24 h 62"/>
                  <a:gd name="T20" fmla="*/ 19 w 67"/>
                  <a:gd name="T21" fmla="*/ 24 h 62"/>
                  <a:gd name="T22" fmla="*/ 22 w 67"/>
                  <a:gd name="T23" fmla="*/ 22 h 62"/>
                  <a:gd name="T24" fmla="*/ 24 w 67"/>
                  <a:gd name="T25" fmla="*/ 21 h 62"/>
                  <a:gd name="T26" fmla="*/ 24 w 67"/>
                  <a:gd name="T27" fmla="*/ 18 h 62"/>
                  <a:gd name="T28" fmla="*/ 24 w 67"/>
                  <a:gd name="T29" fmla="*/ 6 h 62"/>
                  <a:gd name="T30" fmla="*/ 57 w 67"/>
                  <a:gd name="T31" fmla="*/ 6 h 62"/>
                  <a:gd name="T32" fmla="*/ 59 w 67"/>
                  <a:gd name="T33" fmla="*/ 6 h 62"/>
                  <a:gd name="T34" fmla="*/ 60 w 67"/>
                  <a:gd name="T35" fmla="*/ 7 h 62"/>
                  <a:gd name="T36" fmla="*/ 61 w 67"/>
                  <a:gd name="T37" fmla="*/ 8 h 62"/>
                  <a:gd name="T38" fmla="*/ 61 w 67"/>
                  <a:gd name="T39" fmla="*/ 10 h 62"/>
                  <a:gd name="T40" fmla="*/ 61 w 67"/>
                  <a:gd name="T41" fmla="*/ 62 h 62"/>
                  <a:gd name="T42" fmla="*/ 67 w 67"/>
                  <a:gd name="T43" fmla="*/ 62 h 62"/>
                  <a:gd name="T44" fmla="*/ 67 w 67"/>
                  <a:gd name="T45" fmla="*/ 7 h 62"/>
                  <a:gd name="T46" fmla="*/ 66 w 67"/>
                  <a:gd name="T4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4"/>
                    </a:moveTo>
                    <a:lnTo>
                      <a:pt x="64" y="3"/>
                    </a:lnTo>
                    <a:lnTo>
                      <a:pt x="63" y="1"/>
                    </a:lnTo>
                    <a:lnTo>
                      <a:pt x="60" y="0"/>
                    </a:lnTo>
                    <a:lnTo>
                      <a:pt x="21" y="0"/>
                    </a:lnTo>
                    <a:lnTo>
                      <a:pt x="0" y="21"/>
                    </a:lnTo>
                    <a:lnTo>
                      <a:pt x="0" y="62"/>
                    </a:lnTo>
                    <a:lnTo>
                      <a:pt x="5" y="62"/>
                    </a:lnTo>
                    <a:lnTo>
                      <a:pt x="5" y="24"/>
                    </a:lnTo>
                    <a:lnTo>
                      <a:pt x="18" y="24"/>
                    </a:lnTo>
                    <a:lnTo>
                      <a:pt x="19" y="24"/>
                    </a:lnTo>
                    <a:lnTo>
                      <a:pt x="22" y="22"/>
                    </a:lnTo>
                    <a:lnTo>
                      <a:pt x="24" y="21"/>
                    </a:lnTo>
                    <a:lnTo>
                      <a:pt x="24" y="18"/>
                    </a:lnTo>
                    <a:lnTo>
                      <a:pt x="24" y="6"/>
                    </a:lnTo>
                    <a:lnTo>
                      <a:pt x="57" y="6"/>
                    </a:lnTo>
                    <a:lnTo>
                      <a:pt x="59" y="6"/>
                    </a:lnTo>
                    <a:lnTo>
                      <a:pt x="60" y="7"/>
                    </a:lnTo>
                    <a:lnTo>
                      <a:pt x="61" y="8"/>
                    </a:lnTo>
                    <a:lnTo>
                      <a:pt x="61" y="10"/>
                    </a:lnTo>
                    <a:lnTo>
                      <a:pt x="61" y="62"/>
                    </a:lnTo>
                    <a:lnTo>
                      <a:pt x="67" y="62"/>
                    </a:lnTo>
                    <a:lnTo>
                      <a:pt x="67" y="7"/>
                    </a:lnTo>
                    <a:lnTo>
                      <a:pt x="66" y="4"/>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1" name="Rectangle 254"/>
              <p:cNvSpPr>
                <a:spLocks noChangeArrowheads="1"/>
              </p:cNvSpPr>
              <p:nvPr/>
            </p:nvSpPr>
            <p:spPr bwMode="auto">
              <a:xfrm>
                <a:off x="6005513" y="3644900"/>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2" name="Rectangle 255"/>
              <p:cNvSpPr>
                <a:spLocks noChangeArrowheads="1"/>
              </p:cNvSpPr>
              <p:nvPr/>
            </p:nvSpPr>
            <p:spPr bwMode="auto">
              <a:xfrm>
                <a:off x="6051550" y="4041775"/>
                <a:ext cx="22225" cy="80963"/>
              </a:xfrm>
              <a:prstGeom prst="rect">
                <a:avLst/>
              </a:prstGeom>
              <a:solidFill>
                <a:srgbClr val="6321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3" name="Freeform 256"/>
              <p:cNvSpPr>
                <a:spLocks/>
              </p:cNvSpPr>
              <p:nvPr/>
            </p:nvSpPr>
            <p:spPr bwMode="auto">
              <a:xfrm>
                <a:off x="5972175" y="4056063"/>
                <a:ext cx="22225" cy="66675"/>
              </a:xfrm>
              <a:custGeom>
                <a:avLst/>
                <a:gdLst>
                  <a:gd name="T0" fmla="*/ 0 w 14"/>
                  <a:gd name="T1" fmla="*/ 0 h 42"/>
                  <a:gd name="T2" fmla="*/ 0 w 14"/>
                  <a:gd name="T3" fmla="*/ 8 h 42"/>
                  <a:gd name="T4" fmla="*/ 0 w 14"/>
                  <a:gd name="T5" fmla="*/ 42 h 42"/>
                  <a:gd name="T6" fmla="*/ 14 w 14"/>
                  <a:gd name="T7" fmla="*/ 42 h 42"/>
                  <a:gd name="T8" fmla="*/ 14 w 14"/>
                  <a:gd name="T9" fmla="*/ 1 h 42"/>
                  <a:gd name="T10" fmla="*/ 14 w 14"/>
                  <a:gd name="T11" fmla="*/ 0 h 42"/>
                  <a:gd name="T12" fmla="*/ 0 w 14"/>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4" h="42">
                    <a:moveTo>
                      <a:pt x="0" y="0"/>
                    </a:moveTo>
                    <a:lnTo>
                      <a:pt x="0" y="8"/>
                    </a:lnTo>
                    <a:lnTo>
                      <a:pt x="0" y="42"/>
                    </a:lnTo>
                    <a:lnTo>
                      <a:pt x="14" y="42"/>
                    </a:lnTo>
                    <a:lnTo>
                      <a:pt x="14" y="1"/>
                    </a:lnTo>
                    <a:lnTo>
                      <a:pt x="14"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4" name="Freeform 257"/>
              <p:cNvSpPr>
                <a:spLocks/>
              </p:cNvSpPr>
              <p:nvPr/>
            </p:nvSpPr>
            <p:spPr bwMode="auto">
              <a:xfrm>
                <a:off x="5997575" y="3992563"/>
                <a:ext cx="22225" cy="130175"/>
              </a:xfrm>
              <a:custGeom>
                <a:avLst/>
                <a:gdLst>
                  <a:gd name="T0" fmla="*/ 0 w 14"/>
                  <a:gd name="T1" fmla="*/ 0 h 82"/>
                  <a:gd name="T2" fmla="*/ 0 w 14"/>
                  <a:gd name="T3" fmla="*/ 41 h 82"/>
                  <a:gd name="T4" fmla="*/ 0 w 14"/>
                  <a:gd name="T5" fmla="*/ 82 h 82"/>
                  <a:gd name="T6" fmla="*/ 14 w 14"/>
                  <a:gd name="T7" fmla="*/ 82 h 82"/>
                  <a:gd name="T8" fmla="*/ 14 w 14"/>
                  <a:gd name="T9" fmla="*/ 34 h 82"/>
                  <a:gd name="T10" fmla="*/ 14 w 14"/>
                  <a:gd name="T11" fmla="*/ 0 h 82"/>
                  <a:gd name="T12" fmla="*/ 0 w 1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4" h="82">
                    <a:moveTo>
                      <a:pt x="0" y="0"/>
                    </a:moveTo>
                    <a:lnTo>
                      <a:pt x="0" y="41"/>
                    </a:lnTo>
                    <a:lnTo>
                      <a:pt x="0" y="82"/>
                    </a:lnTo>
                    <a:lnTo>
                      <a:pt x="14" y="82"/>
                    </a:lnTo>
                    <a:lnTo>
                      <a:pt x="14" y="34"/>
                    </a:lnTo>
                    <a:lnTo>
                      <a:pt x="14" y="0"/>
                    </a:lnTo>
                    <a:lnTo>
                      <a:pt x="0" y="0"/>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5" name="Freeform 258"/>
              <p:cNvSpPr>
                <a:spLocks/>
              </p:cNvSpPr>
              <p:nvPr/>
            </p:nvSpPr>
            <p:spPr bwMode="auto">
              <a:xfrm>
                <a:off x="6024563" y="3935413"/>
                <a:ext cx="22225" cy="187325"/>
              </a:xfrm>
              <a:custGeom>
                <a:avLst/>
                <a:gdLst>
                  <a:gd name="T0" fmla="*/ 0 w 14"/>
                  <a:gd name="T1" fmla="*/ 0 h 118"/>
                  <a:gd name="T2" fmla="*/ 0 w 14"/>
                  <a:gd name="T3" fmla="*/ 69 h 118"/>
                  <a:gd name="T4" fmla="*/ 0 w 14"/>
                  <a:gd name="T5" fmla="*/ 118 h 118"/>
                  <a:gd name="T6" fmla="*/ 14 w 14"/>
                  <a:gd name="T7" fmla="*/ 118 h 118"/>
                  <a:gd name="T8" fmla="*/ 14 w 14"/>
                  <a:gd name="T9" fmla="*/ 63 h 118"/>
                  <a:gd name="T10" fmla="*/ 14 w 14"/>
                  <a:gd name="T11" fmla="*/ 0 h 118"/>
                  <a:gd name="T12" fmla="*/ 0 w 14"/>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4" h="118">
                    <a:moveTo>
                      <a:pt x="0" y="0"/>
                    </a:moveTo>
                    <a:lnTo>
                      <a:pt x="0" y="69"/>
                    </a:lnTo>
                    <a:lnTo>
                      <a:pt x="0" y="118"/>
                    </a:lnTo>
                    <a:lnTo>
                      <a:pt x="14" y="118"/>
                    </a:lnTo>
                    <a:lnTo>
                      <a:pt x="14" y="63"/>
                    </a:lnTo>
                    <a:lnTo>
                      <a:pt x="14" y="0"/>
                    </a:lnTo>
                    <a:lnTo>
                      <a:pt x="0"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6" name="Freeform 259"/>
              <p:cNvSpPr>
                <a:spLocks/>
              </p:cNvSpPr>
              <p:nvPr/>
            </p:nvSpPr>
            <p:spPr bwMode="auto">
              <a:xfrm>
                <a:off x="6080125" y="3995738"/>
                <a:ext cx="22225" cy="127000"/>
              </a:xfrm>
              <a:custGeom>
                <a:avLst/>
                <a:gdLst>
                  <a:gd name="T0" fmla="*/ 0 w 14"/>
                  <a:gd name="T1" fmla="*/ 0 h 80"/>
                  <a:gd name="T2" fmla="*/ 0 w 14"/>
                  <a:gd name="T3" fmla="*/ 15 h 80"/>
                  <a:gd name="T4" fmla="*/ 0 w 14"/>
                  <a:gd name="T5" fmla="*/ 80 h 80"/>
                  <a:gd name="T6" fmla="*/ 14 w 14"/>
                  <a:gd name="T7" fmla="*/ 80 h 80"/>
                  <a:gd name="T8" fmla="*/ 14 w 14"/>
                  <a:gd name="T9" fmla="*/ 10 h 80"/>
                  <a:gd name="T10" fmla="*/ 14 w 14"/>
                  <a:gd name="T11" fmla="*/ 0 h 80"/>
                  <a:gd name="T12" fmla="*/ 0 w 1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4" h="80">
                    <a:moveTo>
                      <a:pt x="0" y="0"/>
                    </a:moveTo>
                    <a:lnTo>
                      <a:pt x="0" y="15"/>
                    </a:lnTo>
                    <a:lnTo>
                      <a:pt x="0" y="80"/>
                    </a:lnTo>
                    <a:lnTo>
                      <a:pt x="14" y="80"/>
                    </a:lnTo>
                    <a:lnTo>
                      <a:pt x="14" y="10"/>
                    </a:lnTo>
                    <a:lnTo>
                      <a:pt x="14" y="0"/>
                    </a:lnTo>
                    <a:lnTo>
                      <a:pt x="0" y="0"/>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7" name="Freeform 260"/>
              <p:cNvSpPr>
                <a:spLocks/>
              </p:cNvSpPr>
              <p:nvPr/>
            </p:nvSpPr>
            <p:spPr bwMode="auto">
              <a:xfrm>
                <a:off x="5916613" y="4057650"/>
                <a:ext cx="22225" cy="65088"/>
              </a:xfrm>
              <a:custGeom>
                <a:avLst/>
                <a:gdLst>
                  <a:gd name="T0" fmla="*/ 0 w 14"/>
                  <a:gd name="T1" fmla="*/ 0 h 41"/>
                  <a:gd name="T2" fmla="*/ 0 w 14"/>
                  <a:gd name="T3" fmla="*/ 22 h 41"/>
                  <a:gd name="T4" fmla="*/ 0 w 14"/>
                  <a:gd name="T5" fmla="*/ 41 h 41"/>
                  <a:gd name="T6" fmla="*/ 14 w 14"/>
                  <a:gd name="T7" fmla="*/ 41 h 41"/>
                  <a:gd name="T8" fmla="*/ 14 w 14"/>
                  <a:gd name="T9" fmla="*/ 15 h 41"/>
                  <a:gd name="T10" fmla="*/ 14 w 14"/>
                  <a:gd name="T11" fmla="*/ 0 h 41"/>
                  <a:gd name="T12" fmla="*/ 0 w 14"/>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4" h="41">
                    <a:moveTo>
                      <a:pt x="0" y="0"/>
                    </a:moveTo>
                    <a:lnTo>
                      <a:pt x="0" y="22"/>
                    </a:lnTo>
                    <a:lnTo>
                      <a:pt x="0" y="41"/>
                    </a:lnTo>
                    <a:lnTo>
                      <a:pt x="14" y="41"/>
                    </a:lnTo>
                    <a:lnTo>
                      <a:pt x="14" y="15"/>
                    </a:lnTo>
                    <a:lnTo>
                      <a:pt x="14"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8" name="Freeform 261"/>
              <p:cNvSpPr>
                <a:spLocks/>
              </p:cNvSpPr>
              <p:nvPr/>
            </p:nvSpPr>
            <p:spPr bwMode="auto">
              <a:xfrm>
                <a:off x="5942013" y="3986213"/>
                <a:ext cx="22225" cy="136525"/>
              </a:xfrm>
              <a:custGeom>
                <a:avLst/>
                <a:gdLst>
                  <a:gd name="T0" fmla="*/ 0 w 14"/>
                  <a:gd name="T1" fmla="*/ 0 h 86"/>
                  <a:gd name="T2" fmla="*/ 0 w 14"/>
                  <a:gd name="T3" fmla="*/ 65 h 86"/>
                  <a:gd name="T4" fmla="*/ 0 w 14"/>
                  <a:gd name="T5" fmla="*/ 86 h 86"/>
                  <a:gd name="T6" fmla="*/ 14 w 14"/>
                  <a:gd name="T7" fmla="*/ 86 h 86"/>
                  <a:gd name="T8" fmla="*/ 14 w 14"/>
                  <a:gd name="T9" fmla="*/ 59 h 86"/>
                  <a:gd name="T10" fmla="*/ 14 w 14"/>
                  <a:gd name="T11" fmla="*/ 0 h 86"/>
                  <a:gd name="T12" fmla="*/ 0 w 14"/>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4" h="86">
                    <a:moveTo>
                      <a:pt x="0" y="0"/>
                    </a:moveTo>
                    <a:lnTo>
                      <a:pt x="0" y="65"/>
                    </a:lnTo>
                    <a:lnTo>
                      <a:pt x="0" y="86"/>
                    </a:lnTo>
                    <a:lnTo>
                      <a:pt x="14" y="86"/>
                    </a:lnTo>
                    <a:lnTo>
                      <a:pt x="14" y="59"/>
                    </a:lnTo>
                    <a:lnTo>
                      <a:pt x="14" y="0"/>
                    </a:lnTo>
                    <a:lnTo>
                      <a:pt x="0" y="0"/>
                    </a:lnTo>
                    <a:close/>
                  </a:path>
                </a:pathLst>
              </a:custGeom>
              <a:solidFill>
                <a:srgbClr val="632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9" name="Freeform 262"/>
              <p:cNvSpPr>
                <a:spLocks/>
              </p:cNvSpPr>
              <p:nvPr/>
            </p:nvSpPr>
            <p:spPr bwMode="auto">
              <a:xfrm>
                <a:off x="6164263" y="3856038"/>
                <a:ext cx="60325" cy="52388"/>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1"/>
                      <a:pt x="0" y="2"/>
                    </a:cubicBezTo>
                    <a:cubicBezTo>
                      <a:pt x="11" y="24"/>
                      <a:pt x="11" y="24"/>
                      <a:pt x="11" y="24"/>
                    </a:cubicBezTo>
                    <a:lnTo>
                      <a:pt x="27" y="6"/>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0" name="Freeform 263"/>
              <p:cNvSpPr>
                <a:spLocks/>
              </p:cNvSpPr>
              <p:nvPr/>
            </p:nvSpPr>
            <p:spPr bwMode="auto">
              <a:xfrm>
                <a:off x="6189663" y="3868738"/>
                <a:ext cx="49213" cy="39688"/>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6"/>
                      <a:pt x="19" y="3"/>
                      <a:pt x="16" y="0"/>
                    </a:cubicBezTo>
                    <a:cubicBezTo>
                      <a:pt x="0" y="18"/>
                      <a:pt x="0" y="18"/>
                      <a:pt x="0" y="18"/>
                    </a:cubicBezTo>
                    <a:lnTo>
                      <a:pt x="22" y="9"/>
                    </a:lnTo>
                    <a:close/>
                  </a:path>
                </a:pathLst>
              </a:custGeom>
              <a:solidFill>
                <a:srgbClr val="632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1" name="Freeform 264"/>
              <p:cNvSpPr>
                <a:spLocks/>
              </p:cNvSpPr>
              <p:nvPr/>
            </p:nvSpPr>
            <p:spPr bwMode="auto">
              <a:xfrm>
                <a:off x="6135688" y="3859213"/>
                <a:ext cx="53975" cy="87313"/>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3"/>
                      <a:pt x="0" y="22"/>
                    </a:cubicBezTo>
                    <a:cubicBezTo>
                      <a:pt x="0" y="29"/>
                      <a:pt x="2" y="35"/>
                      <a:pt x="6" y="39"/>
                    </a:cubicBezTo>
                    <a:cubicBezTo>
                      <a:pt x="24" y="22"/>
                      <a:pt x="24" y="22"/>
                      <a:pt x="24" y="22"/>
                    </a:cubicBezTo>
                    <a:lnTo>
                      <a:pt x="13" y="0"/>
                    </a:lnTo>
                    <a:close/>
                  </a:path>
                </a:pathLst>
              </a:custGeom>
              <a:solidFill>
                <a:srgbClr val="632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2" name="Freeform 265"/>
              <p:cNvSpPr>
                <a:spLocks/>
              </p:cNvSpPr>
              <p:nvPr/>
            </p:nvSpPr>
            <p:spPr bwMode="auto">
              <a:xfrm>
                <a:off x="6189663" y="3889375"/>
                <a:ext cx="52388" cy="19050"/>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6"/>
                      <a:pt x="23" y="3"/>
                      <a:pt x="22" y="0"/>
                    </a:cubicBezTo>
                    <a:lnTo>
                      <a:pt x="0" y="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3" name="Freeform 266"/>
              <p:cNvSpPr>
                <a:spLocks/>
              </p:cNvSpPr>
              <p:nvPr/>
            </p:nvSpPr>
            <p:spPr bwMode="auto">
              <a:xfrm>
                <a:off x="6149975" y="3908425"/>
                <a:ext cx="39688" cy="49213"/>
              </a:xfrm>
              <a:custGeom>
                <a:avLst/>
                <a:gdLst>
                  <a:gd name="T0" fmla="*/ 0 w 18"/>
                  <a:gd name="T1" fmla="*/ 17 h 22"/>
                  <a:gd name="T2" fmla="*/ 7 w 18"/>
                  <a:gd name="T3" fmla="*/ 22 h 22"/>
                  <a:gd name="T4" fmla="*/ 18 w 18"/>
                  <a:gd name="T5" fmla="*/ 0 h 22"/>
                  <a:gd name="T6" fmla="*/ 0 w 18"/>
                  <a:gd name="T7" fmla="*/ 17 h 22"/>
                </a:gdLst>
                <a:ahLst/>
                <a:cxnLst>
                  <a:cxn ang="0">
                    <a:pos x="T0" y="T1"/>
                  </a:cxn>
                  <a:cxn ang="0">
                    <a:pos x="T2" y="T3"/>
                  </a:cxn>
                  <a:cxn ang="0">
                    <a:pos x="T4" y="T5"/>
                  </a:cxn>
                  <a:cxn ang="0">
                    <a:pos x="T6" y="T7"/>
                  </a:cxn>
                </a:cxnLst>
                <a:rect l="0" t="0" r="r" b="b"/>
                <a:pathLst>
                  <a:path w="18" h="22">
                    <a:moveTo>
                      <a:pt x="0" y="17"/>
                    </a:moveTo>
                    <a:cubicBezTo>
                      <a:pt x="2" y="19"/>
                      <a:pt x="4" y="21"/>
                      <a:pt x="7" y="22"/>
                    </a:cubicBezTo>
                    <a:cubicBezTo>
                      <a:pt x="18" y="0"/>
                      <a:pt x="18" y="0"/>
                      <a:pt x="18" y="0"/>
                    </a:cubicBezTo>
                    <a:lnTo>
                      <a:pt x="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4" name="Freeform 267"/>
              <p:cNvSpPr>
                <a:spLocks/>
              </p:cNvSpPr>
              <p:nvPr/>
            </p:nvSpPr>
            <p:spPr bwMode="auto">
              <a:xfrm>
                <a:off x="6164263" y="3908425"/>
                <a:ext cx="77788" cy="53975"/>
              </a:xfrm>
              <a:custGeom>
                <a:avLst/>
                <a:gdLst>
                  <a:gd name="T0" fmla="*/ 0 w 35"/>
                  <a:gd name="T1" fmla="*/ 22 h 24"/>
                  <a:gd name="T2" fmla="*/ 11 w 35"/>
                  <a:gd name="T3" fmla="*/ 24 h 24"/>
                  <a:gd name="T4" fmla="*/ 35 w 35"/>
                  <a:gd name="T5" fmla="*/ 0 h 24"/>
                  <a:gd name="T6" fmla="*/ 11 w 35"/>
                  <a:gd name="T7" fmla="*/ 0 h 24"/>
                  <a:gd name="T8" fmla="*/ 0 w 35"/>
                  <a:gd name="T9" fmla="*/ 22 h 24"/>
                </a:gdLst>
                <a:ahLst/>
                <a:cxnLst>
                  <a:cxn ang="0">
                    <a:pos x="T0" y="T1"/>
                  </a:cxn>
                  <a:cxn ang="0">
                    <a:pos x="T2" y="T3"/>
                  </a:cxn>
                  <a:cxn ang="0">
                    <a:pos x="T4" y="T5"/>
                  </a:cxn>
                  <a:cxn ang="0">
                    <a:pos x="T6" y="T7"/>
                  </a:cxn>
                  <a:cxn ang="0">
                    <a:pos x="T8" y="T9"/>
                  </a:cxn>
                </a:cxnLst>
                <a:rect l="0" t="0" r="r" b="b"/>
                <a:pathLst>
                  <a:path w="35" h="24">
                    <a:moveTo>
                      <a:pt x="0" y="22"/>
                    </a:moveTo>
                    <a:cubicBezTo>
                      <a:pt x="3" y="23"/>
                      <a:pt x="7" y="24"/>
                      <a:pt x="11" y="24"/>
                    </a:cubicBezTo>
                    <a:cubicBezTo>
                      <a:pt x="24" y="24"/>
                      <a:pt x="35" y="14"/>
                      <a:pt x="35" y="0"/>
                    </a:cubicBezTo>
                    <a:cubicBezTo>
                      <a:pt x="11" y="0"/>
                      <a:pt x="11" y="0"/>
                      <a:pt x="11" y="0"/>
                    </a:cubicBezTo>
                    <a:lnTo>
                      <a:pt x="0" y="22"/>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5" name="Freeform 268"/>
              <p:cNvSpPr>
                <a:spLocks/>
              </p:cNvSpPr>
              <p:nvPr/>
            </p:nvSpPr>
            <p:spPr bwMode="auto">
              <a:xfrm>
                <a:off x="6135688" y="3986213"/>
                <a:ext cx="106363" cy="106363"/>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5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1"/>
                      <a:pt x="43" y="8"/>
                      <a:pt x="40" y="6"/>
                    </a:cubicBezTo>
                    <a:cubicBezTo>
                      <a:pt x="36" y="2"/>
                      <a:pt x="30" y="0"/>
                      <a:pt x="24" y="0"/>
                    </a:cubicBezTo>
                    <a:cubicBezTo>
                      <a:pt x="20" y="0"/>
                      <a:pt x="17" y="0"/>
                      <a:pt x="13" y="2"/>
                    </a:cubicBezTo>
                    <a:cubicBezTo>
                      <a:pt x="5" y="6"/>
                      <a:pt x="0" y="14"/>
                      <a:pt x="0" y="24"/>
                    </a:cubicBezTo>
                    <a:cubicBezTo>
                      <a:pt x="0" y="30"/>
                      <a:pt x="2" y="36"/>
                      <a:pt x="6" y="41"/>
                    </a:cubicBezTo>
                    <a:cubicBezTo>
                      <a:pt x="8" y="43"/>
                      <a:pt x="10" y="44"/>
                      <a:pt x="13" y="45"/>
                    </a:cubicBezTo>
                    <a:cubicBezTo>
                      <a:pt x="16" y="47"/>
                      <a:pt x="20" y="48"/>
                      <a:pt x="24" y="48"/>
                    </a:cubicBezTo>
                    <a:cubicBezTo>
                      <a:pt x="37" y="48"/>
                      <a:pt x="48" y="37"/>
                      <a:pt x="48" y="24"/>
                    </a:cubicBezTo>
                    <a:cubicBezTo>
                      <a:pt x="48" y="20"/>
                      <a:pt x="47" y="17"/>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6" name="Freeform 269"/>
              <p:cNvSpPr>
                <a:spLocks/>
              </p:cNvSpPr>
              <p:nvPr/>
            </p:nvSpPr>
            <p:spPr bwMode="auto">
              <a:xfrm>
                <a:off x="6164263" y="3986213"/>
                <a:ext cx="60325" cy="53975"/>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0"/>
                      <a:pt x="0" y="2"/>
                    </a:cubicBezTo>
                    <a:cubicBezTo>
                      <a:pt x="11" y="24"/>
                      <a:pt x="11" y="24"/>
                      <a:pt x="11" y="24"/>
                    </a:cubicBezTo>
                    <a:lnTo>
                      <a:pt x="27" y="6"/>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7" name="Freeform 270"/>
              <p:cNvSpPr>
                <a:spLocks/>
              </p:cNvSpPr>
              <p:nvPr/>
            </p:nvSpPr>
            <p:spPr bwMode="auto">
              <a:xfrm>
                <a:off x="6189663" y="4000500"/>
                <a:ext cx="49213" cy="39688"/>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5"/>
                      <a:pt x="19" y="2"/>
                      <a:pt x="16" y="0"/>
                    </a:cubicBezTo>
                    <a:cubicBezTo>
                      <a:pt x="0" y="18"/>
                      <a:pt x="0" y="18"/>
                      <a:pt x="0" y="18"/>
                    </a:cubicBezTo>
                    <a:lnTo>
                      <a:pt x="22" y="9"/>
                    </a:lnTo>
                    <a:close/>
                  </a:path>
                </a:pathLst>
              </a:custGeom>
              <a:solidFill>
                <a:srgbClr val="632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8" name="Freeform 271"/>
              <p:cNvSpPr>
                <a:spLocks/>
              </p:cNvSpPr>
              <p:nvPr/>
            </p:nvSpPr>
            <p:spPr bwMode="auto">
              <a:xfrm>
                <a:off x="6135688" y="3990975"/>
                <a:ext cx="53975" cy="87313"/>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2"/>
                      <a:pt x="0" y="22"/>
                    </a:cubicBezTo>
                    <a:cubicBezTo>
                      <a:pt x="0" y="28"/>
                      <a:pt x="2" y="34"/>
                      <a:pt x="6" y="39"/>
                    </a:cubicBezTo>
                    <a:cubicBezTo>
                      <a:pt x="24" y="22"/>
                      <a:pt x="24" y="22"/>
                      <a:pt x="24" y="22"/>
                    </a:cubicBezTo>
                    <a:lnTo>
                      <a:pt x="13" y="0"/>
                    </a:lnTo>
                    <a:close/>
                  </a:path>
                </a:pathLst>
              </a:custGeom>
              <a:solidFill>
                <a:srgbClr val="632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9" name="Freeform 272"/>
              <p:cNvSpPr>
                <a:spLocks/>
              </p:cNvSpPr>
              <p:nvPr/>
            </p:nvSpPr>
            <p:spPr bwMode="auto">
              <a:xfrm>
                <a:off x="6189663" y="4019550"/>
                <a:ext cx="52388" cy="20638"/>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5"/>
                      <a:pt x="23" y="2"/>
                      <a:pt x="22" y="0"/>
                    </a:cubicBezTo>
                    <a:lnTo>
                      <a:pt x="0" y="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0" name="Freeform 273"/>
              <p:cNvSpPr>
                <a:spLocks/>
              </p:cNvSpPr>
              <p:nvPr/>
            </p:nvSpPr>
            <p:spPr bwMode="auto">
              <a:xfrm>
                <a:off x="6149975" y="4040188"/>
                <a:ext cx="39688" cy="46038"/>
              </a:xfrm>
              <a:custGeom>
                <a:avLst/>
                <a:gdLst>
                  <a:gd name="T0" fmla="*/ 0 w 18"/>
                  <a:gd name="T1" fmla="*/ 17 h 21"/>
                  <a:gd name="T2" fmla="*/ 7 w 18"/>
                  <a:gd name="T3" fmla="*/ 21 h 21"/>
                  <a:gd name="T4" fmla="*/ 18 w 18"/>
                  <a:gd name="T5" fmla="*/ 0 h 21"/>
                  <a:gd name="T6" fmla="*/ 0 w 18"/>
                  <a:gd name="T7" fmla="*/ 17 h 21"/>
                </a:gdLst>
                <a:ahLst/>
                <a:cxnLst>
                  <a:cxn ang="0">
                    <a:pos x="T0" y="T1"/>
                  </a:cxn>
                  <a:cxn ang="0">
                    <a:pos x="T2" y="T3"/>
                  </a:cxn>
                  <a:cxn ang="0">
                    <a:pos x="T4" y="T5"/>
                  </a:cxn>
                  <a:cxn ang="0">
                    <a:pos x="T6" y="T7"/>
                  </a:cxn>
                </a:cxnLst>
                <a:rect l="0" t="0" r="r" b="b"/>
                <a:pathLst>
                  <a:path w="18" h="21">
                    <a:moveTo>
                      <a:pt x="0" y="17"/>
                    </a:moveTo>
                    <a:cubicBezTo>
                      <a:pt x="2" y="19"/>
                      <a:pt x="4" y="20"/>
                      <a:pt x="7" y="21"/>
                    </a:cubicBezTo>
                    <a:cubicBezTo>
                      <a:pt x="18" y="0"/>
                      <a:pt x="18" y="0"/>
                      <a:pt x="18" y="0"/>
                    </a:cubicBezTo>
                    <a:lnTo>
                      <a:pt x="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1" name="Freeform 274"/>
              <p:cNvSpPr>
                <a:spLocks/>
              </p:cNvSpPr>
              <p:nvPr/>
            </p:nvSpPr>
            <p:spPr bwMode="auto">
              <a:xfrm>
                <a:off x="6164263" y="4040188"/>
                <a:ext cx="77788" cy="52388"/>
              </a:xfrm>
              <a:custGeom>
                <a:avLst/>
                <a:gdLst>
                  <a:gd name="T0" fmla="*/ 0 w 35"/>
                  <a:gd name="T1" fmla="*/ 21 h 24"/>
                  <a:gd name="T2" fmla="*/ 11 w 35"/>
                  <a:gd name="T3" fmla="*/ 24 h 24"/>
                  <a:gd name="T4" fmla="*/ 35 w 35"/>
                  <a:gd name="T5" fmla="*/ 0 h 24"/>
                  <a:gd name="T6" fmla="*/ 11 w 35"/>
                  <a:gd name="T7" fmla="*/ 0 h 24"/>
                  <a:gd name="T8" fmla="*/ 0 w 35"/>
                  <a:gd name="T9" fmla="*/ 21 h 24"/>
                </a:gdLst>
                <a:ahLst/>
                <a:cxnLst>
                  <a:cxn ang="0">
                    <a:pos x="T0" y="T1"/>
                  </a:cxn>
                  <a:cxn ang="0">
                    <a:pos x="T2" y="T3"/>
                  </a:cxn>
                  <a:cxn ang="0">
                    <a:pos x="T4" y="T5"/>
                  </a:cxn>
                  <a:cxn ang="0">
                    <a:pos x="T6" y="T7"/>
                  </a:cxn>
                  <a:cxn ang="0">
                    <a:pos x="T8" y="T9"/>
                  </a:cxn>
                </a:cxnLst>
                <a:rect l="0" t="0" r="r" b="b"/>
                <a:pathLst>
                  <a:path w="35" h="24">
                    <a:moveTo>
                      <a:pt x="0" y="21"/>
                    </a:moveTo>
                    <a:cubicBezTo>
                      <a:pt x="3" y="23"/>
                      <a:pt x="7" y="24"/>
                      <a:pt x="11" y="24"/>
                    </a:cubicBezTo>
                    <a:cubicBezTo>
                      <a:pt x="24" y="24"/>
                      <a:pt x="35" y="13"/>
                      <a:pt x="35" y="0"/>
                    </a:cubicBezTo>
                    <a:cubicBezTo>
                      <a:pt x="11" y="0"/>
                      <a:pt x="11" y="0"/>
                      <a:pt x="11" y="0"/>
                    </a:cubicBezTo>
                    <a:lnTo>
                      <a:pt x="0" y="21"/>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2" name="Freeform 275"/>
              <p:cNvSpPr>
                <a:spLocks/>
              </p:cNvSpPr>
              <p:nvPr/>
            </p:nvSpPr>
            <p:spPr bwMode="auto">
              <a:xfrm>
                <a:off x="5918200" y="4203700"/>
                <a:ext cx="322263" cy="107950"/>
              </a:xfrm>
              <a:custGeom>
                <a:avLst/>
                <a:gdLst>
                  <a:gd name="T0" fmla="*/ 1 w 203"/>
                  <a:gd name="T1" fmla="*/ 68 h 68"/>
                  <a:gd name="T2" fmla="*/ 0 w 203"/>
                  <a:gd name="T3" fmla="*/ 62 h 68"/>
                  <a:gd name="T4" fmla="*/ 59 w 203"/>
                  <a:gd name="T5" fmla="*/ 49 h 68"/>
                  <a:gd name="T6" fmla="*/ 108 w 203"/>
                  <a:gd name="T7" fmla="*/ 20 h 68"/>
                  <a:gd name="T8" fmla="*/ 167 w 203"/>
                  <a:gd name="T9" fmla="*/ 19 h 68"/>
                  <a:gd name="T10" fmla="*/ 203 w 203"/>
                  <a:gd name="T11" fmla="*/ 0 h 68"/>
                  <a:gd name="T12" fmla="*/ 203 w 203"/>
                  <a:gd name="T13" fmla="*/ 5 h 68"/>
                  <a:gd name="T14" fmla="*/ 203 w 203"/>
                  <a:gd name="T15" fmla="*/ 6 h 68"/>
                  <a:gd name="T16" fmla="*/ 168 w 203"/>
                  <a:gd name="T17" fmla="*/ 23 h 68"/>
                  <a:gd name="T18" fmla="*/ 109 w 203"/>
                  <a:gd name="T19" fmla="*/ 26 h 68"/>
                  <a:gd name="T20" fmla="*/ 62 w 203"/>
                  <a:gd name="T21" fmla="*/ 54 h 68"/>
                  <a:gd name="T22" fmla="*/ 1 w 203"/>
                  <a:gd name="T2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68">
                    <a:moveTo>
                      <a:pt x="1" y="68"/>
                    </a:moveTo>
                    <a:lnTo>
                      <a:pt x="0" y="62"/>
                    </a:lnTo>
                    <a:lnTo>
                      <a:pt x="59" y="49"/>
                    </a:lnTo>
                    <a:lnTo>
                      <a:pt x="108" y="20"/>
                    </a:lnTo>
                    <a:lnTo>
                      <a:pt x="167" y="19"/>
                    </a:lnTo>
                    <a:lnTo>
                      <a:pt x="203" y="0"/>
                    </a:lnTo>
                    <a:lnTo>
                      <a:pt x="203" y="5"/>
                    </a:lnTo>
                    <a:lnTo>
                      <a:pt x="203" y="6"/>
                    </a:lnTo>
                    <a:lnTo>
                      <a:pt x="168" y="23"/>
                    </a:lnTo>
                    <a:lnTo>
                      <a:pt x="109" y="26"/>
                    </a:lnTo>
                    <a:lnTo>
                      <a:pt x="62" y="54"/>
                    </a:lnTo>
                    <a:lnTo>
                      <a:pt x="1" y="68"/>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3" name="Freeform 276"/>
              <p:cNvSpPr>
                <a:spLocks/>
              </p:cNvSpPr>
              <p:nvPr/>
            </p:nvSpPr>
            <p:spPr bwMode="auto">
              <a:xfrm>
                <a:off x="5918200" y="4124325"/>
                <a:ext cx="327025" cy="173038"/>
              </a:xfrm>
              <a:custGeom>
                <a:avLst/>
                <a:gdLst>
                  <a:gd name="T0" fmla="*/ 3 w 206"/>
                  <a:gd name="T1" fmla="*/ 109 h 109"/>
                  <a:gd name="T2" fmla="*/ 0 w 206"/>
                  <a:gd name="T3" fmla="*/ 105 h 109"/>
                  <a:gd name="T4" fmla="*/ 49 w 206"/>
                  <a:gd name="T5" fmla="*/ 84 h 109"/>
                  <a:gd name="T6" fmla="*/ 78 w 206"/>
                  <a:gd name="T7" fmla="*/ 52 h 109"/>
                  <a:gd name="T8" fmla="*/ 126 w 206"/>
                  <a:gd name="T9" fmla="*/ 42 h 109"/>
                  <a:gd name="T10" fmla="*/ 155 w 206"/>
                  <a:gd name="T11" fmla="*/ 10 h 109"/>
                  <a:gd name="T12" fmla="*/ 206 w 206"/>
                  <a:gd name="T13" fmla="*/ 0 h 109"/>
                  <a:gd name="T14" fmla="*/ 206 w 206"/>
                  <a:gd name="T15" fmla="*/ 4 h 109"/>
                  <a:gd name="T16" fmla="*/ 158 w 206"/>
                  <a:gd name="T17" fmla="*/ 14 h 109"/>
                  <a:gd name="T18" fmla="*/ 129 w 206"/>
                  <a:gd name="T19" fmla="*/ 46 h 109"/>
                  <a:gd name="T20" fmla="*/ 81 w 206"/>
                  <a:gd name="T21" fmla="*/ 56 h 109"/>
                  <a:gd name="T22" fmla="*/ 52 w 206"/>
                  <a:gd name="T23" fmla="*/ 88 h 109"/>
                  <a:gd name="T24" fmla="*/ 3 w 206"/>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09">
                    <a:moveTo>
                      <a:pt x="3" y="109"/>
                    </a:moveTo>
                    <a:lnTo>
                      <a:pt x="0" y="105"/>
                    </a:lnTo>
                    <a:lnTo>
                      <a:pt x="49" y="84"/>
                    </a:lnTo>
                    <a:lnTo>
                      <a:pt x="78" y="52"/>
                    </a:lnTo>
                    <a:lnTo>
                      <a:pt x="126" y="42"/>
                    </a:lnTo>
                    <a:lnTo>
                      <a:pt x="155" y="10"/>
                    </a:lnTo>
                    <a:lnTo>
                      <a:pt x="206" y="0"/>
                    </a:lnTo>
                    <a:lnTo>
                      <a:pt x="206" y="4"/>
                    </a:lnTo>
                    <a:lnTo>
                      <a:pt x="158" y="14"/>
                    </a:lnTo>
                    <a:lnTo>
                      <a:pt x="129" y="46"/>
                    </a:lnTo>
                    <a:lnTo>
                      <a:pt x="81" y="56"/>
                    </a:lnTo>
                    <a:lnTo>
                      <a:pt x="52" y="88"/>
                    </a:lnTo>
                    <a:lnTo>
                      <a:pt x="3" y="109"/>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4" name="Freeform 277"/>
              <p:cNvSpPr>
                <a:spLocks/>
              </p:cNvSpPr>
              <p:nvPr/>
            </p:nvSpPr>
            <p:spPr bwMode="auto">
              <a:xfrm>
                <a:off x="5919788" y="4241800"/>
                <a:ext cx="320675" cy="82550"/>
              </a:xfrm>
              <a:custGeom>
                <a:avLst/>
                <a:gdLst>
                  <a:gd name="T0" fmla="*/ 0 w 202"/>
                  <a:gd name="T1" fmla="*/ 52 h 52"/>
                  <a:gd name="T2" fmla="*/ 0 w 202"/>
                  <a:gd name="T3" fmla="*/ 46 h 52"/>
                  <a:gd name="T4" fmla="*/ 47 w 202"/>
                  <a:gd name="T5" fmla="*/ 39 h 52"/>
                  <a:gd name="T6" fmla="*/ 86 w 202"/>
                  <a:gd name="T7" fmla="*/ 17 h 52"/>
                  <a:gd name="T8" fmla="*/ 133 w 202"/>
                  <a:gd name="T9" fmla="*/ 23 h 52"/>
                  <a:gd name="T10" fmla="*/ 173 w 202"/>
                  <a:gd name="T11" fmla="*/ 0 h 52"/>
                  <a:gd name="T12" fmla="*/ 202 w 202"/>
                  <a:gd name="T13" fmla="*/ 3 h 52"/>
                  <a:gd name="T14" fmla="*/ 202 w 202"/>
                  <a:gd name="T15" fmla="*/ 7 h 52"/>
                  <a:gd name="T16" fmla="*/ 173 w 202"/>
                  <a:gd name="T17" fmla="*/ 4 h 52"/>
                  <a:gd name="T18" fmla="*/ 135 w 202"/>
                  <a:gd name="T19" fmla="*/ 27 h 52"/>
                  <a:gd name="T20" fmla="*/ 87 w 202"/>
                  <a:gd name="T21" fmla="*/ 23 h 52"/>
                  <a:gd name="T22" fmla="*/ 48 w 202"/>
                  <a:gd name="T23" fmla="*/ 45 h 52"/>
                  <a:gd name="T24" fmla="*/ 0 w 20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52">
                    <a:moveTo>
                      <a:pt x="0" y="52"/>
                    </a:moveTo>
                    <a:lnTo>
                      <a:pt x="0" y="46"/>
                    </a:lnTo>
                    <a:lnTo>
                      <a:pt x="47" y="39"/>
                    </a:lnTo>
                    <a:lnTo>
                      <a:pt x="86" y="17"/>
                    </a:lnTo>
                    <a:lnTo>
                      <a:pt x="133" y="23"/>
                    </a:lnTo>
                    <a:lnTo>
                      <a:pt x="173" y="0"/>
                    </a:lnTo>
                    <a:lnTo>
                      <a:pt x="202" y="3"/>
                    </a:lnTo>
                    <a:lnTo>
                      <a:pt x="202" y="7"/>
                    </a:lnTo>
                    <a:lnTo>
                      <a:pt x="173" y="4"/>
                    </a:lnTo>
                    <a:lnTo>
                      <a:pt x="135" y="27"/>
                    </a:lnTo>
                    <a:lnTo>
                      <a:pt x="87" y="23"/>
                    </a:lnTo>
                    <a:lnTo>
                      <a:pt x="48" y="45"/>
                    </a:lnTo>
                    <a:lnTo>
                      <a:pt x="0" y="52"/>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5" name="Group 704"/>
          <p:cNvGrpSpPr/>
          <p:nvPr/>
        </p:nvGrpSpPr>
        <p:grpSpPr>
          <a:xfrm>
            <a:off x="6996094" y="1403197"/>
            <a:ext cx="2424932" cy="2236944"/>
            <a:chOff x="6996094" y="1403197"/>
            <a:chExt cx="2424932" cy="2236944"/>
          </a:xfrm>
        </p:grpSpPr>
        <p:sp>
          <p:nvSpPr>
            <p:cNvPr id="156" name="TextBox 155"/>
            <p:cNvSpPr txBox="1"/>
            <p:nvPr/>
          </p:nvSpPr>
          <p:spPr>
            <a:xfrm>
              <a:off x="6996094" y="2347479"/>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mj-lt"/>
                </a:rPr>
                <a:t>Submit and cancel U-SQL jobs</a:t>
              </a:r>
            </a:p>
          </p:txBody>
        </p:sp>
        <p:grpSp>
          <p:nvGrpSpPr>
            <p:cNvPr id="628" name="Group 627"/>
            <p:cNvGrpSpPr/>
            <p:nvPr/>
          </p:nvGrpSpPr>
          <p:grpSpPr>
            <a:xfrm>
              <a:off x="7831323" y="1403197"/>
              <a:ext cx="761872" cy="1018909"/>
              <a:chOff x="950913" y="968376"/>
              <a:chExt cx="1439863" cy="1925638"/>
            </a:xfrm>
          </p:grpSpPr>
          <p:sp>
            <p:nvSpPr>
              <p:cNvPr id="551" name="Rectangle 283"/>
              <p:cNvSpPr>
                <a:spLocks noChangeArrowheads="1"/>
              </p:cNvSpPr>
              <p:nvPr/>
            </p:nvSpPr>
            <p:spPr bwMode="auto">
              <a:xfrm>
                <a:off x="1436688" y="2355851"/>
                <a:ext cx="847725" cy="53816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2" name="Freeform 284"/>
              <p:cNvSpPr>
                <a:spLocks/>
              </p:cNvSpPr>
              <p:nvPr/>
            </p:nvSpPr>
            <p:spPr bwMode="auto">
              <a:xfrm>
                <a:off x="1436688" y="2355851"/>
                <a:ext cx="847725" cy="538163"/>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3" name="Rectangle 285"/>
              <p:cNvSpPr>
                <a:spLocks noChangeArrowheads="1"/>
              </p:cNvSpPr>
              <p:nvPr/>
            </p:nvSpPr>
            <p:spPr bwMode="auto">
              <a:xfrm>
                <a:off x="1489076" y="2409826"/>
                <a:ext cx="742950" cy="431800"/>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4" name="Rectangle 286"/>
              <p:cNvSpPr>
                <a:spLocks noChangeArrowheads="1"/>
              </p:cNvSpPr>
              <p:nvPr/>
            </p:nvSpPr>
            <p:spPr bwMode="auto">
              <a:xfrm>
                <a:off x="1203326" y="2403476"/>
                <a:ext cx="230188" cy="23177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5" name="Freeform 287"/>
              <p:cNvSpPr>
                <a:spLocks noEditPoints="1"/>
              </p:cNvSpPr>
              <p:nvPr/>
            </p:nvSpPr>
            <p:spPr bwMode="auto">
              <a:xfrm>
                <a:off x="1200151" y="2400301"/>
                <a:ext cx="236538" cy="238125"/>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6" name="Freeform 288"/>
              <p:cNvSpPr>
                <a:spLocks/>
              </p:cNvSpPr>
              <p:nvPr/>
            </p:nvSpPr>
            <p:spPr bwMode="auto">
              <a:xfrm>
                <a:off x="1023938" y="2560638"/>
                <a:ext cx="166688" cy="333375"/>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7" name="Rectangle 289"/>
              <p:cNvSpPr>
                <a:spLocks noChangeArrowheads="1"/>
              </p:cNvSpPr>
              <p:nvPr/>
            </p:nvSpPr>
            <p:spPr bwMode="auto">
              <a:xfrm>
                <a:off x="1039813" y="2633663"/>
                <a:ext cx="134938" cy="204788"/>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8" name="Freeform 290"/>
              <p:cNvSpPr>
                <a:spLocks/>
              </p:cNvSpPr>
              <p:nvPr/>
            </p:nvSpPr>
            <p:spPr bwMode="auto">
              <a:xfrm>
                <a:off x="1009651" y="998538"/>
                <a:ext cx="785813" cy="630238"/>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9" name="Rectangle 291"/>
              <p:cNvSpPr>
                <a:spLocks noChangeArrowheads="1"/>
              </p:cNvSpPr>
              <p:nvPr/>
            </p:nvSpPr>
            <p:spPr bwMode="auto">
              <a:xfrm>
                <a:off x="1057276" y="1047751"/>
                <a:ext cx="690563" cy="400050"/>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0" name="Rectangle 292"/>
              <p:cNvSpPr>
                <a:spLocks noChangeArrowheads="1"/>
              </p:cNvSpPr>
              <p:nvPr/>
            </p:nvSpPr>
            <p:spPr bwMode="auto">
              <a:xfrm>
                <a:off x="1082676" y="1570038"/>
                <a:ext cx="204788" cy="204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1" name="Rectangle 293"/>
              <p:cNvSpPr>
                <a:spLocks noChangeArrowheads="1"/>
              </p:cNvSpPr>
              <p:nvPr/>
            </p:nvSpPr>
            <p:spPr bwMode="auto">
              <a:xfrm>
                <a:off x="1071563" y="1552576"/>
                <a:ext cx="231775" cy="231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2" name="Freeform 294"/>
              <p:cNvSpPr>
                <a:spLocks noEditPoints="1"/>
              </p:cNvSpPr>
              <p:nvPr/>
            </p:nvSpPr>
            <p:spPr bwMode="auto">
              <a:xfrm>
                <a:off x="1069976" y="1549401"/>
                <a:ext cx="236538" cy="236538"/>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3" name="Freeform 295"/>
              <p:cNvSpPr>
                <a:spLocks/>
              </p:cNvSpPr>
              <p:nvPr/>
            </p:nvSpPr>
            <p:spPr bwMode="auto">
              <a:xfrm>
                <a:off x="1295401" y="2541588"/>
                <a:ext cx="390525" cy="242888"/>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4" name="Freeform 296"/>
              <p:cNvSpPr>
                <a:spLocks/>
              </p:cNvSpPr>
              <p:nvPr/>
            </p:nvSpPr>
            <p:spPr bwMode="auto">
              <a:xfrm>
                <a:off x="1428751" y="2706688"/>
                <a:ext cx="25400" cy="30163"/>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 name="Freeform 297"/>
              <p:cNvSpPr>
                <a:spLocks/>
              </p:cNvSpPr>
              <p:nvPr/>
            </p:nvSpPr>
            <p:spPr bwMode="auto">
              <a:xfrm>
                <a:off x="1630363" y="2624138"/>
                <a:ext cx="23813" cy="23813"/>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6" name="Freeform 298"/>
              <p:cNvSpPr>
                <a:spLocks/>
              </p:cNvSpPr>
              <p:nvPr/>
            </p:nvSpPr>
            <p:spPr bwMode="auto">
              <a:xfrm>
                <a:off x="1630363" y="2600326"/>
                <a:ext cx="22225" cy="23813"/>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7" name="Freeform 299"/>
              <p:cNvSpPr>
                <a:spLocks/>
              </p:cNvSpPr>
              <p:nvPr/>
            </p:nvSpPr>
            <p:spPr bwMode="auto">
              <a:xfrm>
                <a:off x="1630363" y="2576513"/>
                <a:ext cx="22225" cy="25400"/>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8" name="Freeform 300"/>
              <p:cNvSpPr>
                <a:spLocks/>
              </p:cNvSpPr>
              <p:nvPr/>
            </p:nvSpPr>
            <p:spPr bwMode="auto">
              <a:xfrm>
                <a:off x="1628776" y="2554288"/>
                <a:ext cx="23813" cy="22225"/>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9" name="Freeform 301"/>
              <p:cNvSpPr>
                <a:spLocks/>
              </p:cNvSpPr>
              <p:nvPr/>
            </p:nvSpPr>
            <p:spPr bwMode="auto">
              <a:xfrm>
                <a:off x="1628776" y="2530476"/>
                <a:ext cx="23813" cy="23813"/>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0" name="Freeform 302"/>
              <p:cNvSpPr>
                <a:spLocks/>
              </p:cNvSpPr>
              <p:nvPr/>
            </p:nvSpPr>
            <p:spPr bwMode="auto">
              <a:xfrm>
                <a:off x="1685926" y="2541588"/>
                <a:ext cx="546100" cy="19526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32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1" name="Rectangle 303"/>
              <p:cNvSpPr>
                <a:spLocks noChangeArrowheads="1"/>
              </p:cNvSpPr>
              <p:nvPr/>
            </p:nvSpPr>
            <p:spPr bwMode="auto">
              <a:xfrm>
                <a:off x="1954213" y="1090613"/>
                <a:ext cx="230188" cy="2317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2" name="Freeform 304"/>
              <p:cNvSpPr>
                <a:spLocks noEditPoints="1"/>
              </p:cNvSpPr>
              <p:nvPr/>
            </p:nvSpPr>
            <p:spPr bwMode="auto">
              <a:xfrm>
                <a:off x="1951038" y="1087438"/>
                <a:ext cx="236538" cy="238125"/>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3" name="Freeform 305"/>
              <p:cNvSpPr>
                <a:spLocks/>
              </p:cNvSpPr>
              <p:nvPr/>
            </p:nvSpPr>
            <p:spPr bwMode="auto">
              <a:xfrm>
                <a:off x="1743076" y="1639888"/>
                <a:ext cx="539750" cy="393700"/>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4" name="Freeform 306"/>
              <p:cNvSpPr>
                <a:spLocks/>
              </p:cNvSpPr>
              <p:nvPr/>
            </p:nvSpPr>
            <p:spPr bwMode="auto">
              <a:xfrm>
                <a:off x="1766888" y="1657351"/>
                <a:ext cx="492125" cy="357188"/>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5" name="Freeform 307"/>
              <p:cNvSpPr>
                <a:spLocks/>
              </p:cNvSpPr>
              <p:nvPr/>
            </p:nvSpPr>
            <p:spPr bwMode="auto">
              <a:xfrm>
                <a:off x="1635126" y="2051051"/>
                <a:ext cx="755650" cy="26988"/>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6" name="Freeform 308"/>
              <p:cNvSpPr>
                <a:spLocks/>
              </p:cNvSpPr>
              <p:nvPr/>
            </p:nvSpPr>
            <p:spPr bwMode="auto">
              <a:xfrm>
                <a:off x="1635126" y="2032001"/>
                <a:ext cx="755650" cy="19050"/>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7" name="Freeform 309"/>
              <p:cNvSpPr>
                <a:spLocks/>
              </p:cNvSpPr>
              <p:nvPr/>
            </p:nvSpPr>
            <p:spPr bwMode="auto">
              <a:xfrm>
                <a:off x="1009651" y="1857376"/>
                <a:ext cx="492125" cy="339725"/>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8" name="Rectangle 310"/>
              <p:cNvSpPr>
                <a:spLocks noChangeArrowheads="1"/>
              </p:cNvSpPr>
              <p:nvPr/>
            </p:nvSpPr>
            <p:spPr bwMode="auto">
              <a:xfrm>
                <a:off x="1035051" y="1876426"/>
                <a:ext cx="441325" cy="263525"/>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9" name="Rectangle 311"/>
              <p:cNvSpPr>
                <a:spLocks noChangeArrowheads="1"/>
              </p:cNvSpPr>
              <p:nvPr/>
            </p:nvSpPr>
            <p:spPr bwMode="auto">
              <a:xfrm>
                <a:off x="1824038" y="2205038"/>
                <a:ext cx="206375" cy="206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0" name="Rectangle 312"/>
              <p:cNvSpPr>
                <a:spLocks noChangeArrowheads="1"/>
              </p:cNvSpPr>
              <p:nvPr/>
            </p:nvSpPr>
            <p:spPr bwMode="auto">
              <a:xfrm>
                <a:off x="1811338" y="2197101"/>
                <a:ext cx="230188" cy="231775"/>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1" name="Freeform 313"/>
              <p:cNvSpPr>
                <a:spLocks noEditPoints="1"/>
              </p:cNvSpPr>
              <p:nvPr/>
            </p:nvSpPr>
            <p:spPr bwMode="auto">
              <a:xfrm>
                <a:off x="1808163" y="2193926"/>
                <a:ext cx="236538" cy="238125"/>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2" name="Freeform 314"/>
              <p:cNvSpPr>
                <a:spLocks/>
              </p:cNvSpPr>
              <p:nvPr/>
            </p:nvSpPr>
            <p:spPr bwMode="auto">
              <a:xfrm>
                <a:off x="950913" y="1727201"/>
                <a:ext cx="290513" cy="2587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3" name="Freeform 315"/>
              <p:cNvSpPr>
                <a:spLocks/>
              </p:cNvSpPr>
              <p:nvPr/>
            </p:nvSpPr>
            <p:spPr bwMode="auto">
              <a:xfrm>
                <a:off x="1128713" y="1957388"/>
                <a:ext cx="142875" cy="182563"/>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4" name="Freeform 316"/>
              <p:cNvSpPr>
                <a:spLocks/>
              </p:cNvSpPr>
              <p:nvPr/>
            </p:nvSpPr>
            <p:spPr bwMode="auto">
              <a:xfrm>
                <a:off x="1138238" y="1928813"/>
                <a:ext cx="131763" cy="90488"/>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5" name="Freeform 317"/>
              <p:cNvSpPr>
                <a:spLocks/>
              </p:cNvSpPr>
              <p:nvPr/>
            </p:nvSpPr>
            <p:spPr bwMode="auto">
              <a:xfrm>
                <a:off x="1739901" y="968376"/>
                <a:ext cx="258763" cy="292100"/>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6" name="Freeform 318"/>
              <p:cNvSpPr>
                <a:spLocks/>
              </p:cNvSpPr>
              <p:nvPr/>
            </p:nvSpPr>
            <p:spPr bwMode="auto">
              <a:xfrm>
                <a:off x="1055688" y="1047751"/>
                <a:ext cx="711200" cy="242888"/>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7" name="Freeform 319"/>
              <p:cNvSpPr>
                <a:spLocks/>
              </p:cNvSpPr>
              <p:nvPr/>
            </p:nvSpPr>
            <p:spPr bwMode="auto">
              <a:xfrm>
                <a:off x="1706563" y="1157288"/>
                <a:ext cx="88900" cy="13176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8" name="Freeform 320"/>
              <p:cNvSpPr>
                <a:spLocks/>
              </p:cNvSpPr>
              <p:nvPr/>
            </p:nvSpPr>
            <p:spPr bwMode="auto">
              <a:xfrm>
                <a:off x="1689101" y="1987551"/>
                <a:ext cx="290513" cy="2587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9" name="Freeform 321"/>
              <p:cNvSpPr>
                <a:spLocks/>
              </p:cNvSpPr>
              <p:nvPr/>
            </p:nvSpPr>
            <p:spPr bwMode="auto">
              <a:xfrm>
                <a:off x="1835151" y="1657352"/>
                <a:ext cx="176213" cy="358774"/>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0" name="Freeform 322"/>
              <p:cNvSpPr>
                <a:spLocks/>
              </p:cNvSpPr>
              <p:nvPr/>
            </p:nvSpPr>
            <p:spPr bwMode="auto">
              <a:xfrm>
                <a:off x="1878013" y="1954213"/>
                <a:ext cx="130175" cy="90488"/>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1" name="Freeform 323"/>
              <p:cNvSpPr>
                <a:spLocks/>
              </p:cNvSpPr>
              <p:nvPr/>
            </p:nvSpPr>
            <p:spPr bwMode="auto">
              <a:xfrm>
                <a:off x="1873251" y="2373313"/>
                <a:ext cx="292100" cy="2587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2" name="Freeform 324"/>
              <p:cNvSpPr>
                <a:spLocks/>
              </p:cNvSpPr>
              <p:nvPr/>
            </p:nvSpPr>
            <p:spPr bwMode="auto">
              <a:xfrm>
                <a:off x="1843088" y="2605088"/>
                <a:ext cx="153988" cy="236538"/>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B43B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3" name="Freeform 325"/>
              <p:cNvSpPr>
                <a:spLocks/>
              </p:cNvSpPr>
              <p:nvPr/>
            </p:nvSpPr>
            <p:spPr bwMode="auto">
              <a:xfrm>
                <a:off x="1844676" y="2576513"/>
                <a:ext cx="131763" cy="88900"/>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4" name="Freeform 326"/>
              <p:cNvSpPr>
                <a:spLocks/>
              </p:cNvSpPr>
              <p:nvPr/>
            </p:nvSpPr>
            <p:spPr bwMode="auto">
              <a:xfrm>
                <a:off x="1055688" y="2492376"/>
                <a:ext cx="173038" cy="34607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5" name="Freeform 327"/>
              <p:cNvSpPr>
                <a:spLocks/>
              </p:cNvSpPr>
              <p:nvPr/>
            </p:nvSpPr>
            <p:spPr bwMode="auto">
              <a:xfrm>
                <a:off x="1092201" y="2614613"/>
                <a:ext cx="28575" cy="12700"/>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6" name="Freeform 328"/>
              <p:cNvSpPr>
                <a:spLocks/>
              </p:cNvSpPr>
              <p:nvPr/>
            </p:nvSpPr>
            <p:spPr bwMode="auto">
              <a:xfrm>
                <a:off x="2092326" y="1181101"/>
                <a:ext cx="244475" cy="392113"/>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7" name="Freeform 329"/>
              <p:cNvSpPr>
                <a:spLocks/>
              </p:cNvSpPr>
              <p:nvPr/>
            </p:nvSpPr>
            <p:spPr bwMode="auto">
              <a:xfrm>
                <a:off x="2257426" y="1316038"/>
                <a:ext cx="30163" cy="25400"/>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8" name="Freeform 330"/>
              <p:cNvSpPr>
                <a:spLocks noEditPoints="1"/>
              </p:cNvSpPr>
              <p:nvPr/>
            </p:nvSpPr>
            <p:spPr bwMode="auto">
              <a:xfrm>
                <a:off x="2081213" y="1516063"/>
                <a:ext cx="117475" cy="23813"/>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9" name="Freeform 331"/>
              <p:cNvSpPr>
                <a:spLocks/>
              </p:cNvSpPr>
              <p:nvPr/>
            </p:nvSpPr>
            <p:spPr bwMode="auto">
              <a:xfrm>
                <a:off x="2092326" y="1573213"/>
                <a:ext cx="174625" cy="441325"/>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32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0" name="Freeform 332"/>
              <p:cNvSpPr>
                <a:spLocks/>
              </p:cNvSpPr>
              <p:nvPr/>
            </p:nvSpPr>
            <p:spPr bwMode="auto">
              <a:xfrm>
                <a:off x="1187451" y="1247776"/>
                <a:ext cx="244475" cy="390525"/>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1" name="Freeform 333"/>
              <p:cNvSpPr>
                <a:spLocks/>
              </p:cNvSpPr>
              <p:nvPr/>
            </p:nvSpPr>
            <p:spPr bwMode="auto">
              <a:xfrm>
                <a:off x="1187451" y="1047751"/>
                <a:ext cx="131763" cy="200025"/>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32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2" name="Freeform 334"/>
              <p:cNvSpPr>
                <a:spLocks/>
              </p:cNvSpPr>
              <p:nvPr/>
            </p:nvSpPr>
            <p:spPr bwMode="auto">
              <a:xfrm>
                <a:off x="1354138" y="1479551"/>
                <a:ext cx="28575" cy="25400"/>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3" name="Freeform 335"/>
              <p:cNvSpPr>
                <a:spLocks noEditPoints="1"/>
              </p:cNvSpPr>
              <p:nvPr/>
            </p:nvSpPr>
            <p:spPr bwMode="auto">
              <a:xfrm>
                <a:off x="1176338" y="1281113"/>
                <a:ext cx="117475" cy="23813"/>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4" name="Freeform 336"/>
              <p:cNvSpPr>
                <a:spLocks/>
              </p:cNvSpPr>
              <p:nvPr/>
            </p:nvSpPr>
            <p:spPr bwMode="auto">
              <a:xfrm>
                <a:off x="2084388" y="1187451"/>
                <a:ext cx="65088" cy="71438"/>
              </a:xfrm>
              <a:custGeom>
                <a:avLst/>
                <a:gdLst>
                  <a:gd name="T0" fmla="*/ 18 w 87"/>
                  <a:gd name="T1" fmla="*/ 95 h 95"/>
                  <a:gd name="T2" fmla="*/ 0 w 87"/>
                  <a:gd name="T3" fmla="*/ 77 h 95"/>
                  <a:gd name="T4" fmla="*/ 0 w 87"/>
                  <a:gd name="T5" fmla="*/ 60 h 95"/>
                  <a:gd name="T6" fmla="*/ 6 w 87"/>
                  <a:gd name="T7" fmla="*/ 47 h 95"/>
                  <a:gd name="T8" fmla="*/ 0 w 87"/>
                  <a:gd name="T9" fmla="*/ 34 h 95"/>
                  <a:gd name="T10" fmla="*/ 0 w 87"/>
                  <a:gd name="T11" fmla="*/ 17 h 95"/>
                  <a:gd name="T12" fmla="*/ 18 w 87"/>
                  <a:gd name="T13" fmla="*/ 0 h 95"/>
                  <a:gd name="T14" fmla="*/ 74 w 87"/>
                  <a:gd name="T15" fmla="*/ 0 h 95"/>
                  <a:gd name="T16" fmla="*/ 85 w 87"/>
                  <a:gd name="T17" fmla="*/ 6 h 95"/>
                  <a:gd name="T18" fmla="*/ 87 w 87"/>
                  <a:gd name="T19" fmla="*/ 15 h 95"/>
                  <a:gd name="T20" fmla="*/ 87 w 87"/>
                  <a:gd name="T21" fmla="*/ 16 h 95"/>
                  <a:gd name="T22" fmla="*/ 87 w 87"/>
                  <a:gd name="T23" fmla="*/ 17 h 95"/>
                  <a:gd name="T24" fmla="*/ 87 w 87"/>
                  <a:gd name="T25" fmla="*/ 34 h 95"/>
                  <a:gd name="T26" fmla="*/ 87 w 87"/>
                  <a:gd name="T27" fmla="*/ 35 h 95"/>
                  <a:gd name="T28" fmla="*/ 87 w 87"/>
                  <a:gd name="T29" fmla="*/ 37 h 95"/>
                  <a:gd name="T30" fmla="*/ 85 w 87"/>
                  <a:gd name="T31" fmla="*/ 45 h 95"/>
                  <a:gd name="T32" fmla="*/ 83 w 87"/>
                  <a:gd name="T33" fmla="*/ 47 h 95"/>
                  <a:gd name="T34" fmla="*/ 85 w 87"/>
                  <a:gd name="T35" fmla="*/ 50 h 95"/>
                  <a:gd name="T36" fmla="*/ 87 w 87"/>
                  <a:gd name="T37" fmla="*/ 58 h 95"/>
                  <a:gd name="T38" fmla="*/ 87 w 87"/>
                  <a:gd name="T39" fmla="*/ 59 h 95"/>
                  <a:gd name="T40" fmla="*/ 87 w 87"/>
                  <a:gd name="T41" fmla="*/ 60 h 95"/>
                  <a:gd name="T42" fmla="*/ 87 w 87"/>
                  <a:gd name="T43" fmla="*/ 77 h 95"/>
                  <a:gd name="T44" fmla="*/ 87 w 87"/>
                  <a:gd name="T45" fmla="*/ 79 h 95"/>
                  <a:gd name="T46" fmla="*/ 87 w 87"/>
                  <a:gd name="T47" fmla="*/ 80 h 95"/>
                  <a:gd name="T48" fmla="*/ 85 w 87"/>
                  <a:gd name="T49" fmla="*/ 88 h 95"/>
                  <a:gd name="T50" fmla="*/ 74 w 87"/>
                  <a:gd name="T51" fmla="*/ 95 h 95"/>
                  <a:gd name="T52" fmla="*/ 18 w 87"/>
                  <a:gd name="T5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95">
                    <a:moveTo>
                      <a:pt x="18" y="95"/>
                    </a:moveTo>
                    <a:cubicBezTo>
                      <a:pt x="8" y="95"/>
                      <a:pt x="0" y="87"/>
                      <a:pt x="0" y="77"/>
                    </a:cubicBezTo>
                    <a:cubicBezTo>
                      <a:pt x="0" y="60"/>
                      <a:pt x="0" y="60"/>
                      <a:pt x="0" y="60"/>
                    </a:cubicBezTo>
                    <a:cubicBezTo>
                      <a:pt x="0" y="55"/>
                      <a:pt x="3" y="51"/>
                      <a:pt x="6" y="47"/>
                    </a:cubicBezTo>
                    <a:cubicBezTo>
                      <a:pt x="3" y="44"/>
                      <a:pt x="0" y="40"/>
                      <a:pt x="0" y="34"/>
                    </a:cubicBezTo>
                    <a:cubicBezTo>
                      <a:pt x="0" y="17"/>
                      <a:pt x="0" y="17"/>
                      <a:pt x="0" y="17"/>
                    </a:cubicBezTo>
                    <a:cubicBezTo>
                      <a:pt x="0" y="8"/>
                      <a:pt x="8" y="0"/>
                      <a:pt x="18" y="0"/>
                    </a:cubicBezTo>
                    <a:cubicBezTo>
                      <a:pt x="74" y="0"/>
                      <a:pt x="74" y="0"/>
                      <a:pt x="74" y="0"/>
                    </a:cubicBezTo>
                    <a:cubicBezTo>
                      <a:pt x="79" y="0"/>
                      <a:pt x="83" y="2"/>
                      <a:pt x="85" y="6"/>
                    </a:cubicBezTo>
                    <a:cubicBezTo>
                      <a:pt x="86" y="9"/>
                      <a:pt x="87" y="12"/>
                      <a:pt x="87" y="15"/>
                    </a:cubicBezTo>
                    <a:cubicBezTo>
                      <a:pt x="87" y="16"/>
                      <a:pt x="87" y="16"/>
                      <a:pt x="87" y="16"/>
                    </a:cubicBezTo>
                    <a:cubicBezTo>
                      <a:pt x="87" y="17"/>
                      <a:pt x="87" y="17"/>
                      <a:pt x="87" y="17"/>
                    </a:cubicBezTo>
                    <a:cubicBezTo>
                      <a:pt x="87" y="34"/>
                      <a:pt x="87" y="34"/>
                      <a:pt x="87" y="34"/>
                    </a:cubicBezTo>
                    <a:cubicBezTo>
                      <a:pt x="87" y="35"/>
                      <a:pt x="87" y="35"/>
                      <a:pt x="87" y="35"/>
                    </a:cubicBezTo>
                    <a:cubicBezTo>
                      <a:pt x="87" y="37"/>
                      <a:pt x="87" y="37"/>
                      <a:pt x="87" y="37"/>
                    </a:cubicBezTo>
                    <a:cubicBezTo>
                      <a:pt x="87" y="39"/>
                      <a:pt x="86" y="42"/>
                      <a:pt x="85" y="45"/>
                    </a:cubicBezTo>
                    <a:cubicBezTo>
                      <a:pt x="85" y="46"/>
                      <a:pt x="84" y="47"/>
                      <a:pt x="83" y="47"/>
                    </a:cubicBezTo>
                    <a:cubicBezTo>
                      <a:pt x="84" y="48"/>
                      <a:pt x="85" y="49"/>
                      <a:pt x="85" y="50"/>
                    </a:cubicBezTo>
                    <a:cubicBezTo>
                      <a:pt x="86" y="52"/>
                      <a:pt x="87" y="55"/>
                      <a:pt x="87" y="58"/>
                    </a:cubicBezTo>
                    <a:cubicBezTo>
                      <a:pt x="87" y="59"/>
                      <a:pt x="87" y="59"/>
                      <a:pt x="87" y="59"/>
                    </a:cubicBezTo>
                    <a:cubicBezTo>
                      <a:pt x="87" y="60"/>
                      <a:pt x="87" y="60"/>
                      <a:pt x="87" y="60"/>
                    </a:cubicBezTo>
                    <a:cubicBezTo>
                      <a:pt x="87" y="77"/>
                      <a:pt x="87" y="77"/>
                      <a:pt x="87" y="77"/>
                    </a:cubicBezTo>
                    <a:cubicBezTo>
                      <a:pt x="87" y="79"/>
                      <a:pt x="87" y="79"/>
                      <a:pt x="87" y="79"/>
                    </a:cubicBezTo>
                    <a:cubicBezTo>
                      <a:pt x="87" y="80"/>
                      <a:pt x="87" y="80"/>
                      <a:pt x="87" y="80"/>
                    </a:cubicBezTo>
                    <a:cubicBezTo>
                      <a:pt x="87" y="82"/>
                      <a:pt x="86" y="85"/>
                      <a:pt x="85" y="88"/>
                    </a:cubicBezTo>
                    <a:cubicBezTo>
                      <a:pt x="83" y="92"/>
                      <a:pt x="79" y="95"/>
                      <a:pt x="74" y="95"/>
                    </a:cubicBezTo>
                    <a:cubicBezTo>
                      <a:pt x="18" y="95"/>
                      <a:pt x="18" y="95"/>
                      <a:pt x="18" y="95"/>
                    </a:cubicBezTo>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5" name="Freeform 337"/>
              <p:cNvSpPr>
                <a:spLocks noEditPoints="1"/>
              </p:cNvSpPr>
              <p:nvPr/>
            </p:nvSpPr>
            <p:spPr bwMode="auto">
              <a:xfrm>
                <a:off x="2092326" y="1193801"/>
                <a:ext cx="50800" cy="58738"/>
              </a:xfrm>
              <a:custGeom>
                <a:avLst/>
                <a:gdLst>
                  <a:gd name="T0" fmla="*/ 65 w 69"/>
                  <a:gd name="T1" fmla="*/ 77 h 77"/>
                  <a:gd name="T2" fmla="*/ 9 w 69"/>
                  <a:gd name="T3" fmla="*/ 77 h 77"/>
                  <a:gd name="T4" fmla="*/ 0 w 69"/>
                  <a:gd name="T5" fmla="*/ 68 h 77"/>
                  <a:gd name="T6" fmla="*/ 0 w 69"/>
                  <a:gd name="T7" fmla="*/ 51 h 77"/>
                  <a:gd name="T8" fmla="*/ 9 w 69"/>
                  <a:gd name="T9" fmla="*/ 43 h 77"/>
                  <a:gd name="T10" fmla="*/ 65 w 69"/>
                  <a:gd name="T11" fmla="*/ 43 h 77"/>
                  <a:gd name="T12" fmla="*/ 69 w 69"/>
                  <a:gd name="T13" fmla="*/ 51 h 77"/>
                  <a:gd name="T14" fmla="*/ 69 w 69"/>
                  <a:gd name="T15" fmla="*/ 68 h 77"/>
                  <a:gd name="T16" fmla="*/ 65 w 69"/>
                  <a:gd name="T17" fmla="*/ 77 h 77"/>
                  <a:gd name="T18" fmla="*/ 65 w 69"/>
                  <a:gd name="T19" fmla="*/ 34 h 77"/>
                  <a:gd name="T20" fmla="*/ 9 w 69"/>
                  <a:gd name="T21" fmla="*/ 34 h 77"/>
                  <a:gd name="T22" fmla="*/ 0 w 69"/>
                  <a:gd name="T23" fmla="*/ 25 h 77"/>
                  <a:gd name="T24" fmla="*/ 0 w 69"/>
                  <a:gd name="T25" fmla="*/ 8 h 77"/>
                  <a:gd name="T26" fmla="*/ 9 w 69"/>
                  <a:gd name="T27" fmla="*/ 0 h 77"/>
                  <a:gd name="T28" fmla="*/ 65 w 69"/>
                  <a:gd name="T29" fmla="*/ 0 h 77"/>
                  <a:gd name="T30" fmla="*/ 69 w 69"/>
                  <a:gd name="T31" fmla="*/ 8 h 77"/>
                  <a:gd name="T32" fmla="*/ 69 w 69"/>
                  <a:gd name="T33" fmla="*/ 25 h 77"/>
                  <a:gd name="T34" fmla="*/ 65 w 69"/>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7">
                    <a:moveTo>
                      <a:pt x="65" y="77"/>
                    </a:moveTo>
                    <a:cubicBezTo>
                      <a:pt x="9" y="77"/>
                      <a:pt x="9" y="77"/>
                      <a:pt x="9" y="77"/>
                    </a:cubicBezTo>
                    <a:cubicBezTo>
                      <a:pt x="4" y="77"/>
                      <a:pt x="0" y="73"/>
                      <a:pt x="0" y="68"/>
                    </a:cubicBezTo>
                    <a:cubicBezTo>
                      <a:pt x="0" y="51"/>
                      <a:pt x="0" y="51"/>
                      <a:pt x="0" y="51"/>
                    </a:cubicBezTo>
                    <a:cubicBezTo>
                      <a:pt x="0" y="47"/>
                      <a:pt x="4" y="43"/>
                      <a:pt x="9" y="43"/>
                    </a:cubicBezTo>
                    <a:cubicBezTo>
                      <a:pt x="65" y="43"/>
                      <a:pt x="65" y="43"/>
                      <a:pt x="65" y="43"/>
                    </a:cubicBezTo>
                    <a:cubicBezTo>
                      <a:pt x="69" y="43"/>
                      <a:pt x="69" y="47"/>
                      <a:pt x="69" y="51"/>
                    </a:cubicBezTo>
                    <a:cubicBezTo>
                      <a:pt x="69" y="68"/>
                      <a:pt x="69" y="68"/>
                      <a:pt x="69" y="68"/>
                    </a:cubicBezTo>
                    <a:cubicBezTo>
                      <a:pt x="69" y="73"/>
                      <a:pt x="69" y="77"/>
                      <a:pt x="65" y="77"/>
                    </a:cubicBezTo>
                    <a:close/>
                    <a:moveTo>
                      <a:pt x="65" y="34"/>
                    </a:moveTo>
                    <a:cubicBezTo>
                      <a:pt x="9" y="34"/>
                      <a:pt x="9" y="34"/>
                      <a:pt x="9" y="34"/>
                    </a:cubicBezTo>
                    <a:cubicBezTo>
                      <a:pt x="4" y="34"/>
                      <a:pt x="0" y="30"/>
                      <a:pt x="0" y="25"/>
                    </a:cubicBezTo>
                    <a:cubicBezTo>
                      <a:pt x="0" y="8"/>
                      <a:pt x="0" y="8"/>
                      <a:pt x="0" y="8"/>
                    </a:cubicBezTo>
                    <a:cubicBezTo>
                      <a:pt x="0" y="3"/>
                      <a:pt x="4" y="0"/>
                      <a:pt x="9" y="0"/>
                    </a:cubicBezTo>
                    <a:cubicBezTo>
                      <a:pt x="65" y="0"/>
                      <a:pt x="65" y="0"/>
                      <a:pt x="65" y="0"/>
                    </a:cubicBezTo>
                    <a:cubicBezTo>
                      <a:pt x="69" y="0"/>
                      <a:pt x="69" y="3"/>
                      <a:pt x="69" y="8"/>
                    </a:cubicBezTo>
                    <a:cubicBezTo>
                      <a:pt x="69" y="25"/>
                      <a:pt x="69" y="25"/>
                      <a:pt x="69" y="25"/>
                    </a:cubicBezTo>
                    <a:cubicBezTo>
                      <a:pt x="69" y="30"/>
                      <a:pt x="69" y="34"/>
                      <a:pt x="65"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6" name="Freeform 338"/>
              <p:cNvSpPr>
                <a:spLocks/>
              </p:cNvSpPr>
              <p:nvPr/>
            </p:nvSpPr>
            <p:spPr bwMode="auto">
              <a:xfrm>
                <a:off x="2046288" y="1143001"/>
                <a:ext cx="103188" cy="128588"/>
              </a:xfrm>
              <a:custGeom>
                <a:avLst/>
                <a:gdLst>
                  <a:gd name="T0" fmla="*/ 17 w 138"/>
                  <a:gd name="T1" fmla="*/ 172 h 172"/>
                  <a:gd name="T2" fmla="*/ 0 w 138"/>
                  <a:gd name="T3" fmla="*/ 155 h 172"/>
                  <a:gd name="T4" fmla="*/ 0 w 138"/>
                  <a:gd name="T5" fmla="*/ 17 h 172"/>
                  <a:gd name="T6" fmla="*/ 17 w 138"/>
                  <a:gd name="T7" fmla="*/ 0 h 172"/>
                  <a:gd name="T8" fmla="*/ 107 w 138"/>
                  <a:gd name="T9" fmla="*/ 0 h 172"/>
                  <a:gd name="T10" fmla="*/ 119 w 138"/>
                  <a:gd name="T11" fmla="*/ 6 h 172"/>
                  <a:gd name="T12" fmla="*/ 120 w 138"/>
                  <a:gd name="T13" fmla="*/ 8 h 172"/>
                  <a:gd name="T14" fmla="*/ 125 w 138"/>
                  <a:gd name="T15" fmla="*/ 8 h 172"/>
                  <a:gd name="T16" fmla="*/ 136 w 138"/>
                  <a:gd name="T17" fmla="*/ 15 h 172"/>
                  <a:gd name="T18" fmla="*/ 138 w 138"/>
                  <a:gd name="T19" fmla="*/ 23 h 172"/>
                  <a:gd name="T20" fmla="*/ 138 w 138"/>
                  <a:gd name="T21" fmla="*/ 25 h 172"/>
                  <a:gd name="T22" fmla="*/ 138 w 138"/>
                  <a:gd name="T23" fmla="*/ 26 h 172"/>
                  <a:gd name="T24" fmla="*/ 138 w 138"/>
                  <a:gd name="T25" fmla="*/ 51 h 172"/>
                  <a:gd name="T26" fmla="*/ 138 w 138"/>
                  <a:gd name="T27" fmla="*/ 52 h 172"/>
                  <a:gd name="T28" fmla="*/ 138 w 138"/>
                  <a:gd name="T29" fmla="*/ 54 h 172"/>
                  <a:gd name="T30" fmla="*/ 136 w 138"/>
                  <a:gd name="T31" fmla="*/ 62 h 172"/>
                  <a:gd name="T32" fmla="*/ 125 w 138"/>
                  <a:gd name="T33" fmla="*/ 69 h 172"/>
                  <a:gd name="T34" fmla="*/ 120 w 138"/>
                  <a:gd name="T35" fmla="*/ 69 h 172"/>
                  <a:gd name="T36" fmla="*/ 120 w 138"/>
                  <a:gd name="T37" fmla="*/ 155 h 172"/>
                  <a:gd name="T38" fmla="*/ 120 w 138"/>
                  <a:gd name="T39" fmla="*/ 156 h 172"/>
                  <a:gd name="T40" fmla="*/ 120 w 138"/>
                  <a:gd name="T41" fmla="*/ 157 h 172"/>
                  <a:gd name="T42" fmla="*/ 119 w 138"/>
                  <a:gd name="T43" fmla="*/ 165 h 172"/>
                  <a:gd name="T44" fmla="*/ 107 w 138"/>
                  <a:gd name="T45" fmla="*/ 172 h 172"/>
                  <a:gd name="T46" fmla="*/ 17 w 13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8" h="172">
                    <a:moveTo>
                      <a:pt x="17" y="172"/>
                    </a:moveTo>
                    <a:cubicBezTo>
                      <a:pt x="8" y="172"/>
                      <a:pt x="0" y="164"/>
                      <a:pt x="0" y="155"/>
                    </a:cubicBezTo>
                    <a:cubicBezTo>
                      <a:pt x="0" y="17"/>
                      <a:pt x="0" y="17"/>
                      <a:pt x="0" y="17"/>
                    </a:cubicBezTo>
                    <a:cubicBezTo>
                      <a:pt x="0" y="7"/>
                      <a:pt x="8" y="0"/>
                      <a:pt x="17" y="0"/>
                    </a:cubicBezTo>
                    <a:cubicBezTo>
                      <a:pt x="107" y="0"/>
                      <a:pt x="107" y="0"/>
                      <a:pt x="107" y="0"/>
                    </a:cubicBezTo>
                    <a:cubicBezTo>
                      <a:pt x="112" y="0"/>
                      <a:pt x="117" y="2"/>
                      <a:pt x="119" y="6"/>
                    </a:cubicBezTo>
                    <a:cubicBezTo>
                      <a:pt x="119" y="7"/>
                      <a:pt x="119" y="8"/>
                      <a:pt x="120" y="8"/>
                    </a:cubicBezTo>
                    <a:cubicBezTo>
                      <a:pt x="122" y="8"/>
                      <a:pt x="125" y="8"/>
                      <a:pt x="125" y="8"/>
                    </a:cubicBezTo>
                    <a:cubicBezTo>
                      <a:pt x="130" y="8"/>
                      <a:pt x="134" y="11"/>
                      <a:pt x="136" y="15"/>
                    </a:cubicBezTo>
                    <a:cubicBezTo>
                      <a:pt x="137" y="18"/>
                      <a:pt x="138" y="21"/>
                      <a:pt x="138" y="23"/>
                    </a:cubicBezTo>
                    <a:cubicBezTo>
                      <a:pt x="138" y="25"/>
                      <a:pt x="138" y="25"/>
                      <a:pt x="138" y="25"/>
                    </a:cubicBezTo>
                    <a:cubicBezTo>
                      <a:pt x="138" y="26"/>
                      <a:pt x="138" y="26"/>
                      <a:pt x="138" y="26"/>
                    </a:cubicBezTo>
                    <a:cubicBezTo>
                      <a:pt x="138" y="51"/>
                      <a:pt x="138" y="51"/>
                      <a:pt x="138" y="51"/>
                    </a:cubicBezTo>
                    <a:cubicBezTo>
                      <a:pt x="138" y="52"/>
                      <a:pt x="138" y="52"/>
                      <a:pt x="138" y="52"/>
                    </a:cubicBezTo>
                    <a:cubicBezTo>
                      <a:pt x="138" y="54"/>
                      <a:pt x="138" y="54"/>
                      <a:pt x="138" y="54"/>
                    </a:cubicBezTo>
                    <a:cubicBezTo>
                      <a:pt x="138" y="56"/>
                      <a:pt x="137" y="59"/>
                      <a:pt x="136" y="62"/>
                    </a:cubicBezTo>
                    <a:cubicBezTo>
                      <a:pt x="134" y="66"/>
                      <a:pt x="130" y="69"/>
                      <a:pt x="125" y="69"/>
                    </a:cubicBezTo>
                    <a:cubicBezTo>
                      <a:pt x="125" y="69"/>
                      <a:pt x="122" y="69"/>
                      <a:pt x="120" y="69"/>
                    </a:cubicBezTo>
                    <a:cubicBezTo>
                      <a:pt x="120" y="83"/>
                      <a:pt x="120" y="155"/>
                      <a:pt x="120" y="155"/>
                    </a:cubicBezTo>
                    <a:cubicBezTo>
                      <a:pt x="120" y="156"/>
                      <a:pt x="120" y="156"/>
                      <a:pt x="120" y="156"/>
                    </a:cubicBezTo>
                    <a:cubicBezTo>
                      <a:pt x="120" y="157"/>
                      <a:pt x="120" y="157"/>
                      <a:pt x="120" y="157"/>
                    </a:cubicBezTo>
                    <a:cubicBezTo>
                      <a:pt x="120" y="160"/>
                      <a:pt x="120" y="163"/>
                      <a:pt x="119" y="165"/>
                    </a:cubicBezTo>
                    <a:cubicBezTo>
                      <a:pt x="117" y="170"/>
                      <a:pt x="112" y="172"/>
                      <a:pt x="107" y="172"/>
                    </a:cubicBezTo>
                    <a:cubicBezTo>
                      <a:pt x="17" y="172"/>
                      <a:pt x="17" y="172"/>
                      <a:pt x="17" y="172"/>
                    </a:cubicBezTo>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7" name="Freeform 339"/>
              <p:cNvSpPr>
                <a:spLocks noEditPoints="1"/>
              </p:cNvSpPr>
              <p:nvPr/>
            </p:nvSpPr>
            <p:spPr bwMode="auto">
              <a:xfrm>
                <a:off x="2052638" y="1149351"/>
                <a:ext cx="90488" cy="115888"/>
              </a:xfrm>
              <a:custGeom>
                <a:avLst/>
                <a:gdLst>
                  <a:gd name="T0" fmla="*/ 117 w 121"/>
                  <a:gd name="T1" fmla="*/ 52 h 155"/>
                  <a:gd name="T2" fmla="*/ 61 w 121"/>
                  <a:gd name="T3" fmla="*/ 52 h 155"/>
                  <a:gd name="T4" fmla="*/ 52 w 121"/>
                  <a:gd name="T5" fmla="*/ 43 h 155"/>
                  <a:gd name="T6" fmla="*/ 52 w 121"/>
                  <a:gd name="T7" fmla="*/ 18 h 155"/>
                  <a:gd name="T8" fmla="*/ 61 w 121"/>
                  <a:gd name="T9" fmla="*/ 9 h 155"/>
                  <a:gd name="T10" fmla="*/ 117 w 121"/>
                  <a:gd name="T11" fmla="*/ 9 h 155"/>
                  <a:gd name="T12" fmla="*/ 121 w 121"/>
                  <a:gd name="T13" fmla="*/ 18 h 155"/>
                  <a:gd name="T14" fmla="*/ 121 w 121"/>
                  <a:gd name="T15" fmla="*/ 43 h 155"/>
                  <a:gd name="T16" fmla="*/ 117 w 121"/>
                  <a:gd name="T17" fmla="*/ 52 h 155"/>
                  <a:gd name="T18" fmla="*/ 99 w 121"/>
                  <a:gd name="T19" fmla="*/ 155 h 155"/>
                  <a:gd name="T20" fmla="*/ 9 w 121"/>
                  <a:gd name="T21" fmla="*/ 155 h 155"/>
                  <a:gd name="T22" fmla="*/ 0 w 121"/>
                  <a:gd name="T23" fmla="*/ 147 h 155"/>
                  <a:gd name="T24" fmla="*/ 0 w 121"/>
                  <a:gd name="T25" fmla="*/ 9 h 155"/>
                  <a:gd name="T26" fmla="*/ 9 w 121"/>
                  <a:gd name="T27" fmla="*/ 0 h 155"/>
                  <a:gd name="T28" fmla="*/ 99 w 121"/>
                  <a:gd name="T29" fmla="*/ 0 h 155"/>
                  <a:gd name="T30" fmla="*/ 104 w 121"/>
                  <a:gd name="T31" fmla="*/ 9 h 155"/>
                  <a:gd name="T32" fmla="*/ 104 w 121"/>
                  <a:gd name="T33" fmla="*/ 147 h 155"/>
                  <a:gd name="T34" fmla="*/ 99 w 121"/>
                  <a:gd name="T35"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55">
                    <a:moveTo>
                      <a:pt x="117" y="52"/>
                    </a:moveTo>
                    <a:cubicBezTo>
                      <a:pt x="61" y="52"/>
                      <a:pt x="61" y="52"/>
                      <a:pt x="61" y="52"/>
                    </a:cubicBezTo>
                    <a:cubicBezTo>
                      <a:pt x="56" y="52"/>
                      <a:pt x="52" y="48"/>
                      <a:pt x="52" y="43"/>
                    </a:cubicBezTo>
                    <a:cubicBezTo>
                      <a:pt x="52" y="18"/>
                      <a:pt x="52" y="18"/>
                      <a:pt x="52" y="18"/>
                    </a:cubicBezTo>
                    <a:cubicBezTo>
                      <a:pt x="52" y="13"/>
                      <a:pt x="56" y="9"/>
                      <a:pt x="61" y="9"/>
                    </a:cubicBezTo>
                    <a:cubicBezTo>
                      <a:pt x="117" y="9"/>
                      <a:pt x="117" y="9"/>
                      <a:pt x="117" y="9"/>
                    </a:cubicBezTo>
                    <a:cubicBezTo>
                      <a:pt x="121" y="9"/>
                      <a:pt x="121" y="13"/>
                      <a:pt x="121" y="18"/>
                    </a:cubicBezTo>
                    <a:cubicBezTo>
                      <a:pt x="121" y="43"/>
                      <a:pt x="121" y="43"/>
                      <a:pt x="121" y="43"/>
                    </a:cubicBezTo>
                    <a:cubicBezTo>
                      <a:pt x="121" y="48"/>
                      <a:pt x="121" y="52"/>
                      <a:pt x="117" y="52"/>
                    </a:cubicBezTo>
                    <a:close/>
                    <a:moveTo>
                      <a:pt x="99" y="155"/>
                    </a:moveTo>
                    <a:cubicBezTo>
                      <a:pt x="9" y="155"/>
                      <a:pt x="9" y="155"/>
                      <a:pt x="9" y="155"/>
                    </a:cubicBezTo>
                    <a:cubicBezTo>
                      <a:pt x="4" y="155"/>
                      <a:pt x="0" y="151"/>
                      <a:pt x="0" y="147"/>
                    </a:cubicBezTo>
                    <a:cubicBezTo>
                      <a:pt x="0" y="9"/>
                      <a:pt x="0" y="9"/>
                      <a:pt x="0" y="9"/>
                    </a:cubicBezTo>
                    <a:cubicBezTo>
                      <a:pt x="0" y="4"/>
                      <a:pt x="4" y="0"/>
                      <a:pt x="9" y="0"/>
                    </a:cubicBezTo>
                    <a:cubicBezTo>
                      <a:pt x="99" y="0"/>
                      <a:pt x="99" y="0"/>
                      <a:pt x="99" y="0"/>
                    </a:cubicBezTo>
                    <a:cubicBezTo>
                      <a:pt x="104" y="0"/>
                      <a:pt x="104" y="4"/>
                      <a:pt x="104" y="9"/>
                    </a:cubicBezTo>
                    <a:cubicBezTo>
                      <a:pt x="104" y="147"/>
                      <a:pt x="104" y="147"/>
                      <a:pt x="104" y="147"/>
                    </a:cubicBezTo>
                    <a:cubicBezTo>
                      <a:pt x="104" y="151"/>
                      <a:pt x="104" y="155"/>
                      <a:pt x="99"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8" name="Freeform 340"/>
              <p:cNvSpPr>
                <a:spLocks noEditPoints="1"/>
              </p:cNvSpPr>
              <p:nvPr/>
            </p:nvSpPr>
            <p:spPr bwMode="auto">
              <a:xfrm>
                <a:off x="2046288" y="1162051"/>
                <a:ext cx="71438" cy="82550"/>
              </a:xfrm>
              <a:custGeom>
                <a:avLst/>
                <a:gdLst>
                  <a:gd name="T0" fmla="*/ 0 w 45"/>
                  <a:gd name="T1" fmla="*/ 28 h 52"/>
                  <a:gd name="T2" fmla="*/ 0 w 45"/>
                  <a:gd name="T3" fmla="*/ 24 h 52"/>
                  <a:gd name="T4" fmla="*/ 45 w 45"/>
                  <a:gd name="T5" fmla="*/ 24 h 52"/>
                  <a:gd name="T6" fmla="*/ 45 w 45"/>
                  <a:gd name="T7" fmla="*/ 28 h 52"/>
                  <a:gd name="T8" fmla="*/ 0 w 45"/>
                  <a:gd name="T9" fmla="*/ 28 h 52"/>
                  <a:gd name="T10" fmla="*/ 0 w 45"/>
                  <a:gd name="T11" fmla="*/ 52 h 52"/>
                  <a:gd name="T12" fmla="*/ 0 w 45"/>
                  <a:gd name="T13" fmla="*/ 49 h 52"/>
                  <a:gd name="T14" fmla="*/ 45 w 45"/>
                  <a:gd name="T15" fmla="*/ 49 h 52"/>
                  <a:gd name="T16" fmla="*/ 45 w 45"/>
                  <a:gd name="T17" fmla="*/ 52 h 52"/>
                  <a:gd name="T18" fmla="*/ 0 w 45"/>
                  <a:gd name="T19" fmla="*/ 52 h 52"/>
                  <a:gd name="T20" fmla="*/ 0 w 45"/>
                  <a:gd name="T21" fmla="*/ 41 h 52"/>
                  <a:gd name="T22" fmla="*/ 0 w 45"/>
                  <a:gd name="T23" fmla="*/ 36 h 52"/>
                  <a:gd name="T24" fmla="*/ 45 w 45"/>
                  <a:gd name="T25" fmla="*/ 36 h 52"/>
                  <a:gd name="T26" fmla="*/ 45 w 45"/>
                  <a:gd name="T27" fmla="*/ 41 h 52"/>
                  <a:gd name="T28" fmla="*/ 0 w 45"/>
                  <a:gd name="T29" fmla="*/ 41 h 52"/>
                  <a:gd name="T30" fmla="*/ 0 w 45"/>
                  <a:gd name="T31" fmla="*/ 16 h 52"/>
                  <a:gd name="T32" fmla="*/ 0 w 45"/>
                  <a:gd name="T33" fmla="*/ 12 h 52"/>
                  <a:gd name="T34" fmla="*/ 45 w 45"/>
                  <a:gd name="T35" fmla="*/ 12 h 52"/>
                  <a:gd name="T36" fmla="*/ 45 w 45"/>
                  <a:gd name="T37" fmla="*/ 16 h 52"/>
                  <a:gd name="T38" fmla="*/ 0 w 45"/>
                  <a:gd name="T39" fmla="*/ 16 h 52"/>
                  <a:gd name="T40" fmla="*/ 0 w 45"/>
                  <a:gd name="T41" fmla="*/ 4 h 52"/>
                  <a:gd name="T42" fmla="*/ 0 w 45"/>
                  <a:gd name="T43" fmla="*/ 0 h 52"/>
                  <a:gd name="T44" fmla="*/ 45 w 45"/>
                  <a:gd name="T45" fmla="*/ 0 h 52"/>
                  <a:gd name="T46" fmla="*/ 45 w 45"/>
                  <a:gd name="T47" fmla="*/ 4 h 52"/>
                  <a:gd name="T48" fmla="*/ 0 w 45"/>
                  <a:gd name="T4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2">
                    <a:moveTo>
                      <a:pt x="0" y="28"/>
                    </a:moveTo>
                    <a:lnTo>
                      <a:pt x="0" y="24"/>
                    </a:lnTo>
                    <a:lnTo>
                      <a:pt x="45" y="24"/>
                    </a:lnTo>
                    <a:lnTo>
                      <a:pt x="45" y="28"/>
                    </a:lnTo>
                    <a:lnTo>
                      <a:pt x="0" y="28"/>
                    </a:lnTo>
                    <a:close/>
                    <a:moveTo>
                      <a:pt x="0" y="52"/>
                    </a:moveTo>
                    <a:lnTo>
                      <a:pt x="0" y="49"/>
                    </a:lnTo>
                    <a:lnTo>
                      <a:pt x="45" y="49"/>
                    </a:lnTo>
                    <a:lnTo>
                      <a:pt x="45" y="52"/>
                    </a:lnTo>
                    <a:lnTo>
                      <a:pt x="0" y="52"/>
                    </a:lnTo>
                    <a:close/>
                    <a:moveTo>
                      <a:pt x="0" y="41"/>
                    </a:moveTo>
                    <a:lnTo>
                      <a:pt x="0" y="36"/>
                    </a:lnTo>
                    <a:lnTo>
                      <a:pt x="45" y="36"/>
                    </a:lnTo>
                    <a:lnTo>
                      <a:pt x="45" y="41"/>
                    </a:lnTo>
                    <a:lnTo>
                      <a:pt x="0" y="41"/>
                    </a:lnTo>
                    <a:close/>
                    <a:moveTo>
                      <a:pt x="0" y="16"/>
                    </a:moveTo>
                    <a:lnTo>
                      <a:pt x="0" y="12"/>
                    </a:lnTo>
                    <a:lnTo>
                      <a:pt x="45" y="12"/>
                    </a:lnTo>
                    <a:lnTo>
                      <a:pt x="45" y="16"/>
                    </a:lnTo>
                    <a:lnTo>
                      <a:pt x="0" y="16"/>
                    </a:lnTo>
                    <a:close/>
                    <a:moveTo>
                      <a:pt x="0" y="4"/>
                    </a:moveTo>
                    <a:lnTo>
                      <a:pt x="0" y="0"/>
                    </a:lnTo>
                    <a:lnTo>
                      <a:pt x="45" y="0"/>
                    </a:lnTo>
                    <a:lnTo>
                      <a:pt x="45" y="4"/>
                    </a:lnTo>
                    <a:lnTo>
                      <a:pt x="0" y="4"/>
                    </a:lnTo>
                    <a:close/>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9" name="Freeform 341"/>
              <p:cNvSpPr>
                <a:spLocks/>
              </p:cNvSpPr>
              <p:nvPr/>
            </p:nvSpPr>
            <p:spPr bwMode="auto">
              <a:xfrm>
                <a:off x="1995488" y="1130301"/>
                <a:ext cx="88900" cy="153988"/>
              </a:xfrm>
              <a:custGeom>
                <a:avLst/>
                <a:gdLst>
                  <a:gd name="T0" fmla="*/ 56 w 56"/>
                  <a:gd name="T1" fmla="*/ 0 h 97"/>
                  <a:gd name="T2" fmla="*/ 0 w 56"/>
                  <a:gd name="T3" fmla="*/ 10 h 97"/>
                  <a:gd name="T4" fmla="*/ 0 w 56"/>
                  <a:gd name="T5" fmla="*/ 87 h 97"/>
                  <a:gd name="T6" fmla="*/ 56 w 56"/>
                  <a:gd name="T7" fmla="*/ 97 h 97"/>
                  <a:gd name="T8" fmla="*/ 56 w 56"/>
                  <a:gd name="T9" fmla="*/ 0 h 97"/>
                </a:gdLst>
                <a:ahLst/>
                <a:cxnLst>
                  <a:cxn ang="0">
                    <a:pos x="T0" y="T1"/>
                  </a:cxn>
                  <a:cxn ang="0">
                    <a:pos x="T2" y="T3"/>
                  </a:cxn>
                  <a:cxn ang="0">
                    <a:pos x="T4" y="T5"/>
                  </a:cxn>
                  <a:cxn ang="0">
                    <a:pos x="T6" y="T7"/>
                  </a:cxn>
                  <a:cxn ang="0">
                    <a:pos x="T8" y="T9"/>
                  </a:cxn>
                </a:cxnLst>
                <a:rect l="0" t="0" r="r" b="b"/>
                <a:pathLst>
                  <a:path w="56" h="97">
                    <a:moveTo>
                      <a:pt x="56" y="0"/>
                    </a:moveTo>
                    <a:lnTo>
                      <a:pt x="0" y="10"/>
                    </a:lnTo>
                    <a:lnTo>
                      <a:pt x="0" y="87"/>
                    </a:lnTo>
                    <a:lnTo>
                      <a:pt x="56" y="97"/>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1" name="Freeform 343"/>
              <p:cNvSpPr>
                <a:spLocks/>
              </p:cNvSpPr>
              <p:nvPr/>
            </p:nvSpPr>
            <p:spPr bwMode="auto">
              <a:xfrm>
                <a:off x="1150938" y="1598613"/>
                <a:ext cx="115888" cy="128588"/>
              </a:xfrm>
              <a:custGeom>
                <a:avLst/>
                <a:gdLst>
                  <a:gd name="T0" fmla="*/ 12 w 155"/>
                  <a:gd name="T1" fmla="*/ 172 h 172"/>
                  <a:gd name="T2" fmla="*/ 0 w 155"/>
                  <a:gd name="T3" fmla="*/ 160 h 172"/>
                  <a:gd name="T4" fmla="*/ 0 w 155"/>
                  <a:gd name="T5" fmla="*/ 12 h 172"/>
                  <a:gd name="T6" fmla="*/ 12 w 155"/>
                  <a:gd name="T7" fmla="*/ 0 h 172"/>
                  <a:gd name="T8" fmla="*/ 144 w 155"/>
                  <a:gd name="T9" fmla="*/ 0 h 172"/>
                  <a:gd name="T10" fmla="*/ 155 w 155"/>
                  <a:gd name="T11" fmla="*/ 12 h 172"/>
                  <a:gd name="T12" fmla="*/ 155 w 155"/>
                  <a:gd name="T13" fmla="*/ 160 h 172"/>
                  <a:gd name="T14" fmla="*/ 144 w 155"/>
                  <a:gd name="T15" fmla="*/ 172 h 172"/>
                  <a:gd name="T16" fmla="*/ 12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2" y="172"/>
                    </a:moveTo>
                    <a:cubicBezTo>
                      <a:pt x="5" y="172"/>
                      <a:pt x="0" y="167"/>
                      <a:pt x="0" y="160"/>
                    </a:cubicBezTo>
                    <a:cubicBezTo>
                      <a:pt x="0" y="12"/>
                      <a:pt x="0" y="12"/>
                      <a:pt x="0" y="12"/>
                    </a:cubicBezTo>
                    <a:cubicBezTo>
                      <a:pt x="0" y="6"/>
                      <a:pt x="5" y="0"/>
                      <a:pt x="12" y="0"/>
                    </a:cubicBezTo>
                    <a:cubicBezTo>
                      <a:pt x="144" y="0"/>
                      <a:pt x="144" y="0"/>
                      <a:pt x="144" y="0"/>
                    </a:cubicBezTo>
                    <a:cubicBezTo>
                      <a:pt x="150" y="0"/>
                      <a:pt x="155" y="6"/>
                      <a:pt x="155" y="12"/>
                    </a:cubicBezTo>
                    <a:cubicBezTo>
                      <a:pt x="155" y="160"/>
                      <a:pt x="155" y="160"/>
                      <a:pt x="155" y="160"/>
                    </a:cubicBezTo>
                    <a:cubicBezTo>
                      <a:pt x="155" y="167"/>
                      <a:pt x="150" y="172"/>
                      <a:pt x="144" y="172"/>
                    </a:cubicBezTo>
                    <a:cubicBezTo>
                      <a:pt x="12" y="172"/>
                      <a:pt x="12" y="172"/>
                      <a:pt x="12" y="1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2" name="Freeform 344"/>
              <p:cNvSpPr>
                <a:spLocks/>
              </p:cNvSpPr>
              <p:nvPr/>
            </p:nvSpPr>
            <p:spPr bwMode="auto">
              <a:xfrm>
                <a:off x="1158876" y="1604963"/>
                <a:ext cx="101600" cy="115888"/>
              </a:xfrm>
              <a:custGeom>
                <a:avLst/>
                <a:gdLst>
                  <a:gd name="T0" fmla="*/ 3 w 137"/>
                  <a:gd name="T1" fmla="*/ 0 h 155"/>
                  <a:gd name="T2" fmla="*/ 135 w 137"/>
                  <a:gd name="T3" fmla="*/ 0 h 155"/>
                  <a:gd name="T4" fmla="*/ 137 w 137"/>
                  <a:gd name="T5" fmla="*/ 3 h 155"/>
                  <a:gd name="T6" fmla="*/ 137 w 137"/>
                  <a:gd name="T7" fmla="*/ 151 h 155"/>
                  <a:gd name="T8" fmla="*/ 135 w 137"/>
                  <a:gd name="T9" fmla="*/ 155 h 155"/>
                  <a:gd name="T10" fmla="*/ 3 w 137"/>
                  <a:gd name="T11" fmla="*/ 155 h 155"/>
                  <a:gd name="T12" fmla="*/ 0 w 137"/>
                  <a:gd name="T13" fmla="*/ 151 h 155"/>
                  <a:gd name="T14" fmla="*/ 0 w 137"/>
                  <a:gd name="T15" fmla="*/ 3 h 155"/>
                  <a:gd name="T16" fmla="*/ 3 w 137"/>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55">
                    <a:moveTo>
                      <a:pt x="3" y="0"/>
                    </a:moveTo>
                    <a:cubicBezTo>
                      <a:pt x="135" y="0"/>
                      <a:pt x="135" y="0"/>
                      <a:pt x="135" y="0"/>
                    </a:cubicBezTo>
                    <a:cubicBezTo>
                      <a:pt x="136" y="0"/>
                      <a:pt x="137" y="1"/>
                      <a:pt x="137" y="3"/>
                    </a:cubicBezTo>
                    <a:cubicBezTo>
                      <a:pt x="137" y="151"/>
                      <a:pt x="137" y="151"/>
                      <a:pt x="137" y="151"/>
                    </a:cubicBezTo>
                    <a:cubicBezTo>
                      <a:pt x="137" y="153"/>
                      <a:pt x="136" y="155"/>
                      <a:pt x="135" y="155"/>
                    </a:cubicBezTo>
                    <a:cubicBezTo>
                      <a:pt x="3" y="155"/>
                      <a:pt x="3" y="155"/>
                      <a:pt x="3" y="155"/>
                    </a:cubicBezTo>
                    <a:cubicBezTo>
                      <a:pt x="1" y="155"/>
                      <a:pt x="0" y="153"/>
                      <a:pt x="0" y="151"/>
                    </a:cubicBezTo>
                    <a:cubicBezTo>
                      <a:pt x="0" y="3"/>
                      <a:pt x="0" y="3"/>
                      <a:pt x="0" y="3"/>
                    </a:cubicBezTo>
                    <a:cubicBezTo>
                      <a:pt x="0" y="1"/>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3" name="Freeform 345"/>
              <p:cNvSpPr>
                <a:spLocks noEditPoints="1"/>
              </p:cNvSpPr>
              <p:nvPr/>
            </p:nvSpPr>
            <p:spPr bwMode="auto">
              <a:xfrm>
                <a:off x="1163638" y="1617663"/>
                <a:ext cx="84138" cy="84138"/>
              </a:xfrm>
              <a:custGeom>
                <a:avLst/>
                <a:gdLst>
                  <a:gd name="T0" fmla="*/ 0 w 53"/>
                  <a:gd name="T1" fmla="*/ 53 h 53"/>
                  <a:gd name="T2" fmla="*/ 0 w 53"/>
                  <a:gd name="T3" fmla="*/ 49 h 53"/>
                  <a:gd name="T4" fmla="*/ 53 w 53"/>
                  <a:gd name="T5" fmla="*/ 49 h 53"/>
                  <a:gd name="T6" fmla="*/ 53 w 53"/>
                  <a:gd name="T7" fmla="*/ 53 h 53"/>
                  <a:gd name="T8" fmla="*/ 0 w 53"/>
                  <a:gd name="T9" fmla="*/ 53 h 53"/>
                  <a:gd name="T10" fmla="*/ 0 w 53"/>
                  <a:gd name="T11" fmla="*/ 41 h 53"/>
                  <a:gd name="T12" fmla="*/ 0 w 53"/>
                  <a:gd name="T13" fmla="*/ 36 h 53"/>
                  <a:gd name="T14" fmla="*/ 53 w 53"/>
                  <a:gd name="T15" fmla="*/ 36 h 53"/>
                  <a:gd name="T16" fmla="*/ 53 w 53"/>
                  <a:gd name="T17" fmla="*/ 41 h 53"/>
                  <a:gd name="T18" fmla="*/ 0 w 53"/>
                  <a:gd name="T19" fmla="*/ 41 h 53"/>
                  <a:gd name="T20" fmla="*/ 0 w 53"/>
                  <a:gd name="T21" fmla="*/ 28 h 53"/>
                  <a:gd name="T22" fmla="*/ 0 w 53"/>
                  <a:gd name="T23" fmla="*/ 24 h 53"/>
                  <a:gd name="T24" fmla="*/ 53 w 53"/>
                  <a:gd name="T25" fmla="*/ 24 h 53"/>
                  <a:gd name="T26" fmla="*/ 53 w 53"/>
                  <a:gd name="T27" fmla="*/ 28 h 53"/>
                  <a:gd name="T28" fmla="*/ 0 w 53"/>
                  <a:gd name="T29" fmla="*/ 28 h 53"/>
                  <a:gd name="T30" fmla="*/ 53 w 53"/>
                  <a:gd name="T31" fmla="*/ 16 h 53"/>
                  <a:gd name="T32" fmla="*/ 0 w 53"/>
                  <a:gd name="T33" fmla="*/ 16 h 53"/>
                  <a:gd name="T34" fmla="*/ 0 w 53"/>
                  <a:gd name="T35" fmla="*/ 12 h 53"/>
                  <a:gd name="T36" fmla="*/ 53 w 53"/>
                  <a:gd name="T37" fmla="*/ 12 h 53"/>
                  <a:gd name="T38" fmla="*/ 53 w 53"/>
                  <a:gd name="T39" fmla="*/ 16 h 53"/>
                  <a:gd name="T40" fmla="*/ 53 w 53"/>
                  <a:gd name="T41" fmla="*/ 4 h 53"/>
                  <a:gd name="T42" fmla="*/ 0 w 53"/>
                  <a:gd name="T43" fmla="*/ 4 h 53"/>
                  <a:gd name="T44" fmla="*/ 0 w 53"/>
                  <a:gd name="T45" fmla="*/ 0 h 53"/>
                  <a:gd name="T46" fmla="*/ 53 w 53"/>
                  <a:gd name="T47" fmla="*/ 0 h 53"/>
                  <a:gd name="T48" fmla="*/ 53 w 53"/>
                  <a:gd name="T4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53">
                    <a:moveTo>
                      <a:pt x="0" y="53"/>
                    </a:moveTo>
                    <a:lnTo>
                      <a:pt x="0" y="49"/>
                    </a:lnTo>
                    <a:lnTo>
                      <a:pt x="53" y="49"/>
                    </a:lnTo>
                    <a:lnTo>
                      <a:pt x="53" y="53"/>
                    </a:lnTo>
                    <a:lnTo>
                      <a:pt x="0" y="53"/>
                    </a:lnTo>
                    <a:close/>
                    <a:moveTo>
                      <a:pt x="0" y="41"/>
                    </a:moveTo>
                    <a:lnTo>
                      <a:pt x="0" y="36"/>
                    </a:lnTo>
                    <a:lnTo>
                      <a:pt x="53" y="36"/>
                    </a:lnTo>
                    <a:lnTo>
                      <a:pt x="53" y="41"/>
                    </a:lnTo>
                    <a:lnTo>
                      <a:pt x="0" y="41"/>
                    </a:lnTo>
                    <a:close/>
                    <a:moveTo>
                      <a:pt x="0" y="28"/>
                    </a:moveTo>
                    <a:lnTo>
                      <a:pt x="0" y="24"/>
                    </a:lnTo>
                    <a:lnTo>
                      <a:pt x="53" y="24"/>
                    </a:lnTo>
                    <a:lnTo>
                      <a:pt x="53" y="28"/>
                    </a:lnTo>
                    <a:lnTo>
                      <a:pt x="0" y="28"/>
                    </a:lnTo>
                    <a:close/>
                    <a:moveTo>
                      <a:pt x="53" y="16"/>
                    </a:moveTo>
                    <a:lnTo>
                      <a:pt x="0" y="16"/>
                    </a:lnTo>
                    <a:lnTo>
                      <a:pt x="0" y="12"/>
                    </a:lnTo>
                    <a:lnTo>
                      <a:pt x="53" y="12"/>
                    </a:lnTo>
                    <a:lnTo>
                      <a:pt x="53" y="16"/>
                    </a:lnTo>
                    <a:close/>
                    <a:moveTo>
                      <a:pt x="53" y="4"/>
                    </a:moveTo>
                    <a:lnTo>
                      <a:pt x="0" y="4"/>
                    </a:lnTo>
                    <a:lnTo>
                      <a:pt x="0" y="0"/>
                    </a:lnTo>
                    <a:lnTo>
                      <a:pt x="53" y="0"/>
                    </a:lnTo>
                    <a:lnTo>
                      <a:pt x="53"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4" name="Freeform 346"/>
              <p:cNvSpPr>
                <a:spLocks/>
              </p:cNvSpPr>
              <p:nvPr/>
            </p:nvSpPr>
            <p:spPr bwMode="auto">
              <a:xfrm>
                <a:off x="1112838" y="1585913"/>
                <a:ext cx="90488" cy="153988"/>
              </a:xfrm>
              <a:custGeom>
                <a:avLst/>
                <a:gdLst>
                  <a:gd name="T0" fmla="*/ 57 w 57"/>
                  <a:gd name="T1" fmla="*/ 0 h 97"/>
                  <a:gd name="T2" fmla="*/ 0 w 57"/>
                  <a:gd name="T3" fmla="*/ 10 h 97"/>
                  <a:gd name="T4" fmla="*/ 0 w 57"/>
                  <a:gd name="T5" fmla="*/ 87 h 97"/>
                  <a:gd name="T6" fmla="*/ 57 w 57"/>
                  <a:gd name="T7" fmla="*/ 97 h 97"/>
                  <a:gd name="T8" fmla="*/ 57 w 57"/>
                  <a:gd name="T9" fmla="*/ 0 h 97"/>
                </a:gdLst>
                <a:ahLst/>
                <a:cxnLst>
                  <a:cxn ang="0">
                    <a:pos x="T0" y="T1"/>
                  </a:cxn>
                  <a:cxn ang="0">
                    <a:pos x="T2" y="T3"/>
                  </a:cxn>
                  <a:cxn ang="0">
                    <a:pos x="T4" y="T5"/>
                  </a:cxn>
                  <a:cxn ang="0">
                    <a:pos x="T6" y="T7"/>
                  </a:cxn>
                  <a:cxn ang="0">
                    <a:pos x="T8" y="T9"/>
                  </a:cxn>
                </a:cxnLst>
                <a:rect l="0" t="0" r="r" b="b"/>
                <a:pathLst>
                  <a:path w="57" h="97">
                    <a:moveTo>
                      <a:pt x="57" y="0"/>
                    </a:moveTo>
                    <a:lnTo>
                      <a:pt x="0" y="10"/>
                    </a:lnTo>
                    <a:lnTo>
                      <a:pt x="0" y="87"/>
                    </a:lnTo>
                    <a:lnTo>
                      <a:pt x="57" y="9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6" name="Freeform 348"/>
              <p:cNvSpPr>
                <a:spLocks/>
              </p:cNvSpPr>
              <p:nvPr/>
            </p:nvSpPr>
            <p:spPr bwMode="auto">
              <a:xfrm>
                <a:off x="1912938" y="2254251"/>
                <a:ext cx="98425" cy="115888"/>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7" name="Freeform 349"/>
              <p:cNvSpPr>
                <a:spLocks/>
              </p:cNvSpPr>
              <p:nvPr/>
            </p:nvSpPr>
            <p:spPr bwMode="auto">
              <a:xfrm>
                <a:off x="1919288" y="2260601"/>
                <a:ext cx="85725" cy="103188"/>
              </a:xfrm>
              <a:custGeom>
                <a:avLst/>
                <a:gdLst>
                  <a:gd name="T0" fmla="*/ 3 w 114"/>
                  <a:gd name="T1" fmla="*/ 0 h 138"/>
                  <a:gd name="T2" fmla="*/ 111 w 114"/>
                  <a:gd name="T3" fmla="*/ 0 h 138"/>
                  <a:gd name="T4" fmla="*/ 114 w 114"/>
                  <a:gd name="T5" fmla="*/ 3 h 138"/>
                  <a:gd name="T6" fmla="*/ 114 w 114"/>
                  <a:gd name="T7" fmla="*/ 136 h 138"/>
                  <a:gd name="T8" fmla="*/ 111 w 114"/>
                  <a:gd name="T9" fmla="*/ 138 h 138"/>
                  <a:gd name="T10" fmla="*/ 3 w 114"/>
                  <a:gd name="T11" fmla="*/ 138 h 138"/>
                  <a:gd name="T12" fmla="*/ 0 w 114"/>
                  <a:gd name="T13" fmla="*/ 135 h 138"/>
                  <a:gd name="T14" fmla="*/ 0 w 114"/>
                  <a:gd name="T15" fmla="*/ 3 h 138"/>
                  <a:gd name="T16" fmla="*/ 3 w 114"/>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8">
                    <a:moveTo>
                      <a:pt x="3" y="0"/>
                    </a:moveTo>
                    <a:cubicBezTo>
                      <a:pt x="111" y="0"/>
                      <a:pt x="111" y="0"/>
                      <a:pt x="111" y="0"/>
                    </a:cubicBezTo>
                    <a:cubicBezTo>
                      <a:pt x="113" y="0"/>
                      <a:pt x="114" y="1"/>
                      <a:pt x="114" y="3"/>
                    </a:cubicBezTo>
                    <a:cubicBezTo>
                      <a:pt x="114" y="136"/>
                      <a:pt x="114" y="136"/>
                      <a:pt x="114" y="136"/>
                    </a:cubicBezTo>
                    <a:cubicBezTo>
                      <a:pt x="114" y="138"/>
                      <a:pt x="113" y="138"/>
                      <a:pt x="111" y="138"/>
                    </a:cubicBezTo>
                    <a:cubicBezTo>
                      <a:pt x="3" y="138"/>
                      <a:pt x="3" y="138"/>
                      <a:pt x="3" y="138"/>
                    </a:cubicBezTo>
                    <a:cubicBezTo>
                      <a:pt x="1" y="138"/>
                      <a:pt x="0" y="137"/>
                      <a:pt x="0" y="135"/>
                    </a:cubicBezTo>
                    <a:cubicBezTo>
                      <a:pt x="0" y="3"/>
                      <a:pt x="0" y="3"/>
                      <a:pt x="0" y="3"/>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8" name="Freeform 350"/>
              <p:cNvSpPr>
                <a:spLocks noEditPoints="1"/>
              </p:cNvSpPr>
              <p:nvPr/>
            </p:nvSpPr>
            <p:spPr bwMode="auto">
              <a:xfrm>
                <a:off x="1939926" y="2266951"/>
                <a:ext cx="58738" cy="90488"/>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9" name="Freeform 351"/>
              <p:cNvSpPr>
                <a:spLocks/>
              </p:cNvSpPr>
              <p:nvPr/>
            </p:nvSpPr>
            <p:spPr bwMode="auto">
              <a:xfrm>
                <a:off x="1857376" y="2235201"/>
                <a:ext cx="88900" cy="153988"/>
              </a:xfrm>
              <a:custGeom>
                <a:avLst/>
                <a:gdLst>
                  <a:gd name="T0" fmla="*/ 56 w 56"/>
                  <a:gd name="T1" fmla="*/ 0 h 97"/>
                  <a:gd name="T2" fmla="*/ 0 w 56"/>
                  <a:gd name="T3" fmla="*/ 10 h 97"/>
                  <a:gd name="T4" fmla="*/ 0 w 56"/>
                  <a:gd name="T5" fmla="*/ 87 h 97"/>
                  <a:gd name="T6" fmla="*/ 56 w 56"/>
                  <a:gd name="T7" fmla="*/ 97 h 97"/>
                  <a:gd name="T8" fmla="*/ 56 w 56"/>
                  <a:gd name="T9" fmla="*/ 0 h 97"/>
                </a:gdLst>
                <a:ahLst/>
                <a:cxnLst>
                  <a:cxn ang="0">
                    <a:pos x="T0" y="T1"/>
                  </a:cxn>
                  <a:cxn ang="0">
                    <a:pos x="T2" y="T3"/>
                  </a:cxn>
                  <a:cxn ang="0">
                    <a:pos x="T4" y="T5"/>
                  </a:cxn>
                  <a:cxn ang="0">
                    <a:pos x="T6" y="T7"/>
                  </a:cxn>
                  <a:cxn ang="0">
                    <a:pos x="T8" y="T9"/>
                  </a:cxn>
                </a:cxnLst>
                <a:rect l="0" t="0" r="r" b="b"/>
                <a:pathLst>
                  <a:path w="56" h="97">
                    <a:moveTo>
                      <a:pt x="56" y="0"/>
                    </a:moveTo>
                    <a:lnTo>
                      <a:pt x="0" y="10"/>
                    </a:lnTo>
                    <a:lnTo>
                      <a:pt x="0" y="87"/>
                    </a:lnTo>
                    <a:lnTo>
                      <a:pt x="56" y="97"/>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1" name="Freeform 353"/>
              <p:cNvSpPr>
                <a:spLocks/>
              </p:cNvSpPr>
              <p:nvPr/>
            </p:nvSpPr>
            <p:spPr bwMode="auto">
              <a:xfrm>
                <a:off x="1289051" y="2449513"/>
                <a:ext cx="115888" cy="128588"/>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2" name="Freeform 354"/>
              <p:cNvSpPr>
                <a:spLocks/>
              </p:cNvSpPr>
              <p:nvPr/>
            </p:nvSpPr>
            <p:spPr bwMode="auto">
              <a:xfrm>
                <a:off x="1293813" y="2455863"/>
                <a:ext cx="103188" cy="115888"/>
              </a:xfrm>
              <a:custGeom>
                <a:avLst/>
                <a:gdLst>
                  <a:gd name="T0" fmla="*/ 3 w 138"/>
                  <a:gd name="T1" fmla="*/ 0 h 155"/>
                  <a:gd name="T2" fmla="*/ 135 w 138"/>
                  <a:gd name="T3" fmla="*/ 0 h 155"/>
                  <a:gd name="T4" fmla="*/ 138 w 138"/>
                  <a:gd name="T5" fmla="*/ 4 h 155"/>
                  <a:gd name="T6" fmla="*/ 138 w 138"/>
                  <a:gd name="T7" fmla="*/ 152 h 155"/>
                  <a:gd name="T8" fmla="*/ 135 w 138"/>
                  <a:gd name="T9" fmla="*/ 155 h 155"/>
                  <a:gd name="T10" fmla="*/ 3 w 138"/>
                  <a:gd name="T11" fmla="*/ 155 h 155"/>
                  <a:gd name="T12" fmla="*/ 0 w 138"/>
                  <a:gd name="T13" fmla="*/ 152 h 155"/>
                  <a:gd name="T14" fmla="*/ 0 w 138"/>
                  <a:gd name="T15" fmla="*/ 4 h 155"/>
                  <a:gd name="T16" fmla="*/ 3 w 138"/>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55">
                    <a:moveTo>
                      <a:pt x="3" y="0"/>
                    </a:moveTo>
                    <a:cubicBezTo>
                      <a:pt x="135" y="0"/>
                      <a:pt x="135" y="0"/>
                      <a:pt x="135" y="0"/>
                    </a:cubicBezTo>
                    <a:cubicBezTo>
                      <a:pt x="137" y="0"/>
                      <a:pt x="138" y="2"/>
                      <a:pt x="138" y="4"/>
                    </a:cubicBezTo>
                    <a:cubicBezTo>
                      <a:pt x="138" y="152"/>
                      <a:pt x="138" y="152"/>
                      <a:pt x="138" y="152"/>
                    </a:cubicBezTo>
                    <a:cubicBezTo>
                      <a:pt x="138" y="154"/>
                      <a:pt x="137" y="155"/>
                      <a:pt x="135" y="155"/>
                    </a:cubicBezTo>
                    <a:cubicBezTo>
                      <a:pt x="3" y="155"/>
                      <a:pt x="3" y="155"/>
                      <a:pt x="3" y="155"/>
                    </a:cubicBezTo>
                    <a:cubicBezTo>
                      <a:pt x="2" y="155"/>
                      <a:pt x="0" y="154"/>
                      <a:pt x="0" y="152"/>
                    </a:cubicBezTo>
                    <a:cubicBezTo>
                      <a:pt x="0" y="4"/>
                      <a:pt x="0" y="4"/>
                      <a:pt x="0" y="4"/>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3" name="Freeform 355"/>
              <p:cNvSpPr>
                <a:spLocks/>
              </p:cNvSpPr>
              <p:nvPr/>
            </p:nvSpPr>
            <p:spPr bwMode="auto">
              <a:xfrm>
                <a:off x="1274763" y="2462213"/>
                <a:ext cx="115888" cy="128588"/>
              </a:xfrm>
              <a:custGeom>
                <a:avLst/>
                <a:gdLst>
                  <a:gd name="T0" fmla="*/ 12 w 155"/>
                  <a:gd name="T1" fmla="*/ 172 h 172"/>
                  <a:gd name="T2" fmla="*/ 0 w 155"/>
                  <a:gd name="T3" fmla="*/ 160 h 172"/>
                  <a:gd name="T4" fmla="*/ 0 w 155"/>
                  <a:gd name="T5" fmla="*/ 12 h 172"/>
                  <a:gd name="T6" fmla="*/ 12 w 155"/>
                  <a:gd name="T7" fmla="*/ 0 h 172"/>
                  <a:gd name="T8" fmla="*/ 144 w 155"/>
                  <a:gd name="T9" fmla="*/ 0 h 172"/>
                  <a:gd name="T10" fmla="*/ 155 w 155"/>
                  <a:gd name="T11" fmla="*/ 12 h 172"/>
                  <a:gd name="T12" fmla="*/ 155 w 155"/>
                  <a:gd name="T13" fmla="*/ 160 h 172"/>
                  <a:gd name="T14" fmla="*/ 144 w 155"/>
                  <a:gd name="T15" fmla="*/ 172 h 172"/>
                  <a:gd name="T16" fmla="*/ 12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2" y="172"/>
                    </a:moveTo>
                    <a:cubicBezTo>
                      <a:pt x="6" y="172"/>
                      <a:pt x="0" y="167"/>
                      <a:pt x="0" y="160"/>
                    </a:cubicBezTo>
                    <a:cubicBezTo>
                      <a:pt x="0" y="12"/>
                      <a:pt x="0" y="12"/>
                      <a:pt x="0" y="12"/>
                    </a:cubicBezTo>
                    <a:cubicBezTo>
                      <a:pt x="0" y="6"/>
                      <a:pt x="6" y="0"/>
                      <a:pt x="12" y="0"/>
                    </a:cubicBezTo>
                    <a:cubicBezTo>
                      <a:pt x="144" y="0"/>
                      <a:pt x="144" y="0"/>
                      <a:pt x="144" y="0"/>
                    </a:cubicBezTo>
                    <a:cubicBezTo>
                      <a:pt x="150" y="0"/>
                      <a:pt x="155" y="6"/>
                      <a:pt x="155" y="12"/>
                    </a:cubicBezTo>
                    <a:cubicBezTo>
                      <a:pt x="155" y="160"/>
                      <a:pt x="155" y="160"/>
                      <a:pt x="155" y="160"/>
                    </a:cubicBezTo>
                    <a:cubicBezTo>
                      <a:pt x="155" y="167"/>
                      <a:pt x="150" y="172"/>
                      <a:pt x="144" y="172"/>
                    </a:cubicBezTo>
                    <a:cubicBezTo>
                      <a:pt x="12" y="172"/>
                      <a:pt x="12" y="172"/>
                      <a:pt x="12"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4" name="Freeform 356"/>
              <p:cNvSpPr>
                <a:spLocks/>
              </p:cNvSpPr>
              <p:nvPr/>
            </p:nvSpPr>
            <p:spPr bwMode="auto">
              <a:xfrm>
                <a:off x="1281113" y="2468563"/>
                <a:ext cx="103188" cy="115888"/>
              </a:xfrm>
              <a:custGeom>
                <a:avLst/>
                <a:gdLst>
                  <a:gd name="T0" fmla="*/ 3 w 138"/>
                  <a:gd name="T1" fmla="*/ 0 h 154"/>
                  <a:gd name="T2" fmla="*/ 135 w 138"/>
                  <a:gd name="T3" fmla="*/ 0 h 154"/>
                  <a:gd name="T4" fmla="*/ 138 w 138"/>
                  <a:gd name="T5" fmla="*/ 3 h 154"/>
                  <a:gd name="T6" fmla="*/ 138 w 138"/>
                  <a:gd name="T7" fmla="*/ 151 h 154"/>
                  <a:gd name="T8" fmla="*/ 135 w 138"/>
                  <a:gd name="T9" fmla="*/ 154 h 154"/>
                  <a:gd name="T10" fmla="*/ 3 w 138"/>
                  <a:gd name="T11" fmla="*/ 154 h 154"/>
                  <a:gd name="T12" fmla="*/ 0 w 138"/>
                  <a:gd name="T13" fmla="*/ 151 h 154"/>
                  <a:gd name="T14" fmla="*/ 0 w 138"/>
                  <a:gd name="T15" fmla="*/ 3 h 154"/>
                  <a:gd name="T16" fmla="*/ 3 w 13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54">
                    <a:moveTo>
                      <a:pt x="3" y="0"/>
                    </a:moveTo>
                    <a:cubicBezTo>
                      <a:pt x="135" y="0"/>
                      <a:pt x="135" y="0"/>
                      <a:pt x="135" y="0"/>
                    </a:cubicBezTo>
                    <a:cubicBezTo>
                      <a:pt x="136" y="0"/>
                      <a:pt x="138" y="1"/>
                      <a:pt x="138" y="3"/>
                    </a:cubicBezTo>
                    <a:cubicBezTo>
                      <a:pt x="138" y="151"/>
                      <a:pt x="138" y="151"/>
                      <a:pt x="138" y="151"/>
                    </a:cubicBezTo>
                    <a:cubicBezTo>
                      <a:pt x="138" y="153"/>
                      <a:pt x="136" y="154"/>
                      <a:pt x="135" y="154"/>
                    </a:cubicBezTo>
                    <a:cubicBezTo>
                      <a:pt x="3" y="154"/>
                      <a:pt x="3" y="154"/>
                      <a:pt x="3" y="154"/>
                    </a:cubicBezTo>
                    <a:cubicBezTo>
                      <a:pt x="1" y="154"/>
                      <a:pt x="0" y="153"/>
                      <a:pt x="0" y="151"/>
                    </a:cubicBezTo>
                    <a:cubicBezTo>
                      <a:pt x="0" y="3"/>
                      <a:pt x="0" y="3"/>
                      <a:pt x="0" y="3"/>
                    </a:cubicBezTo>
                    <a:cubicBezTo>
                      <a:pt x="0" y="1"/>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5" name="Freeform 357"/>
              <p:cNvSpPr>
                <a:spLocks noEditPoints="1"/>
              </p:cNvSpPr>
              <p:nvPr/>
            </p:nvSpPr>
            <p:spPr bwMode="auto">
              <a:xfrm>
                <a:off x="1273176" y="2481263"/>
                <a:ext cx="92075" cy="90488"/>
              </a:xfrm>
              <a:custGeom>
                <a:avLst/>
                <a:gdLst>
                  <a:gd name="T0" fmla="*/ 2 w 123"/>
                  <a:gd name="T1" fmla="*/ 103 h 120"/>
                  <a:gd name="T2" fmla="*/ 0 w 123"/>
                  <a:gd name="T3" fmla="*/ 95 h 120"/>
                  <a:gd name="T4" fmla="*/ 123 w 123"/>
                  <a:gd name="T5" fmla="*/ 95 h 120"/>
                  <a:gd name="T6" fmla="*/ 123 w 123"/>
                  <a:gd name="T7" fmla="*/ 103 h 120"/>
                  <a:gd name="T8" fmla="*/ 2 w 123"/>
                  <a:gd name="T9" fmla="*/ 103 h 120"/>
                  <a:gd name="T10" fmla="*/ 2 w 123"/>
                  <a:gd name="T11" fmla="*/ 120 h 120"/>
                  <a:gd name="T12" fmla="*/ 0 w 123"/>
                  <a:gd name="T13" fmla="*/ 112 h 120"/>
                  <a:gd name="T14" fmla="*/ 123 w 123"/>
                  <a:gd name="T15" fmla="*/ 112 h 120"/>
                  <a:gd name="T16" fmla="*/ 123 w 123"/>
                  <a:gd name="T17" fmla="*/ 120 h 120"/>
                  <a:gd name="T18" fmla="*/ 2 w 123"/>
                  <a:gd name="T19" fmla="*/ 120 h 120"/>
                  <a:gd name="T20" fmla="*/ 89 w 123"/>
                  <a:gd name="T21" fmla="*/ 34 h 120"/>
                  <a:gd name="T22" fmla="*/ 89 w 123"/>
                  <a:gd name="T23" fmla="*/ 0 h 120"/>
                  <a:gd name="T24" fmla="*/ 123 w 123"/>
                  <a:gd name="T25" fmla="*/ 34 h 120"/>
                  <a:gd name="T26" fmla="*/ 89 w 123"/>
                  <a:gd name="T27" fmla="*/ 34 h 120"/>
                  <a:gd name="T28" fmla="*/ 80 w 123"/>
                  <a:gd name="T29" fmla="*/ 77 h 120"/>
                  <a:gd name="T30" fmla="*/ 45 w 123"/>
                  <a:gd name="T31" fmla="*/ 43 h 120"/>
                  <a:gd name="T32" fmla="*/ 80 w 123"/>
                  <a:gd name="T33" fmla="*/ 8 h 120"/>
                  <a:gd name="T34" fmla="*/ 80 w 123"/>
                  <a:gd name="T35" fmla="*/ 43 h 120"/>
                  <a:gd name="T36" fmla="*/ 114 w 123"/>
                  <a:gd name="T37" fmla="*/ 43 h 120"/>
                  <a:gd name="T38" fmla="*/ 80 w 123"/>
                  <a:gd name="T39" fmla="*/ 7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120">
                    <a:moveTo>
                      <a:pt x="2" y="103"/>
                    </a:moveTo>
                    <a:cubicBezTo>
                      <a:pt x="0" y="95"/>
                      <a:pt x="0" y="95"/>
                      <a:pt x="0" y="95"/>
                    </a:cubicBezTo>
                    <a:cubicBezTo>
                      <a:pt x="123" y="95"/>
                      <a:pt x="123" y="95"/>
                      <a:pt x="123" y="95"/>
                    </a:cubicBezTo>
                    <a:cubicBezTo>
                      <a:pt x="123" y="103"/>
                      <a:pt x="123" y="103"/>
                      <a:pt x="123" y="103"/>
                    </a:cubicBezTo>
                    <a:lnTo>
                      <a:pt x="2" y="103"/>
                    </a:lnTo>
                    <a:close/>
                    <a:moveTo>
                      <a:pt x="2" y="120"/>
                    </a:moveTo>
                    <a:cubicBezTo>
                      <a:pt x="0" y="112"/>
                      <a:pt x="0" y="112"/>
                      <a:pt x="0" y="112"/>
                    </a:cubicBezTo>
                    <a:cubicBezTo>
                      <a:pt x="123" y="112"/>
                      <a:pt x="123" y="112"/>
                      <a:pt x="123" y="112"/>
                    </a:cubicBezTo>
                    <a:cubicBezTo>
                      <a:pt x="123" y="120"/>
                      <a:pt x="123" y="120"/>
                      <a:pt x="123" y="120"/>
                    </a:cubicBezTo>
                    <a:lnTo>
                      <a:pt x="2" y="120"/>
                    </a:lnTo>
                    <a:close/>
                    <a:moveTo>
                      <a:pt x="89" y="34"/>
                    </a:moveTo>
                    <a:cubicBezTo>
                      <a:pt x="89" y="0"/>
                      <a:pt x="89" y="0"/>
                      <a:pt x="89" y="0"/>
                    </a:cubicBezTo>
                    <a:cubicBezTo>
                      <a:pt x="108" y="0"/>
                      <a:pt x="123" y="15"/>
                      <a:pt x="123" y="34"/>
                    </a:cubicBezTo>
                    <a:lnTo>
                      <a:pt x="89" y="34"/>
                    </a:lnTo>
                    <a:close/>
                    <a:moveTo>
                      <a:pt x="80" y="77"/>
                    </a:moveTo>
                    <a:cubicBezTo>
                      <a:pt x="61" y="77"/>
                      <a:pt x="45" y="62"/>
                      <a:pt x="45" y="43"/>
                    </a:cubicBezTo>
                    <a:cubicBezTo>
                      <a:pt x="45" y="24"/>
                      <a:pt x="61" y="8"/>
                      <a:pt x="80" y="8"/>
                    </a:cubicBezTo>
                    <a:cubicBezTo>
                      <a:pt x="80" y="43"/>
                      <a:pt x="80" y="43"/>
                      <a:pt x="80" y="43"/>
                    </a:cubicBezTo>
                    <a:cubicBezTo>
                      <a:pt x="114" y="43"/>
                      <a:pt x="114" y="43"/>
                      <a:pt x="114" y="43"/>
                    </a:cubicBezTo>
                    <a:cubicBezTo>
                      <a:pt x="114" y="62"/>
                      <a:pt x="99" y="77"/>
                      <a:pt x="80" y="77"/>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6" name="Freeform 358"/>
              <p:cNvSpPr>
                <a:spLocks/>
              </p:cNvSpPr>
              <p:nvPr/>
            </p:nvSpPr>
            <p:spPr bwMode="auto">
              <a:xfrm>
                <a:off x="1236663" y="2443163"/>
                <a:ext cx="90488" cy="153988"/>
              </a:xfrm>
              <a:custGeom>
                <a:avLst/>
                <a:gdLst>
                  <a:gd name="T0" fmla="*/ 57 w 57"/>
                  <a:gd name="T1" fmla="*/ 0 h 97"/>
                  <a:gd name="T2" fmla="*/ 0 w 57"/>
                  <a:gd name="T3" fmla="*/ 10 h 97"/>
                  <a:gd name="T4" fmla="*/ 0 w 57"/>
                  <a:gd name="T5" fmla="*/ 87 h 97"/>
                  <a:gd name="T6" fmla="*/ 57 w 57"/>
                  <a:gd name="T7" fmla="*/ 97 h 97"/>
                  <a:gd name="T8" fmla="*/ 57 w 57"/>
                  <a:gd name="T9" fmla="*/ 0 h 97"/>
                </a:gdLst>
                <a:ahLst/>
                <a:cxnLst>
                  <a:cxn ang="0">
                    <a:pos x="T0" y="T1"/>
                  </a:cxn>
                  <a:cxn ang="0">
                    <a:pos x="T2" y="T3"/>
                  </a:cxn>
                  <a:cxn ang="0">
                    <a:pos x="T4" y="T5"/>
                  </a:cxn>
                  <a:cxn ang="0">
                    <a:pos x="T6" y="T7"/>
                  </a:cxn>
                  <a:cxn ang="0">
                    <a:pos x="T8" y="T9"/>
                  </a:cxn>
                </a:cxnLst>
                <a:rect l="0" t="0" r="r" b="b"/>
                <a:pathLst>
                  <a:path w="57" h="97">
                    <a:moveTo>
                      <a:pt x="57" y="0"/>
                    </a:moveTo>
                    <a:lnTo>
                      <a:pt x="0" y="10"/>
                    </a:lnTo>
                    <a:lnTo>
                      <a:pt x="0" y="87"/>
                    </a:lnTo>
                    <a:lnTo>
                      <a:pt x="57" y="9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7" name="Group 706"/>
          <p:cNvGrpSpPr/>
          <p:nvPr/>
        </p:nvGrpSpPr>
        <p:grpSpPr>
          <a:xfrm>
            <a:off x="4660096" y="1475236"/>
            <a:ext cx="2424932" cy="1795573"/>
            <a:chOff x="4660096" y="1475236"/>
            <a:chExt cx="2424932" cy="1795573"/>
          </a:xfrm>
        </p:grpSpPr>
        <p:sp>
          <p:nvSpPr>
            <p:cNvPr id="155" name="TextBox 154"/>
            <p:cNvSpPr txBox="1"/>
            <p:nvPr/>
          </p:nvSpPr>
          <p:spPr>
            <a:xfrm>
              <a:off x="4660096" y="2347479"/>
              <a:ext cx="2424932" cy="923330"/>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mj-lt"/>
                </a:rPr>
                <a:t>Debug U-SQL and C# code</a:t>
              </a:r>
            </a:p>
          </p:txBody>
        </p:sp>
        <p:grpSp>
          <p:nvGrpSpPr>
            <p:cNvPr id="701" name="Group 700"/>
            <p:cNvGrpSpPr/>
            <p:nvPr/>
          </p:nvGrpSpPr>
          <p:grpSpPr>
            <a:xfrm>
              <a:off x="5271978" y="1475236"/>
              <a:ext cx="1201168" cy="902550"/>
              <a:chOff x="6862620" y="6913067"/>
              <a:chExt cx="1423988" cy="1069975"/>
            </a:xfrm>
          </p:grpSpPr>
          <p:sp>
            <p:nvSpPr>
              <p:cNvPr id="637" name="Freeform 368"/>
              <p:cNvSpPr>
                <a:spLocks/>
              </p:cNvSpPr>
              <p:nvPr/>
            </p:nvSpPr>
            <p:spPr bwMode="auto">
              <a:xfrm>
                <a:off x="6862620" y="6913067"/>
                <a:ext cx="1423988" cy="1069975"/>
              </a:xfrm>
              <a:custGeom>
                <a:avLst/>
                <a:gdLst>
                  <a:gd name="T0" fmla="*/ 641 w 641"/>
                  <a:gd name="T1" fmla="*/ 13 h 482"/>
                  <a:gd name="T2" fmla="*/ 628 w 641"/>
                  <a:gd name="T3" fmla="*/ 0 h 482"/>
                  <a:gd name="T4" fmla="*/ 13 w 641"/>
                  <a:gd name="T5" fmla="*/ 0 h 482"/>
                  <a:gd name="T6" fmla="*/ 0 w 641"/>
                  <a:gd name="T7" fmla="*/ 13 h 482"/>
                  <a:gd name="T8" fmla="*/ 0 w 641"/>
                  <a:gd name="T9" fmla="*/ 432 h 482"/>
                  <a:gd name="T10" fmla="*/ 13 w 641"/>
                  <a:gd name="T11" fmla="*/ 445 h 482"/>
                  <a:gd name="T12" fmla="*/ 297 w 641"/>
                  <a:gd name="T13" fmla="*/ 445 h 482"/>
                  <a:gd name="T14" fmla="*/ 288 w 641"/>
                  <a:gd name="T15" fmla="*/ 473 h 482"/>
                  <a:gd name="T16" fmla="*/ 231 w 641"/>
                  <a:gd name="T17" fmla="*/ 473 h 482"/>
                  <a:gd name="T18" fmla="*/ 231 w 641"/>
                  <a:gd name="T19" fmla="*/ 482 h 482"/>
                  <a:gd name="T20" fmla="*/ 407 w 641"/>
                  <a:gd name="T21" fmla="*/ 482 h 482"/>
                  <a:gd name="T22" fmla="*/ 407 w 641"/>
                  <a:gd name="T23" fmla="*/ 473 h 482"/>
                  <a:gd name="T24" fmla="*/ 360 w 641"/>
                  <a:gd name="T25" fmla="*/ 473 h 482"/>
                  <a:gd name="T26" fmla="*/ 351 w 641"/>
                  <a:gd name="T27" fmla="*/ 445 h 482"/>
                  <a:gd name="T28" fmla="*/ 628 w 641"/>
                  <a:gd name="T29" fmla="*/ 445 h 482"/>
                  <a:gd name="T30" fmla="*/ 641 w 641"/>
                  <a:gd name="T31" fmla="*/ 432 h 482"/>
                  <a:gd name="T32" fmla="*/ 641 w 641"/>
                  <a:gd name="T33" fmla="*/ 1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1" h="482">
                    <a:moveTo>
                      <a:pt x="641" y="13"/>
                    </a:moveTo>
                    <a:cubicBezTo>
                      <a:pt x="641" y="6"/>
                      <a:pt x="635" y="0"/>
                      <a:pt x="628" y="0"/>
                    </a:cubicBezTo>
                    <a:cubicBezTo>
                      <a:pt x="13" y="0"/>
                      <a:pt x="13" y="0"/>
                      <a:pt x="13" y="0"/>
                    </a:cubicBezTo>
                    <a:cubicBezTo>
                      <a:pt x="6" y="0"/>
                      <a:pt x="0" y="6"/>
                      <a:pt x="0" y="13"/>
                    </a:cubicBezTo>
                    <a:cubicBezTo>
                      <a:pt x="0" y="432"/>
                      <a:pt x="0" y="432"/>
                      <a:pt x="0" y="432"/>
                    </a:cubicBezTo>
                    <a:cubicBezTo>
                      <a:pt x="0" y="439"/>
                      <a:pt x="6" y="445"/>
                      <a:pt x="13" y="445"/>
                    </a:cubicBezTo>
                    <a:cubicBezTo>
                      <a:pt x="297" y="445"/>
                      <a:pt x="297" y="445"/>
                      <a:pt x="297" y="445"/>
                    </a:cubicBezTo>
                    <a:cubicBezTo>
                      <a:pt x="288" y="473"/>
                      <a:pt x="288" y="473"/>
                      <a:pt x="288" y="473"/>
                    </a:cubicBezTo>
                    <a:cubicBezTo>
                      <a:pt x="231" y="473"/>
                      <a:pt x="231" y="473"/>
                      <a:pt x="231" y="473"/>
                    </a:cubicBezTo>
                    <a:cubicBezTo>
                      <a:pt x="231" y="482"/>
                      <a:pt x="231" y="482"/>
                      <a:pt x="231" y="482"/>
                    </a:cubicBezTo>
                    <a:cubicBezTo>
                      <a:pt x="407" y="482"/>
                      <a:pt x="407" y="482"/>
                      <a:pt x="407" y="482"/>
                    </a:cubicBezTo>
                    <a:cubicBezTo>
                      <a:pt x="407" y="473"/>
                      <a:pt x="407" y="473"/>
                      <a:pt x="407" y="473"/>
                    </a:cubicBezTo>
                    <a:cubicBezTo>
                      <a:pt x="360" y="473"/>
                      <a:pt x="360" y="473"/>
                      <a:pt x="360" y="473"/>
                    </a:cubicBezTo>
                    <a:cubicBezTo>
                      <a:pt x="351" y="445"/>
                      <a:pt x="351" y="445"/>
                      <a:pt x="351" y="445"/>
                    </a:cubicBezTo>
                    <a:cubicBezTo>
                      <a:pt x="628" y="445"/>
                      <a:pt x="628" y="445"/>
                      <a:pt x="628" y="445"/>
                    </a:cubicBezTo>
                    <a:cubicBezTo>
                      <a:pt x="635" y="445"/>
                      <a:pt x="641" y="439"/>
                      <a:pt x="641" y="432"/>
                    </a:cubicBezTo>
                    <a:lnTo>
                      <a:pt x="641"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38" name="Rectangle 369"/>
              <p:cNvSpPr>
                <a:spLocks noChangeArrowheads="1"/>
              </p:cNvSpPr>
              <p:nvPr/>
            </p:nvSpPr>
            <p:spPr bwMode="auto">
              <a:xfrm>
                <a:off x="6899135" y="6947992"/>
                <a:ext cx="1352550" cy="76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700" name="Group 699"/>
              <p:cNvGrpSpPr/>
              <p:nvPr/>
            </p:nvGrpSpPr>
            <p:grpSpPr>
              <a:xfrm>
                <a:off x="7423212" y="7061718"/>
                <a:ext cx="339602" cy="551760"/>
                <a:chOff x="8558213" y="6783388"/>
                <a:chExt cx="719138" cy="1168401"/>
              </a:xfrm>
            </p:grpSpPr>
            <p:sp>
              <p:nvSpPr>
                <p:cNvPr id="696" name="Freeform 428"/>
                <p:cNvSpPr>
                  <a:spLocks/>
                </p:cNvSpPr>
                <p:nvPr/>
              </p:nvSpPr>
              <p:spPr bwMode="auto">
                <a:xfrm>
                  <a:off x="8696325" y="6783388"/>
                  <a:ext cx="444500" cy="508000"/>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97" name="Rectangle 429"/>
                <p:cNvSpPr>
                  <a:spLocks noChangeArrowheads="1"/>
                </p:cNvSpPr>
                <p:nvPr/>
              </p:nvSpPr>
              <p:spPr bwMode="auto">
                <a:xfrm>
                  <a:off x="8558213" y="7273926"/>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98" name="Rectangle 430"/>
                <p:cNvSpPr>
                  <a:spLocks noChangeArrowheads="1"/>
                </p:cNvSpPr>
                <p:nvPr/>
              </p:nvSpPr>
              <p:spPr bwMode="auto">
                <a:xfrm>
                  <a:off x="8558213" y="7273926"/>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99" name="Freeform 431"/>
                <p:cNvSpPr>
                  <a:spLocks/>
                </p:cNvSpPr>
                <p:nvPr/>
              </p:nvSpPr>
              <p:spPr bwMode="auto">
                <a:xfrm>
                  <a:off x="8843963" y="7491413"/>
                  <a:ext cx="147638" cy="258763"/>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spTree>
    <p:extLst>
      <p:ext uri="{BB962C8B-B14F-4D97-AF65-F5344CB8AC3E}">
        <p14:creationId xmlns:p14="http://schemas.microsoft.com/office/powerpoint/2010/main" val="2675377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wipe(left)">
                                      <p:cBhvr>
                                        <p:cTn id="7" dur="1000"/>
                                        <p:tgtEl>
                                          <p:spTgt spid="70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03"/>
                                        </p:tgtEl>
                                        <p:attrNameLst>
                                          <p:attrName>style.visibility</p:attrName>
                                        </p:attrNameLst>
                                      </p:cBhvr>
                                      <p:to>
                                        <p:strVal val="visible"/>
                                      </p:to>
                                    </p:set>
                                    <p:animEffect transition="in" filter="fade">
                                      <p:cBhvr>
                                        <p:cTn id="11" dur="750"/>
                                        <p:tgtEl>
                                          <p:spTgt spid="703"/>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707"/>
                                        </p:tgtEl>
                                        <p:attrNameLst>
                                          <p:attrName>style.visibility</p:attrName>
                                        </p:attrNameLst>
                                      </p:cBhvr>
                                      <p:to>
                                        <p:strVal val="visible"/>
                                      </p:to>
                                    </p:set>
                                    <p:animEffect transition="in" filter="fade">
                                      <p:cBhvr>
                                        <p:cTn id="15" dur="750"/>
                                        <p:tgtEl>
                                          <p:spTgt spid="70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05"/>
                                        </p:tgtEl>
                                        <p:attrNameLst>
                                          <p:attrName>style.visibility</p:attrName>
                                        </p:attrNameLst>
                                      </p:cBhvr>
                                      <p:to>
                                        <p:strVal val="visible"/>
                                      </p:to>
                                    </p:set>
                                    <p:animEffect transition="in" filter="fade">
                                      <p:cBhvr>
                                        <p:cTn id="19" dur="750"/>
                                        <p:tgtEl>
                                          <p:spTgt spid="705"/>
                                        </p:tgtEl>
                                      </p:cBhvr>
                                    </p:animEffect>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706"/>
                                        </p:tgtEl>
                                        <p:attrNameLst>
                                          <p:attrName>style.visibility</p:attrName>
                                        </p:attrNameLst>
                                      </p:cBhvr>
                                      <p:to>
                                        <p:strVal val="visible"/>
                                      </p:to>
                                    </p:set>
                                    <p:animEffect transition="in" filter="fade">
                                      <p:cBhvr>
                                        <p:cTn id="23" dur="750"/>
                                        <p:tgtEl>
                                          <p:spTgt spid="706"/>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708"/>
                                        </p:tgtEl>
                                        <p:attrNameLst>
                                          <p:attrName>style.visibility</p:attrName>
                                        </p:attrNameLst>
                                      </p:cBhvr>
                                      <p:to>
                                        <p:strVal val="visible"/>
                                      </p:to>
                                    </p:set>
                                    <p:animEffect transition="in" filter="fade">
                                      <p:cBhvr>
                                        <p:cTn id="27" dur="750"/>
                                        <p:tgtEl>
                                          <p:spTgt spid="708"/>
                                        </p:tgtEl>
                                      </p:cBhvr>
                                    </p:animEffect>
                                  </p:childTnLst>
                                </p:cTn>
                              </p:par>
                            </p:childTnLst>
                          </p:cTn>
                        </p:par>
                        <p:par>
                          <p:cTn id="28" fill="hold">
                            <p:stCondLst>
                              <p:cond delay="4750"/>
                            </p:stCondLst>
                            <p:childTnLst>
                              <p:par>
                                <p:cTn id="29" presetID="10" presetClass="entr" presetSubtype="0" fill="hold" nodeType="afterEffect">
                                  <p:stCondLst>
                                    <p:cond delay="0"/>
                                  </p:stCondLst>
                                  <p:childTnLst>
                                    <p:set>
                                      <p:cBhvr>
                                        <p:cTn id="30" dur="1" fill="hold">
                                          <p:stCondLst>
                                            <p:cond delay="0"/>
                                          </p:stCondLst>
                                        </p:cTn>
                                        <p:tgtEl>
                                          <p:spTgt spid="709"/>
                                        </p:tgtEl>
                                        <p:attrNameLst>
                                          <p:attrName>style.visibility</p:attrName>
                                        </p:attrNameLst>
                                      </p:cBhvr>
                                      <p:to>
                                        <p:strVal val="visible"/>
                                      </p:to>
                                    </p:set>
                                    <p:animEffect transition="in" filter="fade">
                                      <p:cBhvr>
                                        <p:cTn id="31" dur="750"/>
                                        <p:tgtEl>
                                          <p:spTgt spid="709"/>
                                        </p:tgtEl>
                                      </p:cBhvr>
                                    </p:animEffect>
                                  </p:childTnLst>
                                </p:cTn>
                              </p:par>
                            </p:childTnLst>
                          </p:cTn>
                        </p:par>
                        <p:par>
                          <p:cTn id="32" fill="hold">
                            <p:stCondLst>
                              <p:cond delay="5500"/>
                            </p:stCondLst>
                            <p:childTnLst>
                              <p:par>
                                <p:cTn id="33" presetID="10" presetClass="entr" presetSubtype="0" fill="hold" nodeType="afterEffect">
                                  <p:stCondLst>
                                    <p:cond delay="0"/>
                                  </p:stCondLst>
                                  <p:childTnLst>
                                    <p:set>
                                      <p:cBhvr>
                                        <p:cTn id="34" dur="1" fill="hold">
                                          <p:stCondLst>
                                            <p:cond delay="0"/>
                                          </p:stCondLst>
                                        </p:cTn>
                                        <p:tgtEl>
                                          <p:spTgt spid="710"/>
                                        </p:tgtEl>
                                        <p:attrNameLst>
                                          <p:attrName>style.visibility</p:attrName>
                                        </p:attrNameLst>
                                      </p:cBhvr>
                                      <p:to>
                                        <p:strVal val="visible"/>
                                      </p:to>
                                    </p:set>
                                    <p:animEffect transition="in" filter="fade">
                                      <p:cBhvr>
                                        <p:cTn id="35" dur="750"/>
                                        <p:tgtEl>
                                          <p:spTgt spid="710"/>
                                        </p:tgtEl>
                                      </p:cBhvr>
                                    </p:animEffect>
                                  </p:childTnLst>
                                </p:cTn>
                              </p:par>
                            </p:childTnLst>
                          </p:cTn>
                        </p:par>
                        <p:par>
                          <p:cTn id="36" fill="hold">
                            <p:stCondLst>
                              <p:cond delay="6250"/>
                            </p:stCondLst>
                            <p:childTnLst>
                              <p:par>
                                <p:cTn id="37" presetID="10" presetClass="entr" presetSubtype="0" fill="hold" nodeType="afterEffect">
                                  <p:stCondLst>
                                    <p:cond delay="0"/>
                                  </p:stCondLst>
                                  <p:childTnLst>
                                    <p:set>
                                      <p:cBhvr>
                                        <p:cTn id="38" dur="1" fill="hold">
                                          <p:stCondLst>
                                            <p:cond delay="0"/>
                                          </p:stCondLst>
                                        </p:cTn>
                                        <p:tgtEl>
                                          <p:spTgt spid="711"/>
                                        </p:tgtEl>
                                        <p:attrNameLst>
                                          <p:attrName>style.visibility</p:attrName>
                                        </p:attrNameLst>
                                      </p:cBhvr>
                                      <p:to>
                                        <p:strVal val="visible"/>
                                      </p:to>
                                    </p:set>
                                    <p:animEffect transition="in" filter="fade">
                                      <p:cBhvr>
                                        <p:cTn id="39" dur="750"/>
                                        <p:tgtEl>
                                          <p:spTgt spid="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86000"/>
            <a:ext cx="7772400" cy="4062651"/>
          </a:xfrm>
          <a:prstGeom prst="rect">
            <a:avLst/>
          </a:prstGeom>
          <a:ln w="28575">
            <a:solidFill>
              <a:srgbClr val="DC3C00"/>
            </a:solidFill>
          </a:ln>
        </p:spPr>
        <p:txBody>
          <a:bodyPr wrap="square" lIns="182880" tIns="182880" rIns="182880" bIns="182880">
            <a:spAutoFit/>
          </a:bodyPr>
          <a:lstStyle/>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@rows =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EXTRACT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OrderId</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int</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Customer string,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Date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DateTime</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Amount   float</a:t>
            </a:r>
            <a:b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b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FROM “/input/orders.txt"</a:t>
            </a:r>
            <a:b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b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USING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Extractor.Tsv</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p>
          <a:p>
            <a:pPr marL="0" marR="0" lvl="0" indent="0" defTabSz="76197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OUTPUT @rows</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TO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adl</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mylake</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/orders_copy.txt"</a:t>
            </a:r>
            <a:b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b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USING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Outputters.Tsv</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Line Callout 1 3"/>
          <p:cNvSpPr/>
          <p:nvPr/>
        </p:nvSpPr>
        <p:spPr bwMode="auto">
          <a:xfrm>
            <a:off x="8983469" y="3187363"/>
            <a:ext cx="2743200" cy="457200"/>
          </a:xfrm>
          <a:prstGeom prst="borderCallout1">
            <a:avLst>
              <a:gd name="adj1" fmla="val 50496"/>
              <a:gd name="adj2" fmla="val 133"/>
              <a:gd name="adj3" fmla="val 9816"/>
              <a:gd name="adj4" fmla="val -186713"/>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Apply schema on read</a:t>
            </a:r>
          </a:p>
        </p:txBody>
      </p:sp>
      <p:sp>
        <p:nvSpPr>
          <p:cNvPr id="5" name="Line Callout 1 4"/>
          <p:cNvSpPr/>
          <p:nvPr/>
        </p:nvSpPr>
        <p:spPr bwMode="auto">
          <a:xfrm>
            <a:off x="8991599" y="4088726"/>
            <a:ext cx="2743200" cy="457200"/>
          </a:xfrm>
          <a:prstGeom prst="borderCallout1">
            <a:avLst>
              <a:gd name="adj1" fmla="val 53671"/>
              <a:gd name="adj2" fmla="val -397"/>
              <a:gd name="adj3" fmla="val 63183"/>
              <a:gd name="adj4" fmla="val -152142"/>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From a file in a data lake</a:t>
            </a:r>
          </a:p>
        </p:txBody>
      </p:sp>
      <p:sp>
        <p:nvSpPr>
          <p:cNvPr id="6" name="Line Callout 1 5"/>
          <p:cNvSpPr/>
          <p:nvPr/>
        </p:nvSpPr>
        <p:spPr bwMode="auto">
          <a:xfrm>
            <a:off x="8991599" y="4990089"/>
            <a:ext cx="2743200" cy="457200"/>
          </a:xfrm>
          <a:prstGeom prst="borderCallout1">
            <a:avLst>
              <a:gd name="adj1" fmla="val 50496"/>
              <a:gd name="adj2" fmla="val -397"/>
              <a:gd name="adj3" fmla="val -44511"/>
              <a:gd name="adj4" fmla="val -161732"/>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Easy delimited text handling</a:t>
            </a:r>
          </a:p>
        </p:txBody>
      </p:sp>
      <p:sp>
        <p:nvSpPr>
          <p:cNvPr id="7" name="Line Callout 1 6"/>
          <p:cNvSpPr/>
          <p:nvPr/>
        </p:nvSpPr>
        <p:spPr bwMode="auto">
          <a:xfrm>
            <a:off x="8983469" y="5891451"/>
            <a:ext cx="2743200" cy="457200"/>
          </a:xfrm>
          <a:prstGeom prst="borderCallout1">
            <a:avLst>
              <a:gd name="adj1" fmla="val 47322"/>
              <a:gd name="adj2" fmla="val 133"/>
              <a:gd name="adj3" fmla="val -49006"/>
              <a:gd name="adj4" fmla="val -112701"/>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Write out</a:t>
            </a:r>
          </a:p>
        </p:txBody>
      </p:sp>
      <p:sp>
        <p:nvSpPr>
          <p:cNvPr id="8" name="Line Callout 1 7"/>
          <p:cNvSpPr/>
          <p:nvPr/>
        </p:nvSpPr>
        <p:spPr bwMode="auto">
          <a:xfrm>
            <a:off x="8991599" y="2286000"/>
            <a:ext cx="2743200" cy="457200"/>
          </a:xfrm>
          <a:prstGeom prst="borderCallout1">
            <a:avLst>
              <a:gd name="adj1" fmla="val 50496"/>
              <a:gd name="adj2" fmla="val 133"/>
              <a:gd name="adj3" fmla="val 78951"/>
              <a:gd name="adj4" fmla="val -262088"/>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Rowset</a:t>
            </a:r>
          </a:p>
        </p:txBody>
      </p:sp>
      <p:sp>
        <p:nvSpPr>
          <p:cNvPr id="11" name="Title 10"/>
          <p:cNvSpPr>
            <a:spLocks noGrp="1"/>
          </p:cNvSpPr>
          <p:nvPr>
            <p:ph type="title"/>
          </p:nvPr>
        </p:nvSpPr>
        <p:spPr/>
        <p:txBody>
          <a:bodyPr/>
          <a:lstStyle/>
          <a:p>
            <a:pPr defTabSz="914097" fontAlgn="base">
              <a:spcAft>
                <a:spcPct val="0"/>
              </a:spcAft>
            </a:pPr>
            <a:r>
              <a:rPr lang="en-US" kern="0" dirty="0">
                <a:solidFill>
                  <a:prstClr val="black"/>
                </a:solidFill>
              </a:rPr>
              <a:t>Read the input, write it directly to output </a:t>
            </a:r>
            <a:br>
              <a:rPr lang="en-US" kern="0" dirty="0">
                <a:solidFill>
                  <a:prstClr val="black"/>
                </a:solidFill>
              </a:rPr>
            </a:br>
            <a:r>
              <a:rPr lang="en-US" kern="0" dirty="0">
                <a:solidFill>
                  <a:prstClr val="black"/>
                </a:solidFill>
              </a:rPr>
              <a:t>(just a simple copy)</a:t>
            </a:r>
          </a:p>
        </p:txBody>
      </p:sp>
    </p:spTree>
    <p:extLst>
      <p:ext uri="{BB962C8B-B14F-4D97-AF65-F5344CB8AC3E}">
        <p14:creationId xmlns:p14="http://schemas.microsoft.com/office/powerpoint/2010/main" val="349462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5300" y="1676400"/>
            <a:ext cx="7772400" cy="1600438"/>
          </a:xfrm>
          <a:prstGeom prst="rect">
            <a:avLst/>
          </a:prstGeom>
          <a:solidFill>
            <a:schemeClr val="bg1">
              <a:lumMod val="95000"/>
            </a:schemeClr>
          </a:solidFill>
          <a:ln w="28575">
            <a:solidFill>
              <a:srgbClr val="DC3C00"/>
            </a:solidFill>
          </a:ln>
        </p:spPr>
        <p:txBody>
          <a:bodyPr wrap="square" lIns="182880" tIns="182880" rIns="182880" bIns="182880">
            <a:spAutoFit/>
          </a:bodyPr>
          <a:lstStyle/>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@customers = </a:t>
            </a:r>
            <a:b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b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SELECT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Customer.ToUpper</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AS Customer</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FROM @rows</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WHERE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Customer.Contains</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(“Contoso”);</a:t>
            </a:r>
          </a:p>
        </p:txBody>
      </p:sp>
      <p:sp>
        <p:nvSpPr>
          <p:cNvPr id="5" name="Line Callout 1 4"/>
          <p:cNvSpPr/>
          <p:nvPr/>
        </p:nvSpPr>
        <p:spPr bwMode="auto">
          <a:xfrm>
            <a:off x="8991600" y="2819638"/>
            <a:ext cx="2743200" cy="457200"/>
          </a:xfrm>
          <a:prstGeom prst="borderCallout1">
            <a:avLst>
              <a:gd name="adj1" fmla="val 50496"/>
              <a:gd name="adj2" fmla="val -396"/>
              <a:gd name="adj3" fmla="val 19470"/>
              <a:gd name="adj4" fmla="val -101823"/>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C# expression</a:t>
            </a:r>
          </a:p>
        </p:txBody>
      </p:sp>
      <p:sp>
        <p:nvSpPr>
          <p:cNvPr id="7" name="Line Callout 1 6"/>
          <p:cNvSpPr/>
          <p:nvPr/>
        </p:nvSpPr>
        <p:spPr bwMode="auto">
          <a:xfrm>
            <a:off x="8991599" y="1676400"/>
            <a:ext cx="2743200" cy="457200"/>
          </a:xfrm>
          <a:prstGeom prst="borderCallout1">
            <a:avLst>
              <a:gd name="adj1" fmla="val 50496"/>
              <a:gd name="adj2" fmla="val 133"/>
              <a:gd name="adj3" fmla="val 142364"/>
              <a:gd name="adj4" fmla="val -89849"/>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C# expression</a:t>
            </a:r>
          </a:p>
        </p:txBody>
      </p:sp>
      <p:sp>
        <p:nvSpPr>
          <p:cNvPr id="4" name="Title 3"/>
          <p:cNvSpPr>
            <a:spLocks noGrp="1"/>
          </p:cNvSpPr>
          <p:nvPr>
            <p:ph type="title"/>
          </p:nvPr>
        </p:nvSpPr>
        <p:spPr/>
        <p:txBody>
          <a:bodyPr/>
          <a:lstStyle/>
          <a:p>
            <a:r>
              <a:rPr lang="en-US" kern="0" dirty="0">
                <a:solidFill>
                  <a:prstClr val="black"/>
                </a:solidFill>
              </a:rPr>
              <a:t>Call intrinsic methods on .NET types</a:t>
            </a:r>
            <a:endParaRPr lang="en-US" dirty="0"/>
          </a:p>
        </p:txBody>
      </p:sp>
    </p:spTree>
    <p:extLst>
      <p:ext uri="{BB962C8B-B14F-4D97-AF65-F5344CB8AC3E}">
        <p14:creationId xmlns:p14="http://schemas.microsoft.com/office/powerpoint/2010/main" val="59824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5300" y="1676400"/>
            <a:ext cx="7772400" cy="3754874"/>
          </a:xfrm>
          <a:prstGeom prst="rect">
            <a:avLst/>
          </a:prstGeom>
          <a:solidFill>
            <a:schemeClr val="bg1">
              <a:lumMod val="95000"/>
            </a:schemeClr>
          </a:solidFill>
          <a:ln w="28575">
            <a:solidFill>
              <a:srgbClr val="DC3C00"/>
            </a:solidFill>
          </a:ln>
        </p:spPr>
        <p:txBody>
          <a:bodyPr wrap="square" lIns="182880" tIns="182880" rIns="182880" bIns="182880">
            <a:spAutoFit/>
          </a:bodyPr>
          <a:lstStyle/>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CREATE ASSEMBLY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CustDB.SampleDotNetCode</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FROM @"/DLLs/Helpers.dll"; </a:t>
            </a:r>
          </a:p>
          <a:p>
            <a:pPr marL="0" marR="0" lvl="0" indent="0" defTabSz="76197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REFERENCE ASSEMBLY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CustDB.Helpers</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p>
          <a:p>
            <a:pPr marL="0" marR="0" lvl="0" indent="0" defTabSz="76197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@rows = </a:t>
            </a:r>
            <a:b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b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SELECT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CustDB.Helpers.Normalize</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(Customer) AS Customer,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Amount AS Amount</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FROM @rows;</a:t>
            </a:r>
          </a:p>
        </p:txBody>
      </p:sp>
      <p:sp>
        <p:nvSpPr>
          <p:cNvPr id="5" name="Line Callout 1 4"/>
          <p:cNvSpPr/>
          <p:nvPr/>
        </p:nvSpPr>
        <p:spPr bwMode="auto">
          <a:xfrm>
            <a:off x="8991599" y="4974074"/>
            <a:ext cx="2743200" cy="457200"/>
          </a:xfrm>
          <a:prstGeom prst="borderCallout1">
            <a:avLst>
              <a:gd name="adj1" fmla="val 52083"/>
              <a:gd name="adj2" fmla="val 0"/>
              <a:gd name="adj3" fmla="val -110346"/>
              <a:gd name="adj4" fmla="val -149801"/>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Use code from the assembly</a:t>
            </a:r>
          </a:p>
        </p:txBody>
      </p:sp>
      <p:sp>
        <p:nvSpPr>
          <p:cNvPr id="6" name="Line Callout 1 5"/>
          <p:cNvSpPr/>
          <p:nvPr/>
        </p:nvSpPr>
        <p:spPr bwMode="auto">
          <a:xfrm>
            <a:off x="8991599" y="1676400"/>
            <a:ext cx="2743200" cy="457200"/>
          </a:xfrm>
          <a:prstGeom prst="borderCallout1">
            <a:avLst>
              <a:gd name="adj1" fmla="val 51588"/>
              <a:gd name="adj2" fmla="val 116"/>
              <a:gd name="adj3" fmla="val 80098"/>
              <a:gd name="adj4" fmla="val -99933"/>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Register an assembly</a:t>
            </a:r>
          </a:p>
        </p:txBody>
      </p:sp>
      <p:sp>
        <p:nvSpPr>
          <p:cNvPr id="7" name="Line Callout 1 6"/>
          <p:cNvSpPr/>
          <p:nvPr/>
        </p:nvSpPr>
        <p:spPr bwMode="auto">
          <a:xfrm>
            <a:off x="8991599" y="3304462"/>
            <a:ext cx="2743200" cy="457200"/>
          </a:xfrm>
          <a:prstGeom prst="borderCallout1">
            <a:avLst>
              <a:gd name="adj1" fmla="val 52083"/>
              <a:gd name="adj2" fmla="val 348"/>
              <a:gd name="adj3" fmla="val -77547"/>
              <a:gd name="adj4" fmla="val -124859"/>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Reference the assembly</a:t>
            </a:r>
          </a:p>
        </p:txBody>
      </p:sp>
      <p:sp>
        <p:nvSpPr>
          <p:cNvPr id="4" name="Title 3"/>
          <p:cNvSpPr>
            <a:spLocks noGrp="1"/>
          </p:cNvSpPr>
          <p:nvPr>
            <p:ph type="title"/>
          </p:nvPr>
        </p:nvSpPr>
        <p:spPr/>
        <p:txBody>
          <a:bodyPr/>
          <a:lstStyle/>
          <a:p>
            <a:r>
              <a:rPr lang="en-US" kern="0" dirty="0">
                <a:solidFill>
                  <a:prstClr val="black"/>
                </a:solidFill>
              </a:rPr>
              <a:t>Use your own C# methods</a:t>
            </a:r>
            <a:endParaRPr lang="en-US" dirty="0"/>
          </a:p>
        </p:txBody>
      </p:sp>
    </p:spTree>
    <p:extLst>
      <p:ext uri="{BB962C8B-B14F-4D97-AF65-F5344CB8AC3E}">
        <p14:creationId xmlns:p14="http://schemas.microsoft.com/office/powerpoint/2010/main" val="277034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86000"/>
            <a:ext cx="7772400" cy="2831544"/>
          </a:xfrm>
          <a:prstGeom prst="rect">
            <a:avLst/>
          </a:prstGeom>
          <a:ln w="28575">
            <a:solidFill>
              <a:srgbClr val="DC3C00"/>
            </a:solidFill>
          </a:ln>
        </p:spPr>
        <p:txBody>
          <a:bodyPr wrap="square" lIns="182880" tIns="182880" rIns="182880" bIns="182880">
            <a:spAutoFit/>
          </a:bodyPr>
          <a:lstStyle/>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CREATE TABLE Customers(</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OrderId</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int</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Customer string,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Date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DateTime</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Amount   float);</a:t>
            </a:r>
          </a:p>
          <a:p>
            <a:pPr marL="0" marR="0" lvl="0" indent="0" defTabSz="76197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INSERT INTO Customers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SELECT * FROM @rows;</a:t>
            </a:r>
          </a:p>
        </p:txBody>
      </p:sp>
      <p:sp>
        <p:nvSpPr>
          <p:cNvPr id="5" name="Line Callout 1 4"/>
          <p:cNvSpPr/>
          <p:nvPr/>
        </p:nvSpPr>
        <p:spPr bwMode="auto">
          <a:xfrm>
            <a:off x="8991600" y="2299720"/>
            <a:ext cx="2743200" cy="457200"/>
          </a:xfrm>
          <a:prstGeom prst="borderCallout1">
            <a:avLst>
              <a:gd name="adj1" fmla="val 18750"/>
              <a:gd name="adj2" fmla="val -8333"/>
              <a:gd name="adj3" fmla="val 70033"/>
              <a:gd name="adj4" fmla="val -178760"/>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Define a table</a:t>
            </a:r>
          </a:p>
        </p:txBody>
      </p:sp>
      <p:sp>
        <p:nvSpPr>
          <p:cNvPr id="6" name="Line Callout 1 5"/>
          <p:cNvSpPr/>
          <p:nvPr/>
        </p:nvSpPr>
        <p:spPr bwMode="auto">
          <a:xfrm>
            <a:off x="8991599" y="4660344"/>
            <a:ext cx="2743200" cy="457200"/>
          </a:xfrm>
          <a:prstGeom prst="borderCallout1">
            <a:avLst>
              <a:gd name="adj1" fmla="val 18750"/>
              <a:gd name="adj2" fmla="val -8333"/>
              <a:gd name="adj3" fmla="val -37410"/>
              <a:gd name="adj4" fmla="val -185808"/>
            </a:avLst>
          </a:prstGeom>
          <a:solidFill>
            <a:schemeClr val="bg1">
              <a:lumMod val="95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8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rPr>
              <a:t>Fill the table with data</a:t>
            </a:r>
          </a:p>
        </p:txBody>
      </p:sp>
      <p:sp>
        <p:nvSpPr>
          <p:cNvPr id="4" name="Title 3"/>
          <p:cNvSpPr>
            <a:spLocks noGrp="1"/>
          </p:cNvSpPr>
          <p:nvPr>
            <p:ph type="title"/>
          </p:nvPr>
        </p:nvSpPr>
        <p:spPr/>
        <p:txBody>
          <a:bodyPr/>
          <a:lstStyle/>
          <a:p>
            <a:pPr defTabSz="914097" fontAlgn="base">
              <a:spcAft>
                <a:spcPct val="0"/>
              </a:spcAft>
            </a:pPr>
            <a:r>
              <a:rPr lang="en-US" kern="0" dirty="0">
                <a:solidFill>
                  <a:prstClr val="black"/>
                </a:solidFill>
              </a:rPr>
              <a:t>Use U-SQL Data Definition Language (DDL) to create tables for high performance</a:t>
            </a:r>
          </a:p>
        </p:txBody>
      </p:sp>
    </p:spTree>
    <p:extLst>
      <p:ext uri="{BB962C8B-B14F-4D97-AF65-F5344CB8AC3E}">
        <p14:creationId xmlns:p14="http://schemas.microsoft.com/office/powerpoint/2010/main" val="185459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676400"/>
            <a:ext cx="7772400" cy="4062651"/>
          </a:xfrm>
          <a:prstGeom prst="rect">
            <a:avLst/>
          </a:prstGeom>
          <a:solidFill>
            <a:schemeClr val="bg1">
              <a:lumMod val="95000"/>
            </a:schemeClr>
          </a:solidFill>
          <a:ln w="28575">
            <a:solidFill>
              <a:srgbClr val="DC3C00"/>
            </a:solidFill>
          </a:ln>
        </p:spPr>
        <p:txBody>
          <a:bodyPr wrap="square" lIns="182880" tIns="182880" rIns="182880" bIns="182880">
            <a:spAutoFit/>
          </a:bodyPr>
          <a:lstStyle/>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@rows =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EXTRACT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OrderId</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int</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Customer string,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Date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DateTime</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Amount   float</a:t>
            </a:r>
            <a:b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b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FROM “/input/orders.txt"</a:t>
            </a:r>
            <a:b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b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USING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Extractor.Tsv</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p>
          <a:p>
            <a:pPr marL="0" marR="0" lvl="0" indent="0" defTabSz="76197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OUTPUT @rows</a:t>
            </a:r>
          </a:p>
          <a:p>
            <a:pPr marL="0" marR="0" lvl="0" indent="0" defTabSz="76197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TO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adl</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mylake</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/orders_copy.txt"</a:t>
            </a:r>
            <a:b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b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USING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Outputters.Tsv</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p>
        </p:txBody>
      </p:sp>
      <p:sp>
        <p:nvSpPr>
          <p:cNvPr id="5" name="Title 4"/>
          <p:cNvSpPr>
            <a:spLocks noGrp="1"/>
          </p:cNvSpPr>
          <p:nvPr>
            <p:ph type="title"/>
          </p:nvPr>
        </p:nvSpPr>
        <p:spPr/>
        <p:txBody>
          <a:bodyPr/>
          <a:lstStyle/>
          <a:p>
            <a:pPr defTabSz="914097" fontAlgn="base">
              <a:spcAft>
                <a:spcPct val="0"/>
              </a:spcAft>
            </a:pPr>
            <a:r>
              <a:rPr lang="en-US" kern="0" dirty="0">
                <a:solidFill>
                  <a:prstClr val="black"/>
                </a:solidFill>
              </a:rPr>
              <a:t>Logical plan is converted to a physical plan</a:t>
            </a:r>
          </a:p>
        </p:txBody>
      </p:sp>
      <p:grpSp>
        <p:nvGrpSpPr>
          <p:cNvPr id="22" name="Group 21"/>
          <p:cNvGrpSpPr/>
          <p:nvPr/>
        </p:nvGrpSpPr>
        <p:grpSpPr>
          <a:xfrm>
            <a:off x="457200" y="2297154"/>
            <a:ext cx="11265001" cy="2713392"/>
            <a:chOff x="457200" y="2297154"/>
            <a:chExt cx="11265001" cy="2713392"/>
          </a:xfrm>
        </p:grpSpPr>
        <p:cxnSp>
          <p:nvCxnSpPr>
            <p:cNvPr id="320" name="Elbow Connector 319"/>
            <p:cNvCxnSpPr/>
            <p:nvPr/>
          </p:nvCxnSpPr>
          <p:spPr>
            <a:xfrm rot="16200000" flipH="1">
              <a:off x="7014766" y="3948699"/>
              <a:ext cx="12700" cy="1126964"/>
            </a:xfrm>
            <a:prstGeom prst="bentConnector3">
              <a:avLst>
                <a:gd name="adj1" fmla="val 1800000"/>
              </a:avLst>
            </a:prstGeom>
            <a:ln w="285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1" name="Elbow Connector 320"/>
            <p:cNvCxnSpPr/>
            <p:nvPr/>
          </p:nvCxnSpPr>
          <p:spPr>
            <a:xfrm rot="16200000" flipH="1">
              <a:off x="8876691" y="3948699"/>
              <a:ext cx="12700" cy="1126964"/>
            </a:xfrm>
            <a:prstGeom prst="bentConnector3">
              <a:avLst>
                <a:gd name="adj1" fmla="val 1800000"/>
              </a:avLst>
            </a:prstGeom>
            <a:ln w="285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5" name="Elbow Connector 324"/>
            <p:cNvCxnSpPr/>
            <p:nvPr/>
          </p:nvCxnSpPr>
          <p:spPr>
            <a:xfrm rot="5400000" flipH="1" flipV="1">
              <a:off x="7966953" y="2093737"/>
              <a:ext cx="12700" cy="2995148"/>
            </a:xfrm>
            <a:prstGeom prst="bentConnector3">
              <a:avLst>
                <a:gd name="adj1" fmla="val 1800000"/>
              </a:avLst>
            </a:prstGeom>
            <a:ln w="285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592450" y="3589230"/>
              <a:ext cx="1496566" cy="923806"/>
              <a:chOff x="1592450" y="3589230"/>
              <a:chExt cx="1496566" cy="923806"/>
            </a:xfrm>
          </p:grpSpPr>
          <p:sp>
            <p:nvSpPr>
              <p:cNvPr id="172" name="Rectangle 171"/>
              <p:cNvSpPr/>
              <p:nvPr/>
            </p:nvSpPr>
            <p:spPr bwMode="auto">
              <a:xfrm>
                <a:off x="1592450" y="3589230"/>
                <a:ext cx="1496566" cy="9238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200"/>
                  </a:spcAft>
                  <a:buClrTx/>
                  <a:buSzTx/>
                  <a:buFontTx/>
                  <a:buNone/>
                  <a:tabLst/>
                  <a:defRPr/>
                </a:pP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SV1 Extract</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4002 vertices</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40.47 s</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2569935 rows</a:t>
                </a:r>
              </a:p>
            </p:txBody>
          </p:sp>
          <p:sp>
            <p:nvSpPr>
              <p:cNvPr id="173" name="Rectangle 172"/>
              <p:cNvSpPr/>
              <p:nvPr/>
            </p:nvSpPr>
            <p:spPr bwMode="auto">
              <a:xfrm>
                <a:off x="1592450" y="4329783"/>
                <a:ext cx="1496566" cy="183253"/>
              </a:xfrm>
              <a:prstGeom prst="rect">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 </a:t>
                </a:r>
                <a:r>
                  <a:rPr kumimoji="0" lang="en-US" sz="1000" b="0" i="0" u="none" strike="noStrike" kern="0" cap="none" spc="0" normalizeH="0" baseline="0" noProof="0" dirty="0">
                    <a:ln>
                      <a:noFill/>
                    </a:ln>
                    <a:solidFill>
                      <a:srgbClr val="DC3C00"/>
                    </a:solidFill>
                    <a:effectLst/>
                    <a:uLnTx/>
                    <a:uFillTx/>
                    <a:ea typeface="Segoe UI" pitchFamily="34" charset="0"/>
                    <a:cs typeface="Segoe UI" pitchFamily="34" charset="0"/>
                  </a:rPr>
                  <a:t>2.60 TB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 </a:t>
                </a:r>
                <a:r>
                  <a:rPr kumimoji="0" lang="en-US" sz="1000" b="0" i="0" u="none" strike="noStrike" kern="0" cap="none" spc="0" normalizeH="0" baseline="0" noProof="0" dirty="0">
                    <a:ln>
                      <a:noFill/>
                    </a:ln>
                    <a:solidFill>
                      <a:srgbClr val="DC3C00"/>
                    </a:solidFill>
                    <a:effectLst/>
                    <a:uLnTx/>
                    <a:uFillTx/>
                    <a:ea typeface="Segoe UI" pitchFamily="34" charset="0"/>
                    <a:cs typeface="Segoe UI" pitchFamily="34" charset="0"/>
                  </a:rPr>
                  <a:t>2.60 TB</a:t>
                </a:r>
              </a:p>
            </p:txBody>
          </p:sp>
          <p:grpSp>
            <p:nvGrpSpPr>
              <p:cNvPr id="174" name="Group 173"/>
              <p:cNvGrpSpPr/>
              <p:nvPr/>
            </p:nvGrpSpPr>
            <p:grpSpPr>
              <a:xfrm>
                <a:off x="1699935" y="3858285"/>
                <a:ext cx="98455" cy="100007"/>
                <a:chOff x="-666750" y="2747964"/>
                <a:chExt cx="511057" cy="519111"/>
              </a:xfrm>
              <a:solidFill>
                <a:srgbClr val="632109"/>
              </a:solidFill>
            </p:grpSpPr>
            <p:sp>
              <p:nvSpPr>
                <p:cNvPr id="181" name="Rectangle 180"/>
                <p:cNvSpPr/>
                <p:nvPr/>
              </p:nvSpPr>
              <p:spPr bwMode="auto">
                <a:xfrm>
                  <a:off x="-666750"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2" name="Rectangle 181"/>
                <p:cNvSpPr/>
                <p:nvPr/>
              </p:nvSpPr>
              <p:spPr bwMode="auto">
                <a:xfrm>
                  <a:off x="-666750"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3" name="Rectangle 182"/>
                <p:cNvSpPr/>
                <p:nvPr/>
              </p:nvSpPr>
              <p:spPr bwMode="auto">
                <a:xfrm>
                  <a:off x="-666750"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4" name="Rectangle 183"/>
                <p:cNvSpPr/>
                <p:nvPr/>
              </p:nvSpPr>
              <p:spPr bwMode="auto">
                <a:xfrm>
                  <a:off x="-493827"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5" name="Rectangle 184"/>
                <p:cNvSpPr/>
                <p:nvPr/>
              </p:nvSpPr>
              <p:spPr bwMode="auto">
                <a:xfrm>
                  <a:off x="-49382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6" name="Rectangle 185"/>
                <p:cNvSpPr/>
                <p:nvPr/>
              </p:nvSpPr>
              <p:spPr bwMode="auto">
                <a:xfrm>
                  <a:off x="-49382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7" name="Rectangle 186"/>
                <p:cNvSpPr/>
                <p:nvPr/>
              </p:nvSpPr>
              <p:spPr bwMode="auto">
                <a:xfrm>
                  <a:off x="-274756" y="2747964"/>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8" name="Rectangle 187"/>
                <p:cNvSpPr/>
                <p:nvPr/>
              </p:nvSpPr>
              <p:spPr bwMode="auto">
                <a:xfrm>
                  <a:off x="-31999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9" name="Rectangle 188"/>
                <p:cNvSpPr/>
                <p:nvPr/>
              </p:nvSpPr>
              <p:spPr bwMode="auto">
                <a:xfrm>
                  <a:off x="-31999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5" name="Freeform 113"/>
              <p:cNvSpPr>
                <a:spLocks noChangeAspect="1" noEditPoints="1"/>
              </p:cNvSpPr>
              <p:nvPr/>
            </p:nvSpPr>
            <p:spPr bwMode="black">
              <a:xfrm>
                <a:off x="1699935" y="4012963"/>
                <a:ext cx="101961" cy="101961"/>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632109"/>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176" name="Group 175"/>
              <p:cNvGrpSpPr/>
              <p:nvPr/>
            </p:nvGrpSpPr>
            <p:grpSpPr>
              <a:xfrm>
                <a:off x="1703488" y="4168203"/>
                <a:ext cx="93001" cy="92670"/>
                <a:chOff x="-1183939" y="2800865"/>
                <a:chExt cx="461961" cy="460318"/>
              </a:xfrm>
              <a:solidFill>
                <a:srgbClr val="632109"/>
              </a:solidFill>
            </p:grpSpPr>
            <p:sp>
              <p:nvSpPr>
                <p:cNvPr id="177" name="Rectangle 176"/>
                <p:cNvSpPr/>
                <p:nvPr/>
              </p:nvSpPr>
              <p:spPr bwMode="auto">
                <a:xfrm>
                  <a:off x="-1014872" y="2800865"/>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8" name="Rectangle 177"/>
                <p:cNvSpPr/>
                <p:nvPr/>
              </p:nvSpPr>
              <p:spPr bwMode="auto">
                <a:xfrm>
                  <a:off x="-1014872" y="2994448"/>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9" name="Rectangle 178"/>
                <p:cNvSpPr/>
                <p:nvPr/>
              </p:nvSpPr>
              <p:spPr bwMode="auto">
                <a:xfrm>
                  <a:off x="-1014871" y="3188031"/>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0" name="Isosceles Triangle 179"/>
                <p:cNvSpPr/>
                <p:nvPr/>
              </p:nvSpPr>
              <p:spPr bwMode="auto">
                <a:xfrm rot="5400000">
                  <a:off x="-1248221" y="2971493"/>
                  <a:ext cx="247626" cy="11906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8" name="Group 7"/>
            <p:cNvGrpSpPr/>
            <p:nvPr/>
          </p:nvGrpSpPr>
          <p:grpSpPr>
            <a:xfrm>
              <a:off x="3466934" y="3589230"/>
              <a:ext cx="1496566" cy="923806"/>
              <a:chOff x="3466934" y="3589230"/>
              <a:chExt cx="1496566" cy="923806"/>
            </a:xfrm>
          </p:grpSpPr>
          <p:sp>
            <p:nvSpPr>
              <p:cNvPr id="191" name="Rectangle 190"/>
              <p:cNvSpPr/>
              <p:nvPr/>
            </p:nvSpPr>
            <p:spPr bwMode="auto">
              <a:xfrm>
                <a:off x="3466934" y="3589230"/>
                <a:ext cx="1496566" cy="9238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200"/>
                  </a:spcAft>
                  <a:buClrTx/>
                  <a:buSzTx/>
                  <a:buFontTx/>
                  <a:buNone/>
                  <a:tabLst/>
                  <a:defRPr/>
                </a:pP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SV2 </a:t>
                </a:r>
                <a:r>
                  <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PodAggregate</a:t>
                </a: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I…</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3773 vertices</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24.6 s</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2569935 rows</a:t>
                </a:r>
              </a:p>
            </p:txBody>
          </p:sp>
          <p:sp>
            <p:nvSpPr>
              <p:cNvPr id="192" name="Rectangle 191"/>
              <p:cNvSpPr/>
              <p:nvPr/>
            </p:nvSpPr>
            <p:spPr bwMode="auto">
              <a:xfrm>
                <a:off x="3466934" y="4329783"/>
                <a:ext cx="1496566" cy="183253"/>
              </a:xfrm>
              <a:prstGeom prst="rect">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pl-PL"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 </a:t>
                </a:r>
                <a:r>
                  <a:rPr kumimoji="0" lang="pl-PL" sz="1000" b="0" i="0" u="none" strike="noStrike" kern="0" cap="none" spc="0" normalizeH="0" baseline="0" noProof="0" dirty="0">
                    <a:ln>
                      <a:noFill/>
                    </a:ln>
                    <a:solidFill>
                      <a:srgbClr val="DC3C00"/>
                    </a:solidFill>
                    <a:effectLst/>
                    <a:uLnTx/>
                    <a:uFillTx/>
                    <a:ea typeface="Segoe UI" pitchFamily="34" charset="0"/>
                    <a:cs typeface="Segoe UI" pitchFamily="34" charset="0"/>
                  </a:rPr>
                  <a:t>2.60 TB  </a:t>
                </a:r>
                <a:r>
                  <a:rPr kumimoji="0" lang="pl-PL"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 </a:t>
                </a:r>
                <a:r>
                  <a:rPr kumimoji="0" lang="pl-PL" sz="1000" b="0" i="0" u="none" strike="noStrike" kern="0" cap="none" spc="0" normalizeH="0" baseline="0" noProof="0" dirty="0">
                    <a:ln>
                      <a:noFill/>
                    </a:ln>
                    <a:solidFill>
                      <a:srgbClr val="DC3C00"/>
                    </a:solidFill>
                    <a:effectLst/>
                    <a:uLnTx/>
                    <a:uFillTx/>
                    <a:ea typeface="Segoe UI" pitchFamily="34" charset="0"/>
                    <a:cs typeface="Segoe UI" pitchFamily="34" charset="0"/>
                  </a:rPr>
                  <a:t>2.60 TB</a:t>
                </a:r>
              </a:p>
            </p:txBody>
          </p:sp>
          <p:grpSp>
            <p:nvGrpSpPr>
              <p:cNvPr id="193" name="Group 192"/>
              <p:cNvGrpSpPr/>
              <p:nvPr/>
            </p:nvGrpSpPr>
            <p:grpSpPr>
              <a:xfrm>
                <a:off x="3574419" y="3858285"/>
                <a:ext cx="98455" cy="100007"/>
                <a:chOff x="-666750" y="2747964"/>
                <a:chExt cx="511057" cy="519111"/>
              </a:xfrm>
              <a:solidFill>
                <a:srgbClr val="632109"/>
              </a:solidFill>
            </p:grpSpPr>
            <p:sp>
              <p:nvSpPr>
                <p:cNvPr id="200" name="Rectangle 199"/>
                <p:cNvSpPr/>
                <p:nvPr/>
              </p:nvSpPr>
              <p:spPr bwMode="auto">
                <a:xfrm>
                  <a:off x="-666750"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Rectangle 200"/>
                <p:cNvSpPr/>
                <p:nvPr/>
              </p:nvSpPr>
              <p:spPr bwMode="auto">
                <a:xfrm>
                  <a:off x="-666750"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Rectangle 201"/>
                <p:cNvSpPr/>
                <p:nvPr/>
              </p:nvSpPr>
              <p:spPr bwMode="auto">
                <a:xfrm>
                  <a:off x="-666750"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Rectangle 202"/>
                <p:cNvSpPr/>
                <p:nvPr/>
              </p:nvSpPr>
              <p:spPr bwMode="auto">
                <a:xfrm>
                  <a:off x="-493827"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4" name="Rectangle 203"/>
                <p:cNvSpPr/>
                <p:nvPr/>
              </p:nvSpPr>
              <p:spPr bwMode="auto">
                <a:xfrm>
                  <a:off x="-49382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5" name="Rectangle 204"/>
                <p:cNvSpPr/>
                <p:nvPr/>
              </p:nvSpPr>
              <p:spPr bwMode="auto">
                <a:xfrm>
                  <a:off x="-49382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6" name="Rectangle 205"/>
                <p:cNvSpPr/>
                <p:nvPr/>
              </p:nvSpPr>
              <p:spPr bwMode="auto">
                <a:xfrm>
                  <a:off x="-274756" y="2747964"/>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7" name="Rectangle 206"/>
                <p:cNvSpPr/>
                <p:nvPr/>
              </p:nvSpPr>
              <p:spPr bwMode="auto">
                <a:xfrm>
                  <a:off x="-31999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8" name="Rectangle 207"/>
                <p:cNvSpPr/>
                <p:nvPr/>
              </p:nvSpPr>
              <p:spPr bwMode="auto">
                <a:xfrm>
                  <a:off x="-31999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4" name="Freeform 113"/>
              <p:cNvSpPr>
                <a:spLocks noChangeAspect="1" noEditPoints="1"/>
              </p:cNvSpPr>
              <p:nvPr/>
            </p:nvSpPr>
            <p:spPr bwMode="black">
              <a:xfrm>
                <a:off x="3574419" y="4014476"/>
                <a:ext cx="101961" cy="101961"/>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632109"/>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195" name="Group 194"/>
              <p:cNvGrpSpPr/>
              <p:nvPr/>
            </p:nvGrpSpPr>
            <p:grpSpPr>
              <a:xfrm>
                <a:off x="3577972" y="4170414"/>
                <a:ext cx="93001" cy="92670"/>
                <a:chOff x="-1183939" y="2800865"/>
                <a:chExt cx="461961" cy="460318"/>
              </a:xfrm>
              <a:solidFill>
                <a:srgbClr val="632109"/>
              </a:solidFill>
            </p:grpSpPr>
            <p:sp>
              <p:nvSpPr>
                <p:cNvPr id="196" name="Rectangle 195"/>
                <p:cNvSpPr/>
                <p:nvPr/>
              </p:nvSpPr>
              <p:spPr bwMode="auto">
                <a:xfrm>
                  <a:off x="-1014872" y="2800865"/>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Rectangle 196"/>
                <p:cNvSpPr/>
                <p:nvPr/>
              </p:nvSpPr>
              <p:spPr bwMode="auto">
                <a:xfrm>
                  <a:off x="-1014872" y="2994448"/>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Rectangle 197"/>
                <p:cNvSpPr/>
                <p:nvPr/>
              </p:nvSpPr>
              <p:spPr bwMode="auto">
                <a:xfrm>
                  <a:off x="-1014871" y="3188031"/>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9" name="Isosceles Triangle 198"/>
                <p:cNvSpPr/>
                <p:nvPr/>
              </p:nvSpPr>
              <p:spPr bwMode="auto">
                <a:xfrm rot="5400000">
                  <a:off x="-1248221" y="2971493"/>
                  <a:ext cx="247626" cy="11906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p:cNvGrpSpPr/>
            <p:nvPr/>
          </p:nvGrpSpPr>
          <p:grpSpPr>
            <a:xfrm>
              <a:off x="5341418" y="3589230"/>
              <a:ext cx="1496566" cy="923806"/>
              <a:chOff x="5341418" y="3589230"/>
              <a:chExt cx="1496566" cy="923806"/>
            </a:xfrm>
          </p:grpSpPr>
          <p:sp>
            <p:nvSpPr>
              <p:cNvPr id="210" name="Rectangle 209"/>
              <p:cNvSpPr/>
              <p:nvPr/>
            </p:nvSpPr>
            <p:spPr bwMode="auto">
              <a:xfrm>
                <a:off x="5341418" y="3589230"/>
                <a:ext cx="1496566" cy="9238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200"/>
                  </a:spcAft>
                  <a:buClrTx/>
                  <a:buSzTx/>
                  <a:buFontTx/>
                  <a:buNone/>
                  <a:tabLst/>
                  <a:defRPr/>
                </a:pP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SV3 Aggregate Split</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2000 vertices</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37.78 s</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2569777 rows</a:t>
                </a:r>
              </a:p>
            </p:txBody>
          </p:sp>
          <p:sp>
            <p:nvSpPr>
              <p:cNvPr id="211" name="Rectangle 210"/>
              <p:cNvSpPr/>
              <p:nvPr/>
            </p:nvSpPr>
            <p:spPr bwMode="auto">
              <a:xfrm>
                <a:off x="5341418" y="4329783"/>
                <a:ext cx="1496566" cy="183253"/>
              </a:xfrm>
              <a:prstGeom prst="rect">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pl-PL"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 </a:t>
                </a:r>
                <a:r>
                  <a:rPr kumimoji="0" lang="pl-PL" sz="1000" b="0" i="0" u="none" strike="noStrike" kern="0" cap="none" spc="0" normalizeH="0" baseline="0" noProof="0" dirty="0">
                    <a:ln>
                      <a:noFill/>
                    </a:ln>
                    <a:solidFill>
                      <a:srgbClr val="DC3C00"/>
                    </a:solidFill>
                    <a:effectLst/>
                    <a:uLnTx/>
                    <a:uFillTx/>
                    <a:ea typeface="Segoe UI" pitchFamily="34" charset="0"/>
                    <a:cs typeface="Segoe UI" pitchFamily="34" charset="0"/>
                  </a:rPr>
                  <a:t>2.60 TB  </a:t>
                </a:r>
                <a:r>
                  <a:rPr kumimoji="0" lang="pl-PL"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 </a:t>
                </a:r>
                <a:r>
                  <a:rPr kumimoji="0" lang="pl-PL" sz="1000" b="0" i="0" u="none" strike="noStrike" kern="0" cap="none" spc="0" normalizeH="0" baseline="0" noProof="0" dirty="0">
                    <a:ln>
                      <a:noFill/>
                    </a:ln>
                    <a:solidFill>
                      <a:srgbClr val="DC3C00"/>
                    </a:solidFill>
                    <a:effectLst/>
                    <a:uLnTx/>
                    <a:uFillTx/>
                    <a:ea typeface="Segoe UI" pitchFamily="34" charset="0"/>
                    <a:cs typeface="Segoe UI" pitchFamily="34" charset="0"/>
                  </a:rPr>
                  <a:t>2.60 TB</a:t>
                </a:r>
              </a:p>
            </p:txBody>
          </p:sp>
          <p:grpSp>
            <p:nvGrpSpPr>
              <p:cNvPr id="212" name="Group 211"/>
              <p:cNvGrpSpPr/>
              <p:nvPr/>
            </p:nvGrpSpPr>
            <p:grpSpPr>
              <a:xfrm>
                <a:off x="5448903" y="3858285"/>
                <a:ext cx="98455" cy="100007"/>
                <a:chOff x="-666750" y="2747964"/>
                <a:chExt cx="511057" cy="519111"/>
              </a:xfrm>
              <a:solidFill>
                <a:srgbClr val="632109"/>
              </a:solidFill>
            </p:grpSpPr>
            <p:sp>
              <p:nvSpPr>
                <p:cNvPr id="219" name="Rectangle 218"/>
                <p:cNvSpPr/>
                <p:nvPr/>
              </p:nvSpPr>
              <p:spPr bwMode="auto">
                <a:xfrm>
                  <a:off x="-666750"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0" name="Rectangle 219"/>
                <p:cNvSpPr/>
                <p:nvPr/>
              </p:nvSpPr>
              <p:spPr bwMode="auto">
                <a:xfrm>
                  <a:off x="-666750"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1" name="Rectangle 220"/>
                <p:cNvSpPr/>
                <p:nvPr/>
              </p:nvSpPr>
              <p:spPr bwMode="auto">
                <a:xfrm>
                  <a:off x="-666750"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2" name="Rectangle 221"/>
                <p:cNvSpPr/>
                <p:nvPr/>
              </p:nvSpPr>
              <p:spPr bwMode="auto">
                <a:xfrm>
                  <a:off x="-493827"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3" name="Rectangle 222"/>
                <p:cNvSpPr/>
                <p:nvPr/>
              </p:nvSpPr>
              <p:spPr bwMode="auto">
                <a:xfrm>
                  <a:off x="-49382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4" name="Rectangle 223"/>
                <p:cNvSpPr/>
                <p:nvPr/>
              </p:nvSpPr>
              <p:spPr bwMode="auto">
                <a:xfrm>
                  <a:off x="-49382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5" name="Rectangle 224"/>
                <p:cNvSpPr/>
                <p:nvPr/>
              </p:nvSpPr>
              <p:spPr bwMode="auto">
                <a:xfrm>
                  <a:off x="-274756" y="2747964"/>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6" name="Rectangle 225"/>
                <p:cNvSpPr/>
                <p:nvPr/>
              </p:nvSpPr>
              <p:spPr bwMode="auto">
                <a:xfrm>
                  <a:off x="-31999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7" name="Rectangle 226"/>
                <p:cNvSpPr/>
                <p:nvPr/>
              </p:nvSpPr>
              <p:spPr bwMode="auto">
                <a:xfrm>
                  <a:off x="-31999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13" name="Freeform 113"/>
              <p:cNvSpPr>
                <a:spLocks noChangeAspect="1" noEditPoints="1"/>
              </p:cNvSpPr>
              <p:nvPr/>
            </p:nvSpPr>
            <p:spPr bwMode="black">
              <a:xfrm>
                <a:off x="5448903" y="4012704"/>
                <a:ext cx="101961" cy="101961"/>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632109"/>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214" name="Group 213"/>
              <p:cNvGrpSpPr/>
              <p:nvPr/>
            </p:nvGrpSpPr>
            <p:grpSpPr>
              <a:xfrm>
                <a:off x="5452456" y="4168203"/>
                <a:ext cx="93001" cy="92670"/>
                <a:chOff x="-1183939" y="2800865"/>
                <a:chExt cx="461961" cy="460318"/>
              </a:xfrm>
              <a:solidFill>
                <a:srgbClr val="632109"/>
              </a:solidFill>
            </p:grpSpPr>
            <p:sp>
              <p:nvSpPr>
                <p:cNvPr id="215" name="Rectangle 214"/>
                <p:cNvSpPr/>
                <p:nvPr/>
              </p:nvSpPr>
              <p:spPr bwMode="auto">
                <a:xfrm>
                  <a:off x="-1014872" y="2800865"/>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6" name="Rectangle 215"/>
                <p:cNvSpPr/>
                <p:nvPr/>
              </p:nvSpPr>
              <p:spPr bwMode="auto">
                <a:xfrm>
                  <a:off x="-1014872" y="2994448"/>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7" name="Rectangle 216"/>
                <p:cNvSpPr/>
                <p:nvPr/>
              </p:nvSpPr>
              <p:spPr bwMode="auto">
                <a:xfrm>
                  <a:off x="-1014871" y="3188031"/>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8" name="Isosceles Triangle 217"/>
                <p:cNvSpPr/>
                <p:nvPr/>
              </p:nvSpPr>
              <p:spPr bwMode="auto">
                <a:xfrm rot="5400000">
                  <a:off x="-1248221" y="2971493"/>
                  <a:ext cx="247626" cy="11906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4" name="Group 13"/>
            <p:cNvGrpSpPr/>
            <p:nvPr/>
          </p:nvGrpSpPr>
          <p:grpSpPr>
            <a:xfrm>
              <a:off x="7215902" y="3589230"/>
              <a:ext cx="1496566" cy="923806"/>
              <a:chOff x="7215902" y="3589230"/>
              <a:chExt cx="1496566" cy="923806"/>
            </a:xfrm>
          </p:grpSpPr>
          <p:sp>
            <p:nvSpPr>
              <p:cNvPr id="229" name="Rectangle 228"/>
              <p:cNvSpPr/>
              <p:nvPr/>
            </p:nvSpPr>
            <p:spPr bwMode="auto">
              <a:xfrm>
                <a:off x="7215902" y="3589230"/>
                <a:ext cx="1496566" cy="9238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200"/>
                  </a:spcAft>
                  <a:buClrTx/>
                  <a:buSzTx/>
                  <a:buFontTx/>
                  <a:buNone/>
                  <a:tabLst/>
                  <a:defRPr/>
                </a:pP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SV4 Aggregate </a:t>
                </a:r>
                <a:r>
                  <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Int</a:t>
                </a: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7 vertices</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13.19 s</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0 rows</a:t>
                </a:r>
              </a:p>
            </p:txBody>
          </p:sp>
          <p:sp>
            <p:nvSpPr>
              <p:cNvPr id="230" name="Rectangle 229"/>
              <p:cNvSpPr/>
              <p:nvPr/>
            </p:nvSpPr>
            <p:spPr bwMode="auto">
              <a:xfrm>
                <a:off x="7215902" y="4329783"/>
                <a:ext cx="1496566" cy="183253"/>
              </a:xfrm>
              <a:prstGeom prst="rect">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pl-PL"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 </a:t>
                </a:r>
                <a:r>
                  <a:rPr kumimoji="0" lang="pl-PL" sz="1000" b="0" i="0" u="none" strike="noStrike" kern="0" cap="none" spc="0" normalizeH="0" baseline="0" noProof="0" dirty="0">
                    <a:ln>
                      <a:noFill/>
                    </a:ln>
                    <a:solidFill>
                      <a:srgbClr val="DC3C00"/>
                    </a:solidFill>
                    <a:effectLst/>
                    <a:uLnTx/>
                    <a:uFillTx/>
                    <a:ea typeface="Segoe UI" pitchFamily="34" charset="0"/>
                    <a:cs typeface="Segoe UI" pitchFamily="34" charset="0"/>
                  </a:rPr>
                  <a:t>30.20 MB </a:t>
                </a:r>
                <a:r>
                  <a:rPr kumimoji="0" lang="pl-PL"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 </a:t>
                </a:r>
                <a:r>
                  <a:rPr kumimoji="0" lang="pl-PL" sz="1000" b="0" i="0" u="none" strike="noStrike" kern="0" cap="none" spc="0" normalizeH="0" baseline="0" noProof="0" dirty="0">
                    <a:ln>
                      <a:noFill/>
                    </a:ln>
                    <a:solidFill>
                      <a:srgbClr val="DC3C00"/>
                    </a:solidFill>
                    <a:effectLst/>
                    <a:uLnTx/>
                    <a:uFillTx/>
                    <a:ea typeface="Segoe UI" pitchFamily="34" charset="0"/>
                    <a:cs typeface="Segoe UI" pitchFamily="34" charset="0"/>
                  </a:rPr>
                  <a:t>445.30 KB</a:t>
                </a:r>
              </a:p>
            </p:txBody>
          </p:sp>
          <p:grpSp>
            <p:nvGrpSpPr>
              <p:cNvPr id="231" name="Group 230"/>
              <p:cNvGrpSpPr/>
              <p:nvPr/>
            </p:nvGrpSpPr>
            <p:grpSpPr>
              <a:xfrm>
                <a:off x="7323387" y="3858151"/>
                <a:ext cx="98455" cy="100007"/>
                <a:chOff x="-666750" y="2747964"/>
                <a:chExt cx="511057" cy="519111"/>
              </a:xfrm>
              <a:solidFill>
                <a:srgbClr val="632109"/>
              </a:solidFill>
            </p:grpSpPr>
            <p:sp>
              <p:nvSpPr>
                <p:cNvPr id="238" name="Rectangle 237"/>
                <p:cNvSpPr/>
                <p:nvPr/>
              </p:nvSpPr>
              <p:spPr bwMode="auto">
                <a:xfrm>
                  <a:off x="-666750"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9" name="Rectangle 238"/>
                <p:cNvSpPr/>
                <p:nvPr/>
              </p:nvSpPr>
              <p:spPr bwMode="auto">
                <a:xfrm>
                  <a:off x="-666750"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0" name="Rectangle 239"/>
                <p:cNvSpPr/>
                <p:nvPr/>
              </p:nvSpPr>
              <p:spPr bwMode="auto">
                <a:xfrm>
                  <a:off x="-666750"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1" name="Rectangle 240"/>
                <p:cNvSpPr/>
                <p:nvPr/>
              </p:nvSpPr>
              <p:spPr bwMode="auto">
                <a:xfrm>
                  <a:off x="-493827"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2" name="Rectangle 241"/>
                <p:cNvSpPr/>
                <p:nvPr/>
              </p:nvSpPr>
              <p:spPr bwMode="auto">
                <a:xfrm>
                  <a:off x="-49382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3" name="Rectangle 242"/>
                <p:cNvSpPr/>
                <p:nvPr/>
              </p:nvSpPr>
              <p:spPr bwMode="auto">
                <a:xfrm>
                  <a:off x="-49382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4" name="Rectangle 243"/>
                <p:cNvSpPr/>
                <p:nvPr/>
              </p:nvSpPr>
              <p:spPr bwMode="auto">
                <a:xfrm>
                  <a:off x="-274756" y="2747964"/>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5" name="Rectangle 244"/>
                <p:cNvSpPr/>
                <p:nvPr/>
              </p:nvSpPr>
              <p:spPr bwMode="auto">
                <a:xfrm>
                  <a:off x="-31999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6" name="Rectangle 245"/>
                <p:cNvSpPr/>
                <p:nvPr/>
              </p:nvSpPr>
              <p:spPr bwMode="auto">
                <a:xfrm>
                  <a:off x="-31999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32" name="Freeform 113"/>
              <p:cNvSpPr>
                <a:spLocks noChangeAspect="1" noEditPoints="1"/>
              </p:cNvSpPr>
              <p:nvPr/>
            </p:nvSpPr>
            <p:spPr bwMode="black">
              <a:xfrm>
                <a:off x="7323387" y="4014475"/>
                <a:ext cx="101961" cy="101961"/>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632109"/>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233" name="Group 232"/>
              <p:cNvGrpSpPr/>
              <p:nvPr/>
            </p:nvGrpSpPr>
            <p:grpSpPr>
              <a:xfrm>
                <a:off x="7326940" y="4168203"/>
                <a:ext cx="93001" cy="92670"/>
                <a:chOff x="-1183939" y="2800865"/>
                <a:chExt cx="461961" cy="460318"/>
              </a:xfrm>
              <a:solidFill>
                <a:srgbClr val="632109"/>
              </a:solidFill>
            </p:grpSpPr>
            <p:sp>
              <p:nvSpPr>
                <p:cNvPr id="234" name="Rectangle 233"/>
                <p:cNvSpPr/>
                <p:nvPr/>
              </p:nvSpPr>
              <p:spPr bwMode="auto">
                <a:xfrm>
                  <a:off x="-1014872" y="2800865"/>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5" name="Rectangle 234"/>
                <p:cNvSpPr/>
                <p:nvPr/>
              </p:nvSpPr>
              <p:spPr bwMode="auto">
                <a:xfrm>
                  <a:off x="-1014872" y="2994448"/>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6" name="Rectangle 235"/>
                <p:cNvSpPr/>
                <p:nvPr/>
              </p:nvSpPr>
              <p:spPr bwMode="auto">
                <a:xfrm>
                  <a:off x="-1014871" y="3188031"/>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7" name="Isosceles Triangle 236"/>
                <p:cNvSpPr/>
                <p:nvPr/>
              </p:nvSpPr>
              <p:spPr bwMode="auto">
                <a:xfrm rot="5400000">
                  <a:off x="-1248221" y="2971493"/>
                  <a:ext cx="247626" cy="11906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0" name="Group 19"/>
            <p:cNvGrpSpPr/>
            <p:nvPr/>
          </p:nvGrpSpPr>
          <p:grpSpPr>
            <a:xfrm>
              <a:off x="9090386" y="3589230"/>
              <a:ext cx="1496566" cy="923806"/>
              <a:chOff x="9090386" y="3589230"/>
              <a:chExt cx="1496566" cy="923806"/>
            </a:xfrm>
          </p:grpSpPr>
          <p:sp>
            <p:nvSpPr>
              <p:cNvPr id="248" name="Rectangle 247"/>
              <p:cNvSpPr/>
              <p:nvPr/>
            </p:nvSpPr>
            <p:spPr bwMode="auto">
              <a:xfrm>
                <a:off x="9090386" y="3589230"/>
                <a:ext cx="1496566" cy="9238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200"/>
                  </a:spcAft>
                  <a:buClrTx/>
                  <a:buSzTx/>
                  <a:buFontTx/>
                  <a:buNone/>
                  <a:tabLst/>
                  <a:defRPr/>
                </a:pP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SV 4 Aggregate</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1 vertex</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30.70 s</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0 rows</a:t>
                </a:r>
              </a:p>
            </p:txBody>
          </p:sp>
          <p:sp>
            <p:nvSpPr>
              <p:cNvPr id="249" name="Rectangle 248"/>
              <p:cNvSpPr/>
              <p:nvPr/>
            </p:nvSpPr>
            <p:spPr bwMode="auto">
              <a:xfrm>
                <a:off x="9090386" y="4329783"/>
                <a:ext cx="1496566" cy="183253"/>
              </a:xfrm>
              <a:prstGeom prst="rect">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pl-PL"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 </a:t>
                </a:r>
                <a:r>
                  <a:rPr kumimoji="0" lang="pl-PL" sz="1000" b="0" i="0" u="none" strike="noStrike" kern="0" cap="none" spc="0" normalizeH="0" baseline="0" noProof="0" dirty="0">
                    <a:ln>
                      <a:noFill/>
                    </a:ln>
                    <a:solidFill>
                      <a:srgbClr val="DC3C00"/>
                    </a:solidFill>
                    <a:effectLst/>
                    <a:uLnTx/>
                    <a:uFillTx/>
                    <a:ea typeface="Segoe UI" pitchFamily="34" charset="0"/>
                    <a:cs typeface="Segoe UI" pitchFamily="34" charset="0"/>
                  </a:rPr>
                  <a:t>4.71 MB  </a:t>
                </a:r>
                <a:r>
                  <a:rPr kumimoji="0" lang="pl-PL"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 </a:t>
                </a:r>
                <a:r>
                  <a:rPr kumimoji="0" lang="pl-PL" sz="1000" b="0" i="0" u="none" strike="noStrike" kern="0" cap="none" spc="0" normalizeH="0" baseline="0" noProof="0" dirty="0">
                    <a:ln>
                      <a:noFill/>
                    </a:ln>
                    <a:solidFill>
                      <a:srgbClr val="DC3C00"/>
                    </a:solidFill>
                    <a:effectLst/>
                    <a:uLnTx/>
                    <a:uFillTx/>
                    <a:ea typeface="Segoe UI" pitchFamily="34" charset="0"/>
                    <a:cs typeface="Segoe UI" pitchFamily="34" charset="0"/>
                  </a:rPr>
                  <a:t>345.30 KB</a:t>
                </a:r>
              </a:p>
            </p:txBody>
          </p:sp>
          <p:grpSp>
            <p:nvGrpSpPr>
              <p:cNvPr id="250" name="Group 249"/>
              <p:cNvGrpSpPr/>
              <p:nvPr/>
            </p:nvGrpSpPr>
            <p:grpSpPr>
              <a:xfrm>
                <a:off x="9197871" y="3853672"/>
                <a:ext cx="98455" cy="100007"/>
                <a:chOff x="-666750" y="2747964"/>
                <a:chExt cx="511057" cy="519111"/>
              </a:xfrm>
              <a:solidFill>
                <a:srgbClr val="632109"/>
              </a:solidFill>
            </p:grpSpPr>
            <p:sp>
              <p:nvSpPr>
                <p:cNvPr id="257" name="Rectangle 256"/>
                <p:cNvSpPr/>
                <p:nvPr/>
              </p:nvSpPr>
              <p:spPr bwMode="auto">
                <a:xfrm>
                  <a:off x="-666750"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8" name="Rectangle 257"/>
                <p:cNvSpPr/>
                <p:nvPr/>
              </p:nvSpPr>
              <p:spPr bwMode="auto">
                <a:xfrm>
                  <a:off x="-666750"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9" name="Rectangle 258"/>
                <p:cNvSpPr/>
                <p:nvPr/>
              </p:nvSpPr>
              <p:spPr bwMode="auto">
                <a:xfrm>
                  <a:off x="-666750"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0" name="Rectangle 259"/>
                <p:cNvSpPr/>
                <p:nvPr/>
              </p:nvSpPr>
              <p:spPr bwMode="auto">
                <a:xfrm>
                  <a:off x="-493827"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1" name="Rectangle 260"/>
                <p:cNvSpPr/>
                <p:nvPr/>
              </p:nvSpPr>
              <p:spPr bwMode="auto">
                <a:xfrm>
                  <a:off x="-49382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2" name="Rectangle 261"/>
                <p:cNvSpPr/>
                <p:nvPr/>
              </p:nvSpPr>
              <p:spPr bwMode="auto">
                <a:xfrm>
                  <a:off x="-49382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3" name="Rectangle 262"/>
                <p:cNvSpPr/>
                <p:nvPr/>
              </p:nvSpPr>
              <p:spPr bwMode="auto">
                <a:xfrm>
                  <a:off x="-274756" y="2747964"/>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4" name="Rectangle 263"/>
                <p:cNvSpPr/>
                <p:nvPr/>
              </p:nvSpPr>
              <p:spPr bwMode="auto">
                <a:xfrm>
                  <a:off x="-31999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5" name="Rectangle 264"/>
                <p:cNvSpPr/>
                <p:nvPr/>
              </p:nvSpPr>
              <p:spPr bwMode="auto">
                <a:xfrm>
                  <a:off x="-31999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51" name="Freeform 113"/>
              <p:cNvSpPr>
                <a:spLocks noChangeAspect="1" noEditPoints="1"/>
              </p:cNvSpPr>
              <p:nvPr/>
            </p:nvSpPr>
            <p:spPr bwMode="black">
              <a:xfrm>
                <a:off x="9197871" y="4013853"/>
                <a:ext cx="101961" cy="101961"/>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632109"/>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252" name="Group 251"/>
              <p:cNvGrpSpPr/>
              <p:nvPr/>
            </p:nvGrpSpPr>
            <p:grpSpPr>
              <a:xfrm>
                <a:off x="9201424" y="4168203"/>
                <a:ext cx="93001" cy="92670"/>
                <a:chOff x="-1183939" y="2800865"/>
                <a:chExt cx="461961" cy="460318"/>
              </a:xfrm>
              <a:solidFill>
                <a:srgbClr val="632109"/>
              </a:solidFill>
            </p:grpSpPr>
            <p:sp>
              <p:nvSpPr>
                <p:cNvPr id="253" name="Rectangle 252"/>
                <p:cNvSpPr/>
                <p:nvPr/>
              </p:nvSpPr>
              <p:spPr bwMode="auto">
                <a:xfrm>
                  <a:off x="-1014872" y="2800865"/>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4" name="Rectangle 253"/>
                <p:cNvSpPr/>
                <p:nvPr/>
              </p:nvSpPr>
              <p:spPr bwMode="auto">
                <a:xfrm>
                  <a:off x="-1014872" y="2994448"/>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5" name="Rectangle 254"/>
                <p:cNvSpPr/>
                <p:nvPr/>
              </p:nvSpPr>
              <p:spPr bwMode="auto">
                <a:xfrm>
                  <a:off x="-1014871" y="3188031"/>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6" name="Isosceles Triangle 255"/>
                <p:cNvSpPr/>
                <p:nvPr/>
              </p:nvSpPr>
              <p:spPr bwMode="auto">
                <a:xfrm rot="5400000">
                  <a:off x="-1248221" y="2971493"/>
                  <a:ext cx="247626" cy="11906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2" name="Group 11"/>
            <p:cNvGrpSpPr/>
            <p:nvPr/>
          </p:nvGrpSpPr>
          <p:grpSpPr>
            <a:xfrm>
              <a:off x="457200" y="3591790"/>
              <a:ext cx="757332" cy="921246"/>
              <a:chOff x="457200" y="4563289"/>
              <a:chExt cx="757332" cy="921246"/>
            </a:xfrm>
          </p:grpSpPr>
          <p:sp>
            <p:nvSpPr>
              <p:cNvPr id="285" name="Freeform 284"/>
              <p:cNvSpPr/>
              <p:nvPr/>
            </p:nvSpPr>
            <p:spPr bwMode="auto">
              <a:xfrm rot="5400000">
                <a:off x="375243" y="4645246"/>
                <a:ext cx="921246" cy="757332"/>
              </a:xfrm>
              <a:custGeom>
                <a:avLst/>
                <a:gdLst>
                  <a:gd name="connsiteX0" fmla="*/ 0 w 921246"/>
                  <a:gd name="connsiteY0" fmla="*/ 757332 h 757332"/>
                  <a:gd name="connsiteX1" fmla="*/ 0 w 921246"/>
                  <a:gd name="connsiteY1" fmla="*/ 188662 h 757332"/>
                  <a:gd name="connsiteX2" fmla="*/ 5300 w 921246"/>
                  <a:gd name="connsiteY2" fmla="*/ 188662 h 757332"/>
                  <a:gd name="connsiteX3" fmla="*/ 460807 w 921246"/>
                  <a:gd name="connsiteY3" fmla="*/ 0 h 757332"/>
                  <a:gd name="connsiteX4" fmla="*/ 916314 w 921246"/>
                  <a:gd name="connsiteY4" fmla="*/ 188662 h 757332"/>
                  <a:gd name="connsiteX5" fmla="*/ 921246 w 921246"/>
                  <a:gd name="connsiteY5" fmla="*/ 188662 h 757332"/>
                  <a:gd name="connsiteX6" fmla="*/ 921246 w 921246"/>
                  <a:gd name="connsiteY6" fmla="*/ 190705 h 757332"/>
                  <a:gd name="connsiteX7" fmla="*/ 921246 w 921246"/>
                  <a:gd name="connsiteY7" fmla="*/ 757332 h 7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246" h="757332">
                    <a:moveTo>
                      <a:pt x="0" y="757332"/>
                    </a:moveTo>
                    <a:lnTo>
                      <a:pt x="0" y="188662"/>
                    </a:lnTo>
                    <a:lnTo>
                      <a:pt x="5300" y="188662"/>
                    </a:lnTo>
                    <a:lnTo>
                      <a:pt x="460807" y="0"/>
                    </a:lnTo>
                    <a:lnTo>
                      <a:pt x="916314" y="188662"/>
                    </a:lnTo>
                    <a:lnTo>
                      <a:pt x="921246" y="188662"/>
                    </a:lnTo>
                    <a:lnTo>
                      <a:pt x="921246" y="190705"/>
                    </a:lnTo>
                    <a:lnTo>
                      <a:pt x="921246" y="757332"/>
                    </a:lnTo>
                    <a:close/>
                  </a:path>
                </a:pathLst>
              </a:cu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18288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516358" y="4847921"/>
                <a:ext cx="639016"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8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Jobfile</a:t>
                </a:r>
                <a:r>
                  <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_</a:t>
                </a:r>
                <a:br>
                  <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20150726.txt</a:t>
                </a:r>
              </a:p>
            </p:txBody>
          </p:sp>
        </p:grpSp>
        <p:grpSp>
          <p:nvGrpSpPr>
            <p:cNvPr id="286" name="Group 285"/>
            <p:cNvGrpSpPr/>
            <p:nvPr/>
          </p:nvGrpSpPr>
          <p:grpSpPr>
            <a:xfrm>
              <a:off x="10964869" y="3595244"/>
              <a:ext cx="757332" cy="921246"/>
              <a:chOff x="457200" y="4563289"/>
              <a:chExt cx="757332" cy="921246"/>
            </a:xfrm>
          </p:grpSpPr>
          <p:sp>
            <p:nvSpPr>
              <p:cNvPr id="287" name="Freeform 286"/>
              <p:cNvSpPr/>
              <p:nvPr/>
            </p:nvSpPr>
            <p:spPr bwMode="auto">
              <a:xfrm rot="16200000">
                <a:off x="375243" y="4645246"/>
                <a:ext cx="921246" cy="757332"/>
              </a:xfrm>
              <a:custGeom>
                <a:avLst/>
                <a:gdLst>
                  <a:gd name="connsiteX0" fmla="*/ 0 w 921246"/>
                  <a:gd name="connsiteY0" fmla="*/ 757332 h 757332"/>
                  <a:gd name="connsiteX1" fmla="*/ 0 w 921246"/>
                  <a:gd name="connsiteY1" fmla="*/ 188662 h 757332"/>
                  <a:gd name="connsiteX2" fmla="*/ 5300 w 921246"/>
                  <a:gd name="connsiteY2" fmla="*/ 188662 h 757332"/>
                  <a:gd name="connsiteX3" fmla="*/ 460807 w 921246"/>
                  <a:gd name="connsiteY3" fmla="*/ 0 h 757332"/>
                  <a:gd name="connsiteX4" fmla="*/ 916314 w 921246"/>
                  <a:gd name="connsiteY4" fmla="*/ 188662 h 757332"/>
                  <a:gd name="connsiteX5" fmla="*/ 921246 w 921246"/>
                  <a:gd name="connsiteY5" fmla="*/ 188662 h 757332"/>
                  <a:gd name="connsiteX6" fmla="*/ 921246 w 921246"/>
                  <a:gd name="connsiteY6" fmla="*/ 190705 h 757332"/>
                  <a:gd name="connsiteX7" fmla="*/ 921246 w 921246"/>
                  <a:gd name="connsiteY7" fmla="*/ 757332 h 7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246" h="757332">
                    <a:moveTo>
                      <a:pt x="0" y="757332"/>
                    </a:moveTo>
                    <a:lnTo>
                      <a:pt x="0" y="188662"/>
                    </a:lnTo>
                    <a:lnTo>
                      <a:pt x="5300" y="188662"/>
                    </a:lnTo>
                    <a:lnTo>
                      <a:pt x="460807" y="0"/>
                    </a:lnTo>
                    <a:lnTo>
                      <a:pt x="916314" y="188662"/>
                    </a:lnTo>
                    <a:lnTo>
                      <a:pt x="921246" y="188662"/>
                    </a:lnTo>
                    <a:lnTo>
                      <a:pt x="921246" y="190705"/>
                    </a:lnTo>
                    <a:lnTo>
                      <a:pt x="921246" y="757332"/>
                    </a:lnTo>
                    <a:close/>
                  </a:path>
                </a:pathLst>
              </a:cu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18288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8" name="TextBox 287"/>
              <p:cNvSpPr txBox="1"/>
              <p:nvPr/>
            </p:nvSpPr>
            <p:spPr>
              <a:xfrm>
                <a:off x="516358" y="4866972"/>
                <a:ext cx="639016" cy="2215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8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Jobfile</a:t>
                </a:r>
                <a:r>
                  <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_</a:t>
                </a:r>
                <a:br>
                  <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20150726.ss</a:t>
                </a:r>
              </a:p>
            </p:txBody>
          </p:sp>
        </p:grpSp>
        <p:cxnSp>
          <p:nvCxnSpPr>
            <p:cNvPr id="21" name="Elbow Connector 20"/>
            <p:cNvCxnSpPr/>
            <p:nvPr/>
          </p:nvCxnSpPr>
          <p:spPr>
            <a:xfrm rot="16200000" flipH="1">
              <a:off x="3277594" y="3948699"/>
              <a:ext cx="12700" cy="1126964"/>
            </a:xfrm>
            <a:prstGeom prst="bentConnector3">
              <a:avLst>
                <a:gd name="adj1" fmla="val 180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9" name="Elbow Connector 318"/>
            <p:cNvCxnSpPr/>
            <p:nvPr/>
          </p:nvCxnSpPr>
          <p:spPr>
            <a:xfrm rot="16200000" flipH="1">
              <a:off x="5155227" y="3946312"/>
              <a:ext cx="12700" cy="1131737"/>
            </a:xfrm>
            <a:prstGeom prst="bentConnector3">
              <a:avLst>
                <a:gd name="adj1" fmla="val 180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4" name="Elbow Connector 323"/>
            <p:cNvCxnSpPr/>
            <p:nvPr/>
          </p:nvCxnSpPr>
          <p:spPr>
            <a:xfrm rot="16200000" flipH="1">
              <a:off x="4969444" y="2839658"/>
              <a:ext cx="371567" cy="1131737"/>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85" idx="3"/>
              <a:endCxn id="172" idx="1"/>
            </p:cNvCxnSpPr>
            <p:nvPr/>
          </p:nvCxnSpPr>
          <p:spPr>
            <a:xfrm flipV="1">
              <a:off x="1214532" y="4051133"/>
              <a:ext cx="377918" cy="1464"/>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48" idx="3"/>
              <a:endCxn id="287" idx="3"/>
            </p:cNvCxnSpPr>
            <p:nvPr/>
          </p:nvCxnSpPr>
          <p:spPr>
            <a:xfrm>
              <a:off x="10586952" y="4051133"/>
              <a:ext cx="377917" cy="4550"/>
            </a:xfrm>
            <a:prstGeom prst="straightConnector1">
              <a:avLst/>
            </a:prstGeom>
            <a:ln w="285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3466934" y="2297154"/>
              <a:ext cx="1496566" cy="923806"/>
              <a:chOff x="3466934" y="2297154"/>
              <a:chExt cx="1496566" cy="923806"/>
            </a:xfrm>
          </p:grpSpPr>
          <p:sp>
            <p:nvSpPr>
              <p:cNvPr id="290" name="Rectangle 289"/>
              <p:cNvSpPr/>
              <p:nvPr/>
            </p:nvSpPr>
            <p:spPr bwMode="auto">
              <a:xfrm>
                <a:off x="3466934" y="2297154"/>
                <a:ext cx="1496566" cy="9238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200"/>
                  </a:spcAft>
                  <a:buClrTx/>
                  <a:buSzTx/>
                  <a:buFontTx/>
                  <a:buNone/>
                  <a:tabLst/>
                  <a:defRPr/>
                </a:pP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SV3 Aggregate Split…</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30000 vertices</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10.68 s</a:t>
                </a:r>
              </a:p>
              <a:p>
                <a:pPr marL="0" marR="0" lvl="0" indent="0" defTabSz="228600" eaLnBrk="1" fontAlgn="base" latinLnBrk="0" hangingPunct="1">
                  <a:lnSpc>
                    <a:spcPct val="100000"/>
                  </a:lnSpc>
                  <a:spcBef>
                    <a:spcPct val="0"/>
                  </a:spcBef>
                  <a:spcAft>
                    <a:spcPct val="0"/>
                  </a:spcAft>
                  <a:buClrTx/>
                  <a:buSzTx/>
                  <a:buFontTx/>
                  <a:buNone/>
                  <a:tabLst>
                    <a:tab pos="171450" algn="l"/>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0 rows</a:t>
                </a:r>
              </a:p>
            </p:txBody>
          </p:sp>
          <p:sp>
            <p:nvSpPr>
              <p:cNvPr id="291" name="Rectangle 290"/>
              <p:cNvSpPr/>
              <p:nvPr/>
            </p:nvSpPr>
            <p:spPr bwMode="auto">
              <a:xfrm>
                <a:off x="3466934" y="3037707"/>
                <a:ext cx="1496566" cy="183253"/>
              </a:xfrm>
              <a:prstGeom prst="rect">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pl-PL"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 </a:t>
                </a:r>
                <a:r>
                  <a:rPr kumimoji="0" lang="pl-PL" sz="1000" b="0" i="0" u="none" strike="noStrike" kern="0" cap="none" spc="0" normalizeH="0" baseline="0" noProof="0" dirty="0">
                    <a:ln>
                      <a:noFill/>
                    </a:ln>
                    <a:solidFill>
                      <a:srgbClr val="DC3C00"/>
                    </a:solidFill>
                    <a:effectLst/>
                    <a:uLnTx/>
                    <a:uFillTx/>
                    <a:ea typeface="Segoe UI" pitchFamily="34" charset="0"/>
                    <a:cs typeface="Segoe UI" pitchFamily="34" charset="0"/>
                  </a:rPr>
                  <a:t>2.71 TB  </a:t>
                </a:r>
                <a:r>
                  <a:rPr kumimoji="0" lang="pl-PL"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 </a:t>
                </a:r>
                <a:r>
                  <a:rPr kumimoji="0" lang="pl-PL" sz="1000" b="0" i="0" u="none" strike="noStrike" kern="0" cap="none" spc="0" normalizeH="0" baseline="0" noProof="0" dirty="0">
                    <a:ln>
                      <a:noFill/>
                    </a:ln>
                    <a:solidFill>
                      <a:srgbClr val="DC3C00"/>
                    </a:solidFill>
                    <a:effectLst/>
                    <a:uLnTx/>
                    <a:uFillTx/>
                    <a:ea typeface="Segoe UI" pitchFamily="34" charset="0"/>
                    <a:cs typeface="Segoe UI" pitchFamily="34" charset="0"/>
                  </a:rPr>
                  <a:t>2.59 TB</a:t>
                </a:r>
              </a:p>
            </p:txBody>
          </p:sp>
          <p:grpSp>
            <p:nvGrpSpPr>
              <p:cNvPr id="292" name="Group 291"/>
              <p:cNvGrpSpPr/>
              <p:nvPr/>
            </p:nvGrpSpPr>
            <p:grpSpPr>
              <a:xfrm>
                <a:off x="3574419" y="2561481"/>
                <a:ext cx="98455" cy="100007"/>
                <a:chOff x="-666750" y="2747964"/>
                <a:chExt cx="511057" cy="519111"/>
              </a:xfrm>
              <a:solidFill>
                <a:srgbClr val="632109"/>
              </a:solidFill>
            </p:grpSpPr>
            <p:sp>
              <p:nvSpPr>
                <p:cNvPr id="299" name="Rectangle 298"/>
                <p:cNvSpPr/>
                <p:nvPr/>
              </p:nvSpPr>
              <p:spPr bwMode="auto">
                <a:xfrm>
                  <a:off x="-666750"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0" name="Rectangle 299"/>
                <p:cNvSpPr/>
                <p:nvPr/>
              </p:nvSpPr>
              <p:spPr bwMode="auto">
                <a:xfrm>
                  <a:off x="-666750"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1" name="Rectangle 300"/>
                <p:cNvSpPr/>
                <p:nvPr/>
              </p:nvSpPr>
              <p:spPr bwMode="auto">
                <a:xfrm>
                  <a:off x="-666750"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2" name="Rectangle 301"/>
                <p:cNvSpPr/>
                <p:nvPr/>
              </p:nvSpPr>
              <p:spPr bwMode="auto">
                <a:xfrm>
                  <a:off x="-493827" y="2795588"/>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3" name="Rectangle 302"/>
                <p:cNvSpPr/>
                <p:nvPr/>
              </p:nvSpPr>
              <p:spPr bwMode="auto">
                <a:xfrm>
                  <a:off x="-49382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4" name="Rectangle 303"/>
                <p:cNvSpPr/>
                <p:nvPr/>
              </p:nvSpPr>
              <p:spPr bwMode="auto">
                <a:xfrm>
                  <a:off x="-49382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5" name="Rectangle 304"/>
                <p:cNvSpPr/>
                <p:nvPr/>
              </p:nvSpPr>
              <p:spPr bwMode="auto">
                <a:xfrm>
                  <a:off x="-274756" y="2747964"/>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6" name="Rectangle 305"/>
                <p:cNvSpPr/>
                <p:nvPr/>
              </p:nvSpPr>
              <p:spPr bwMode="auto">
                <a:xfrm>
                  <a:off x="-319997" y="2971800"/>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7" name="Rectangle 306"/>
                <p:cNvSpPr/>
                <p:nvPr/>
              </p:nvSpPr>
              <p:spPr bwMode="auto">
                <a:xfrm>
                  <a:off x="-319997" y="3148012"/>
                  <a:ext cx="119063" cy="119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93" name="Freeform 113"/>
              <p:cNvSpPr>
                <a:spLocks noChangeAspect="1" noEditPoints="1"/>
              </p:cNvSpPr>
              <p:nvPr/>
            </p:nvSpPr>
            <p:spPr bwMode="black">
              <a:xfrm>
                <a:off x="3574419" y="2716067"/>
                <a:ext cx="101961" cy="101961"/>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632109"/>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294" name="Group 293"/>
              <p:cNvGrpSpPr/>
              <p:nvPr/>
            </p:nvGrpSpPr>
            <p:grpSpPr>
              <a:xfrm>
                <a:off x="3577972" y="2874850"/>
                <a:ext cx="93001" cy="92670"/>
                <a:chOff x="-1183939" y="2800865"/>
                <a:chExt cx="461961" cy="460318"/>
              </a:xfrm>
              <a:solidFill>
                <a:srgbClr val="632109"/>
              </a:solidFill>
            </p:grpSpPr>
            <p:sp>
              <p:nvSpPr>
                <p:cNvPr id="295" name="Rectangle 294"/>
                <p:cNvSpPr/>
                <p:nvPr/>
              </p:nvSpPr>
              <p:spPr bwMode="auto">
                <a:xfrm>
                  <a:off x="-1014872" y="2800865"/>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6" name="Rectangle 295"/>
                <p:cNvSpPr/>
                <p:nvPr/>
              </p:nvSpPr>
              <p:spPr bwMode="auto">
                <a:xfrm>
                  <a:off x="-1014872" y="2994448"/>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7" name="Rectangle 296"/>
                <p:cNvSpPr/>
                <p:nvPr/>
              </p:nvSpPr>
              <p:spPr bwMode="auto">
                <a:xfrm>
                  <a:off x="-1014871" y="3188031"/>
                  <a:ext cx="292893"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8" name="Isosceles Triangle 297"/>
                <p:cNvSpPr/>
                <p:nvPr/>
              </p:nvSpPr>
              <p:spPr bwMode="auto">
                <a:xfrm rot="5400000">
                  <a:off x="-1248221" y="2971493"/>
                  <a:ext cx="247626" cy="11906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328" name="Elbow Connector 327"/>
            <p:cNvCxnSpPr>
              <a:stCxn id="210" idx="0"/>
              <a:endCxn id="287" idx="4"/>
            </p:cNvCxnSpPr>
            <p:nvPr/>
          </p:nvCxnSpPr>
          <p:spPr>
            <a:xfrm rot="16200000" flipH="1">
              <a:off x="8616143" y="1062788"/>
              <a:ext cx="10946" cy="5063830"/>
            </a:xfrm>
            <a:prstGeom prst="bentConnector3">
              <a:avLst>
                <a:gd name="adj1" fmla="val -6333775"/>
              </a:avLst>
            </a:prstGeom>
            <a:ln w="285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20462" y="4733547"/>
              <a:ext cx="1126964" cy="276999"/>
            </a:xfrm>
            <a:prstGeom prst="rect">
              <a:avLst/>
            </a:prstGeom>
            <a:noFill/>
          </p:spPr>
          <p:txBody>
            <a:bodyPr wrap="square" lIns="91440" tIns="4572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2.60 TB</a:t>
              </a:r>
            </a:p>
          </p:txBody>
        </p:sp>
        <p:sp>
          <p:nvSpPr>
            <p:cNvPr id="331" name="TextBox 330"/>
            <p:cNvSpPr txBox="1"/>
            <p:nvPr/>
          </p:nvSpPr>
          <p:spPr>
            <a:xfrm>
              <a:off x="4589359" y="4733547"/>
              <a:ext cx="1126964" cy="276999"/>
            </a:xfrm>
            <a:prstGeom prst="rect">
              <a:avLst/>
            </a:prstGeom>
            <a:noFill/>
          </p:spPr>
          <p:txBody>
            <a:bodyPr wrap="square" lIns="91440" tIns="4572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2.60 TB</a:t>
              </a:r>
            </a:p>
          </p:txBody>
        </p:sp>
        <p:sp>
          <p:nvSpPr>
            <p:cNvPr id="332" name="TextBox 331"/>
            <p:cNvSpPr txBox="1"/>
            <p:nvPr/>
          </p:nvSpPr>
          <p:spPr>
            <a:xfrm>
              <a:off x="4584700" y="3196327"/>
              <a:ext cx="1131623" cy="230832"/>
            </a:xfrm>
            <a:prstGeom prst="rect">
              <a:avLst/>
            </a:prstGeom>
            <a:noFill/>
          </p:spPr>
          <p:txBody>
            <a:bodyPr wrap="square" lIns="91440" tIns="45720" rIns="9144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2.59 TB</a:t>
              </a:r>
            </a:p>
          </p:txBody>
        </p:sp>
        <p:sp>
          <p:nvSpPr>
            <p:cNvPr id="334" name="TextBox 333"/>
            <p:cNvSpPr txBox="1"/>
            <p:nvPr/>
          </p:nvSpPr>
          <p:spPr>
            <a:xfrm>
              <a:off x="6457634" y="4733547"/>
              <a:ext cx="1126964" cy="276999"/>
            </a:xfrm>
            <a:prstGeom prst="rect">
              <a:avLst/>
            </a:prstGeom>
            <a:noFill/>
          </p:spPr>
          <p:txBody>
            <a:bodyPr wrap="square" lIns="91440" tIns="4572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30.20 MB</a:t>
              </a:r>
            </a:p>
          </p:txBody>
        </p:sp>
        <p:sp>
          <p:nvSpPr>
            <p:cNvPr id="335" name="TextBox 334"/>
            <p:cNvSpPr txBox="1"/>
            <p:nvPr/>
          </p:nvSpPr>
          <p:spPr>
            <a:xfrm>
              <a:off x="8315511" y="4733547"/>
              <a:ext cx="1126964" cy="276999"/>
            </a:xfrm>
            <a:prstGeom prst="rect">
              <a:avLst/>
            </a:prstGeom>
            <a:noFill/>
          </p:spPr>
          <p:txBody>
            <a:bodyPr wrap="square" lIns="91440" tIns="4572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445.30 KB</a:t>
              </a:r>
            </a:p>
          </p:txBody>
        </p:sp>
        <p:sp>
          <p:nvSpPr>
            <p:cNvPr id="336" name="TextBox 335"/>
            <p:cNvSpPr txBox="1"/>
            <p:nvPr/>
          </p:nvSpPr>
          <p:spPr>
            <a:xfrm>
              <a:off x="6464606" y="3156996"/>
              <a:ext cx="2999922" cy="230832"/>
            </a:xfrm>
            <a:prstGeom prst="rect">
              <a:avLst/>
            </a:prstGeom>
            <a:noFill/>
          </p:spPr>
          <p:txBody>
            <a:bodyPr wrap="square" lIns="91440" tIns="45720" rIns="9144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4.27 MB</a:t>
              </a:r>
            </a:p>
          </p:txBody>
        </p:sp>
      </p:grpSp>
    </p:spTree>
    <p:extLst>
      <p:ext uri="{BB962C8B-B14F-4D97-AF65-F5344CB8AC3E}">
        <p14:creationId xmlns:p14="http://schemas.microsoft.com/office/powerpoint/2010/main" val="415474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75087"/>
            <a:ext cx="11653523" cy="924342"/>
          </a:xfrm>
        </p:spPr>
        <p:txBody>
          <a:bodyPr/>
          <a:lstStyle/>
          <a:p>
            <a:r>
              <a:rPr lang="en-US" sz="4313" dirty="0"/>
              <a:t>Azure PPE Technical Training</a:t>
            </a:r>
          </a:p>
        </p:txBody>
      </p:sp>
      <p:sp>
        <p:nvSpPr>
          <p:cNvPr id="10" name="Rectangle 9"/>
          <p:cNvSpPr/>
          <p:nvPr/>
        </p:nvSpPr>
        <p:spPr>
          <a:xfrm>
            <a:off x="539703" y="5097865"/>
            <a:ext cx="11181951" cy="331899"/>
          </a:xfrm>
          <a:prstGeom prst="rect">
            <a:avLst/>
          </a:prstGeom>
        </p:spPr>
        <p:txBody>
          <a:bodyPr wrap="square">
            <a:spAutoFit/>
          </a:bodyPr>
          <a:lstStyle/>
          <a:p>
            <a:pPr defTabSz="896386"/>
            <a:r>
              <a:rPr lang="en-US" sz="1568" u="sng" kern="0" dirty="0">
                <a:solidFill>
                  <a:sysClr val="windowText" lastClr="000000"/>
                </a:solidFill>
                <a:latin typeface="Segoe UI" panose="020B0502040204020203" pitchFamily="34" charset="0"/>
                <a:cs typeface="Segoe UI" panose="020B0502040204020203" pitchFamily="34" charset="0"/>
              </a:rPr>
              <a:t>Audience: Architects, Data Scientists and Developers</a:t>
            </a:r>
          </a:p>
        </p:txBody>
      </p:sp>
      <p:graphicFrame>
        <p:nvGraphicFramePr>
          <p:cNvPr id="7" name="Table 6"/>
          <p:cNvGraphicFramePr>
            <a:graphicFrameLocks noGrp="1"/>
          </p:cNvGraphicFramePr>
          <p:nvPr>
            <p:extLst>
              <p:ext uri="{D42A27DB-BD31-4B8C-83A1-F6EECF244321}">
                <p14:modId xmlns:p14="http://schemas.microsoft.com/office/powerpoint/2010/main" val="712114894"/>
              </p:ext>
            </p:extLst>
          </p:nvPr>
        </p:nvGraphicFramePr>
        <p:xfrm>
          <a:off x="516705" y="1277605"/>
          <a:ext cx="11181951" cy="3320485"/>
        </p:xfrm>
        <a:graphic>
          <a:graphicData uri="http://schemas.openxmlformats.org/drawingml/2006/table">
            <a:tbl>
              <a:tblPr firstRow="1" bandCol="1">
                <a:tableStyleId>{21E4AEA4-8DFA-4A89-87EB-49C32662AFE0}</a:tableStyleId>
              </a:tblPr>
              <a:tblGrid>
                <a:gridCol w="8627106">
                  <a:extLst>
                    <a:ext uri="{9D8B030D-6E8A-4147-A177-3AD203B41FA5}">
                      <a16:colId xmlns:a16="http://schemas.microsoft.com/office/drawing/2014/main" val="20000"/>
                    </a:ext>
                  </a:extLst>
                </a:gridCol>
                <a:gridCol w="2554845">
                  <a:extLst>
                    <a:ext uri="{9D8B030D-6E8A-4147-A177-3AD203B41FA5}">
                      <a16:colId xmlns:a16="http://schemas.microsoft.com/office/drawing/2014/main" val="20001"/>
                    </a:ext>
                  </a:extLst>
                </a:gridCol>
              </a:tblGrid>
              <a:tr h="474355">
                <a:tc>
                  <a:txBody>
                    <a:bodyPr/>
                    <a:lstStyle/>
                    <a:p>
                      <a:pPr algn="l"/>
                      <a:r>
                        <a:rPr lang="en-US" sz="2400" b="0" dirty="0">
                          <a:solidFill>
                            <a:schemeClr val="tx1"/>
                          </a:solidFill>
                          <a:latin typeface="Segoe UI" pitchFamily="34" charset="0"/>
                          <a:ea typeface="Segoe UI" pitchFamily="34" charset="0"/>
                          <a:cs typeface="Segoe UI" pitchFamily="34" charset="0"/>
                        </a:rPr>
                        <a:t>Module 1 – Introducing</a:t>
                      </a:r>
                      <a:r>
                        <a:rPr lang="en-US" sz="2400" b="0" baseline="0" dirty="0">
                          <a:solidFill>
                            <a:schemeClr val="tx1"/>
                          </a:solidFill>
                          <a:latin typeface="Segoe UI" pitchFamily="34" charset="0"/>
                          <a:ea typeface="Segoe UI" pitchFamily="34" charset="0"/>
                          <a:cs typeface="Segoe UI" pitchFamily="34" charset="0"/>
                        </a:rPr>
                        <a:t> Cortana Intelligence Suite</a:t>
                      </a:r>
                      <a:endParaRPr lang="en-US" sz="2400" b="0" dirty="0">
                        <a:solidFill>
                          <a:schemeClr val="tx1"/>
                        </a:solidFill>
                        <a:latin typeface="Segoe UI" pitchFamily="34" charset="0"/>
                        <a:ea typeface="Segoe UI" pitchFamily="34" charset="0"/>
                        <a:cs typeface="Segoe UI" pitchFamily="34" charset="0"/>
                      </a:endParaRP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en-US" sz="2400" b="0" dirty="0">
                          <a:solidFill>
                            <a:srgbClr val="5F5F5F"/>
                          </a:solidFill>
                          <a:latin typeface="Segoe UI" pitchFamily="34" charset="0"/>
                          <a:ea typeface="Segoe UI" pitchFamily="34" charset="0"/>
                          <a:cs typeface="Segoe UI" pitchFamily="34" charset="0"/>
                        </a:rPr>
                        <a:t>Day 1</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74355">
                <a:tc>
                  <a:txBody>
                    <a:bodyPr/>
                    <a:lstStyle/>
                    <a:p>
                      <a:pPr algn="l"/>
                      <a:r>
                        <a:rPr lang="en-US" sz="2400" b="0" dirty="0">
                          <a:solidFill>
                            <a:schemeClr val="tx1"/>
                          </a:solidFill>
                          <a:latin typeface="Segoe UI" pitchFamily="34" charset="0"/>
                          <a:ea typeface="Segoe UI" pitchFamily="34" charset="0"/>
                          <a:cs typeface="Segoe UI" pitchFamily="34" charset="0"/>
                        </a:rPr>
                        <a:t>Module 2 – Information Management</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474355">
                <a:tc>
                  <a:txBody>
                    <a:bodyPr/>
                    <a:lstStyle/>
                    <a:p>
                      <a:pPr marL="0" marR="0" indent="0" algn="l" defTabSz="1208380" rtl="0" eaLnBrk="1" fontAlgn="auto" latinLnBrk="0" hangingPunct="1">
                        <a:lnSpc>
                          <a:spcPct val="100000"/>
                        </a:lnSpc>
                        <a:spcBef>
                          <a:spcPts val="0"/>
                        </a:spcBef>
                        <a:spcAft>
                          <a:spcPts val="0"/>
                        </a:spcAft>
                        <a:buClrTx/>
                        <a:buSzTx/>
                        <a:buFontTx/>
                        <a:buNone/>
                        <a:tabLst/>
                        <a:defRPr/>
                      </a:pPr>
                      <a:r>
                        <a:rPr lang="en-US" sz="2400" b="0" dirty="0">
                          <a:solidFill>
                            <a:srgbClr val="5F5F5F"/>
                          </a:solidFill>
                          <a:latin typeface="Segoe UI" pitchFamily="34" charset="0"/>
                          <a:ea typeface="Segoe UI" pitchFamily="34" charset="0"/>
                          <a:cs typeface="Segoe UI" pitchFamily="34" charset="0"/>
                        </a:rPr>
                        <a:t>Module </a:t>
                      </a:r>
                      <a:r>
                        <a:rPr lang="en-US" sz="2400" b="0" baseline="0" dirty="0">
                          <a:solidFill>
                            <a:srgbClr val="5F5F5F"/>
                          </a:solidFill>
                          <a:latin typeface="Segoe UI" pitchFamily="34" charset="0"/>
                          <a:ea typeface="Segoe UI" pitchFamily="34" charset="0"/>
                          <a:cs typeface="Segoe UI" pitchFamily="34" charset="0"/>
                        </a:rPr>
                        <a:t>3 – Big Data Stores</a:t>
                      </a:r>
                      <a:endParaRPr lang="en-US" sz="2400" dirty="0">
                        <a:solidFill>
                          <a:srgbClr val="5F5F5F"/>
                        </a:solidFill>
                        <a:latin typeface="Segoe UI" pitchFamily="34" charset="0"/>
                        <a:ea typeface="Segoe UI" pitchFamily="34" charset="0"/>
                        <a:cs typeface="Segoe UI" pitchFamily="34" charset="0"/>
                      </a:endParaRP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en-US" sz="2400" dirty="0">
                          <a:solidFill>
                            <a:srgbClr val="5F5F5F"/>
                          </a:solidFill>
                          <a:latin typeface="Segoe UI" pitchFamily="34" charset="0"/>
                          <a:ea typeface="Segoe UI" pitchFamily="34" charset="0"/>
                          <a:cs typeface="Segoe UI" pitchFamily="34" charset="0"/>
                        </a:rPr>
                        <a:t>Day 2</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74355">
                <a:tc>
                  <a:txBody>
                    <a:bodyPr/>
                    <a:lstStyle/>
                    <a:p>
                      <a:pPr marL="0" marR="0" indent="0" algn="l" defTabSz="1208380" rtl="0" eaLnBrk="1" fontAlgn="auto" latinLnBrk="0" hangingPunct="1">
                        <a:lnSpc>
                          <a:spcPct val="100000"/>
                        </a:lnSpc>
                        <a:spcBef>
                          <a:spcPts val="0"/>
                        </a:spcBef>
                        <a:spcAft>
                          <a:spcPts val="0"/>
                        </a:spcAft>
                        <a:buClrTx/>
                        <a:buSzTx/>
                        <a:buFontTx/>
                        <a:buNone/>
                        <a:tabLst/>
                        <a:defRPr/>
                      </a:pPr>
                      <a:r>
                        <a:rPr lang="en-US" sz="2400" dirty="0">
                          <a:solidFill>
                            <a:srgbClr val="5F5F5F"/>
                          </a:solidFill>
                          <a:latin typeface="Segoe UI" pitchFamily="34" charset="0"/>
                          <a:ea typeface="Segoe UI" pitchFamily="34" charset="0"/>
                          <a:cs typeface="Segoe UI" pitchFamily="34" charset="0"/>
                        </a:rPr>
                        <a:t>Module 4</a:t>
                      </a:r>
                      <a:r>
                        <a:rPr lang="en-US" sz="2400" baseline="0" dirty="0">
                          <a:solidFill>
                            <a:srgbClr val="5F5F5F"/>
                          </a:solidFill>
                          <a:latin typeface="Segoe UI" pitchFamily="34" charset="0"/>
                          <a:ea typeface="Segoe UI" pitchFamily="34" charset="0"/>
                          <a:cs typeface="Segoe UI" pitchFamily="34" charset="0"/>
                        </a:rPr>
                        <a:t> </a:t>
                      </a:r>
                      <a:r>
                        <a:rPr lang="en-US" sz="2400" b="0" baseline="0" dirty="0">
                          <a:solidFill>
                            <a:srgbClr val="5F5F5F"/>
                          </a:solidFill>
                          <a:latin typeface="Segoe UI" pitchFamily="34" charset="0"/>
                          <a:ea typeface="Segoe UI" pitchFamily="34" charset="0"/>
                          <a:cs typeface="Segoe UI" pitchFamily="34" charset="0"/>
                        </a:rPr>
                        <a:t>– Machine Learning and Analytics Part 1</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24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74355">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2400" b="1" u="none" strike="noStrike" kern="1200" dirty="0">
                          <a:solidFill>
                            <a:schemeClr val="tx1"/>
                          </a:solidFill>
                          <a:latin typeface="Segoe UI" pitchFamily="34" charset="0"/>
                          <a:ea typeface="Segoe UI" pitchFamily="34" charset="0"/>
                          <a:cs typeface="Segoe UI" pitchFamily="34" charset="0"/>
                        </a:rPr>
                        <a:t>Module</a:t>
                      </a:r>
                      <a:r>
                        <a:rPr lang="en-US" sz="2400" b="1" u="none" strike="noStrike" kern="1200" baseline="0" dirty="0">
                          <a:solidFill>
                            <a:schemeClr val="tx1"/>
                          </a:solidFill>
                          <a:latin typeface="Segoe UI" pitchFamily="34" charset="0"/>
                          <a:ea typeface="Segoe UI" pitchFamily="34" charset="0"/>
                          <a:cs typeface="Segoe UI" pitchFamily="34" charset="0"/>
                        </a:rPr>
                        <a:t> 5 – </a:t>
                      </a:r>
                      <a:r>
                        <a:rPr lang="en-US" sz="2400" b="1" kern="1200" baseline="0" dirty="0">
                          <a:solidFill>
                            <a:srgbClr val="5F5F5F"/>
                          </a:solidFill>
                          <a:latin typeface="Segoe UI" pitchFamily="34" charset="0"/>
                          <a:ea typeface="Segoe UI" pitchFamily="34" charset="0"/>
                          <a:cs typeface="Segoe UI" pitchFamily="34" charset="0"/>
                        </a:rPr>
                        <a:t>Machine Learning and Analytics Part 2</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l" defTabSz="914363" rtl="0" eaLnBrk="1" latinLnBrk="0" hangingPunct="1"/>
                      <a:r>
                        <a:rPr lang="en-US" sz="2400" b="1" u="none" strike="noStrike" kern="1200" dirty="0">
                          <a:solidFill>
                            <a:srgbClr val="5F5F5F"/>
                          </a:solidFill>
                          <a:latin typeface="Segoe UI" pitchFamily="34" charset="0"/>
                          <a:ea typeface="Segoe UI" pitchFamily="34" charset="0"/>
                          <a:cs typeface="Segoe UI" pitchFamily="34" charset="0"/>
                        </a:rPr>
                        <a:t>Day 3</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474355">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1" u="none" strike="noStrike" kern="1200" dirty="0">
                          <a:solidFill>
                            <a:srgbClr val="5F5F5F"/>
                          </a:solidFill>
                          <a:latin typeface="Segoe UI" pitchFamily="34" charset="0"/>
                          <a:ea typeface="Segoe UI" pitchFamily="34" charset="0"/>
                          <a:cs typeface="Segoe UI" pitchFamily="34" charset="0"/>
                        </a:rPr>
                        <a:t>Module 6</a:t>
                      </a:r>
                      <a:r>
                        <a:rPr lang="en-US" sz="2400" b="1" u="none" strike="noStrike" kern="1200" baseline="0" dirty="0">
                          <a:solidFill>
                            <a:srgbClr val="5F5F5F"/>
                          </a:solidFill>
                          <a:latin typeface="Segoe UI" pitchFamily="34" charset="0"/>
                          <a:ea typeface="Segoe UI" pitchFamily="34" charset="0"/>
                          <a:cs typeface="Segoe UI" pitchFamily="34" charset="0"/>
                        </a:rPr>
                        <a:t> – </a:t>
                      </a:r>
                      <a:r>
                        <a:rPr lang="en-US" sz="2400" b="1" u="none" strike="noStrike" kern="1200" dirty="0">
                          <a:solidFill>
                            <a:srgbClr val="5F5F5F"/>
                          </a:solidFill>
                          <a:latin typeface="Segoe UI" pitchFamily="34" charset="0"/>
                          <a:ea typeface="Segoe UI" pitchFamily="34" charset="0"/>
                          <a:cs typeface="Segoe UI" pitchFamily="34" charset="0"/>
                        </a:rPr>
                        <a:t>Cognitive Services</a:t>
                      </a: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l" defTabSz="914363" rtl="0" eaLnBrk="1" latinLnBrk="0" hangingPunct="1"/>
                      <a:endParaRPr lang="en-US" sz="2400" b="0" u="none" strike="noStrike" kern="1200" dirty="0">
                        <a:solidFill>
                          <a:srgbClr val="5F5F5F"/>
                        </a:solidFill>
                        <a:latin typeface="Segoe UI" pitchFamily="34" charset="0"/>
                        <a:ea typeface="Segoe UI" pitchFamily="34" charset="0"/>
                        <a:cs typeface="Segoe UI" pitchFamily="34" charset="0"/>
                      </a:endParaRPr>
                    </a:p>
                  </a:txBody>
                  <a:tcPr marL="93298" marR="93298" marT="46630" marB="4663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74355">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u="none" strike="noStrike" kern="1200" dirty="0">
                          <a:solidFill>
                            <a:srgbClr val="5F5F5F"/>
                          </a:solidFill>
                          <a:latin typeface="Segoe UI" pitchFamily="34" charset="0"/>
                          <a:ea typeface="Segoe UI" pitchFamily="34" charset="0"/>
                          <a:cs typeface="Segoe UI" pitchFamily="34" charset="0"/>
                        </a:rPr>
                        <a:t>Module 7 – Power BI and Power</a:t>
                      </a:r>
                      <a:r>
                        <a:rPr lang="en-US" sz="2400" b="0" u="none" strike="noStrike" kern="1200" baseline="0" dirty="0">
                          <a:solidFill>
                            <a:srgbClr val="5F5F5F"/>
                          </a:solidFill>
                          <a:latin typeface="Segoe UI" pitchFamily="34" charset="0"/>
                          <a:ea typeface="Segoe UI" pitchFamily="34" charset="0"/>
                          <a:cs typeface="Segoe UI" pitchFamily="34" charset="0"/>
                        </a:rPr>
                        <a:t> BI Embedded</a:t>
                      </a:r>
                      <a:endParaRPr lang="en-US" sz="2400" b="0" u="none" strike="noStrike" kern="1200" dirty="0">
                        <a:solidFill>
                          <a:srgbClr val="5F5F5F"/>
                        </a:solidFill>
                        <a:latin typeface="Segoe UI" pitchFamily="34" charset="0"/>
                        <a:ea typeface="Segoe UI" pitchFamily="34" charset="0"/>
                        <a:cs typeface="Segoe UI" pitchFamily="34" charset="0"/>
                      </a:endParaRPr>
                    </a:p>
                  </a:txBody>
                  <a:tcPr marL="91464" marR="91464"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r>
                        <a:rPr lang="en-US" sz="2400" b="0" u="none" strike="noStrike" kern="1200" dirty="0">
                          <a:solidFill>
                            <a:srgbClr val="5F5F5F"/>
                          </a:solidFill>
                          <a:latin typeface="Segoe UI" pitchFamily="34" charset="0"/>
                          <a:ea typeface="Segoe UI" pitchFamily="34" charset="0"/>
                          <a:cs typeface="Segoe UI" pitchFamily="34" charset="0"/>
                        </a:rPr>
                        <a:t>Day 4</a:t>
                      </a:r>
                    </a:p>
                  </a:txBody>
                  <a:tcPr marL="91464" marR="91464" marT="45713" marB="45713"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8640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Compatible Visual Studio versions</a:t>
            </a:r>
          </a:p>
        </p:txBody>
      </p:sp>
      <p:grpSp>
        <p:nvGrpSpPr>
          <p:cNvPr id="17" name="Group 16"/>
          <p:cNvGrpSpPr/>
          <p:nvPr/>
        </p:nvGrpSpPr>
        <p:grpSpPr>
          <a:xfrm>
            <a:off x="3229496" y="2039257"/>
            <a:ext cx="7039297" cy="3386052"/>
            <a:chOff x="3882107" y="1652967"/>
            <a:chExt cx="7039297" cy="3386052"/>
          </a:xfrm>
        </p:grpSpPr>
        <p:sp>
          <p:nvSpPr>
            <p:cNvPr id="11" name="Text Placeholder 2"/>
            <p:cNvSpPr txBox="1">
              <a:spLocks/>
            </p:cNvSpPr>
            <p:nvPr/>
          </p:nvSpPr>
          <p:spPr>
            <a:xfrm>
              <a:off x="9130937" y="2755062"/>
              <a:ext cx="1790467" cy="11818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GB" sz="2400" b="0" i="0" u="none" strike="noStrike" kern="1200" cap="none" spc="0" normalizeH="0" baseline="0" noProof="0" dirty="0">
                  <a:ln>
                    <a:noFill/>
                  </a:ln>
                  <a:gradFill>
                    <a:gsLst>
                      <a:gs pos="1250">
                        <a:srgbClr val="505050"/>
                      </a:gs>
                      <a:gs pos="99000">
                        <a:srgbClr val="505050"/>
                      </a:gs>
                    </a:gsLst>
                    <a:lin ang="5400000" scaled="0"/>
                  </a:gradFill>
                  <a:effectLst/>
                  <a:uLnTx/>
                  <a:uFillTx/>
                  <a:latin typeface="+mj-lt"/>
                  <a:ea typeface="+mn-ea"/>
                  <a:cs typeface="Segoe UI Semibold" panose="020B0702040204020203" pitchFamily="34" charset="0"/>
                </a:rPr>
                <a:t>Including community editions</a:t>
              </a:r>
              <a:endParaRPr kumimoji="0" lang="en-GB" sz="2400" b="0" i="0" u="none" strike="noStrike" kern="1200" cap="none" spc="0" normalizeH="0" baseline="0" noProof="0" dirty="0">
                <a:ln>
                  <a:noFill/>
                </a:ln>
                <a:gradFill>
                  <a:gsLst>
                    <a:gs pos="1250">
                      <a:srgbClr val="505050"/>
                    </a:gs>
                    <a:gs pos="99000">
                      <a:srgbClr val="505050"/>
                    </a:gs>
                  </a:gsLst>
                  <a:lin ang="5400000" scaled="0"/>
                </a:gradFill>
                <a:effectLst/>
                <a:uLnTx/>
                <a:uFillTx/>
                <a:latin typeface="+mj-lt"/>
                <a:ea typeface="+mn-ea"/>
                <a:cs typeface="+mn-cs"/>
              </a:endParaRPr>
            </a:p>
          </p:txBody>
        </p:sp>
        <p:grpSp>
          <p:nvGrpSpPr>
            <p:cNvPr id="16" name="Group 15"/>
            <p:cNvGrpSpPr/>
            <p:nvPr/>
          </p:nvGrpSpPr>
          <p:grpSpPr>
            <a:xfrm>
              <a:off x="3882107" y="1652967"/>
              <a:ext cx="5248830" cy="3386052"/>
              <a:chOff x="3882107" y="1652967"/>
              <a:chExt cx="5248830" cy="3386052"/>
            </a:xfrm>
          </p:grpSpPr>
          <p:sp>
            <p:nvSpPr>
              <p:cNvPr id="7" name="Title 1"/>
              <p:cNvSpPr txBox="1">
                <a:spLocks/>
              </p:cNvSpPr>
              <p:nvPr/>
            </p:nvSpPr>
            <p:spPr>
              <a:xfrm>
                <a:off x="3882107" y="1652967"/>
                <a:ext cx="4430106" cy="914400"/>
              </a:xfrm>
              <a:prstGeom prst="rect">
                <a:avLst/>
              </a:prstGeom>
              <a:solidFill>
                <a:srgbClr val="0072C6"/>
              </a:solidFill>
              <a:effectLst/>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mj-lt"/>
                    <a:ea typeface="+mj-ea"/>
                    <a:cs typeface="+mj-cs"/>
                  </a:rPr>
                  <a:t>Visual Studio 2012</a:t>
                </a:r>
              </a:p>
            </p:txBody>
          </p:sp>
          <p:sp>
            <p:nvSpPr>
              <p:cNvPr id="8" name="Title 1"/>
              <p:cNvSpPr txBox="1">
                <a:spLocks/>
              </p:cNvSpPr>
              <p:nvPr/>
            </p:nvSpPr>
            <p:spPr>
              <a:xfrm>
                <a:off x="3882107" y="2837993"/>
                <a:ext cx="4430106" cy="914400"/>
              </a:xfrm>
              <a:prstGeom prst="rect">
                <a:avLst/>
              </a:prstGeom>
              <a:solidFill>
                <a:srgbClr val="0072C6"/>
              </a:solidFill>
              <a:effectLst/>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mj-lt"/>
                    <a:ea typeface="+mj-ea"/>
                    <a:cs typeface="+mj-cs"/>
                  </a:rPr>
                  <a:t>Visual Studio 2013</a:t>
                </a:r>
              </a:p>
            </p:txBody>
          </p:sp>
          <p:sp>
            <p:nvSpPr>
              <p:cNvPr id="9" name="Title 1"/>
              <p:cNvSpPr txBox="1">
                <a:spLocks/>
              </p:cNvSpPr>
              <p:nvPr/>
            </p:nvSpPr>
            <p:spPr>
              <a:xfrm>
                <a:off x="3882107" y="4023019"/>
                <a:ext cx="4430106" cy="914400"/>
              </a:xfrm>
              <a:prstGeom prst="rect">
                <a:avLst/>
              </a:prstGeom>
              <a:solidFill>
                <a:srgbClr val="0072C6"/>
              </a:solidFill>
              <a:effectLst/>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mj-lt"/>
                    <a:ea typeface="+mj-ea"/>
                    <a:cs typeface="+mj-cs"/>
                  </a:rPr>
                  <a:t>Visual Studio 2015</a:t>
                </a:r>
              </a:p>
            </p:txBody>
          </p:sp>
          <p:sp>
            <p:nvSpPr>
              <p:cNvPr id="14" name="Right Brace 13"/>
              <p:cNvSpPr/>
              <p:nvPr/>
            </p:nvSpPr>
            <p:spPr>
              <a:xfrm>
                <a:off x="8582297" y="1652967"/>
                <a:ext cx="548640" cy="3386052"/>
              </a:xfrm>
              <a:prstGeom prst="rightBrace">
                <a:avLst>
                  <a:gd name="adj1" fmla="val 47222"/>
                  <a:gd name="adj2" fmla="val 50000"/>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05050"/>
                  </a:solidFill>
                  <a:effectLst/>
                  <a:uLnTx/>
                  <a:uFillTx/>
                  <a:latin typeface="Segoe UI Light"/>
                </a:endParaRPr>
              </a:p>
            </p:txBody>
          </p:sp>
        </p:grpSp>
      </p:grpSp>
      <p:pic>
        <p:nvPicPr>
          <p:cNvPr id="10" name="Picture 2" descr="http://www.tanchunsiong.com/wp-content/uploads/2012/11/visual-studio-logo.png"/>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tretch/>
        </p:blipFill>
        <p:spPr bwMode="auto">
          <a:xfrm flipH="1">
            <a:off x="3461781" y="2207687"/>
            <a:ext cx="612192" cy="5775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2" descr="http://www.tanchunsiong.com/wp-content/uploads/2012/11/visual-studio-logo.png"/>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tretch/>
        </p:blipFill>
        <p:spPr bwMode="auto">
          <a:xfrm flipH="1">
            <a:off x="3461781" y="3395893"/>
            <a:ext cx="612192" cy="5775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2" descr="http://www.tanchunsiong.com/wp-content/uploads/2012/11/visual-studio-logo.png"/>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tretch/>
        </p:blipFill>
        <p:spPr bwMode="auto">
          <a:xfrm flipH="1">
            <a:off x="3461781" y="4577739"/>
            <a:ext cx="612192" cy="57754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1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Available project types</a:t>
            </a:r>
          </a:p>
        </p:txBody>
      </p:sp>
      <p:grpSp>
        <p:nvGrpSpPr>
          <p:cNvPr id="7" name="Group 6"/>
          <p:cNvGrpSpPr/>
          <p:nvPr/>
        </p:nvGrpSpPr>
        <p:grpSpPr>
          <a:xfrm>
            <a:off x="2032653" y="1676400"/>
            <a:ext cx="8126695" cy="4572000"/>
            <a:chOff x="1220505" y="1189177"/>
            <a:chExt cx="9753312" cy="5510215"/>
          </a:xfrm>
        </p:grpSpPr>
        <p:pic>
          <p:nvPicPr>
            <p:cNvPr id="3" name="Picture 2"/>
            <p:cNvPicPr>
              <a:picLocks noChangeAspect="1"/>
            </p:cNvPicPr>
            <p:nvPr/>
          </p:nvPicPr>
          <p:blipFill>
            <a:blip r:embed="rId3"/>
            <a:stretch>
              <a:fillRect/>
            </a:stretch>
          </p:blipFill>
          <p:spPr>
            <a:xfrm>
              <a:off x="1220505" y="1189177"/>
              <a:ext cx="9753312" cy="5510215"/>
            </a:xfrm>
            <a:prstGeom prst="rect">
              <a:avLst/>
            </a:prstGeom>
            <a:ln w="28575">
              <a:solidFill>
                <a:srgbClr val="FF0000"/>
              </a:solidFill>
            </a:ln>
          </p:spPr>
        </p:pic>
        <p:sp>
          <p:nvSpPr>
            <p:cNvPr id="4" name="Rectangle 3"/>
            <p:cNvSpPr/>
            <p:nvPr/>
          </p:nvSpPr>
          <p:spPr>
            <a:xfrm>
              <a:off x="1233488" y="1873072"/>
              <a:ext cx="1098447" cy="2862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1733550" y="3793331"/>
              <a:ext cx="466725" cy="2169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a:off x="3822700" y="1925013"/>
              <a:ext cx="4237083" cy="23465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55363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9512"/>
            <a:ext cx="8418285" cy="899665"/>
          </a:xfrm>
        </p:spPr>
        <p:txBody>
          <a:bodyPr/>
          <a:lstStyle/>
          <a:p>
            <a:r>
              <a:rPr lang="en-GB" dirty="0"/>
              <a:t>Integration with Solution Explorer</a:t>
            </a:r>
          </a:p>
        </p:txBody>
      </p:sp>
      <p:pic>
        <p:nvPicPr>
          <p:cNvPr id="3" name="Picture 2"/>
          <p:cNvPicPr>
            <a:picLocks noChangeAspect="1"/>
          </p:cNvPicPr>
          <p:nvPr/>
        </p:nvPicPr>
        <p:blipFill rotWithShape="1">
          <a:blip r:embed="rId3"/>
          <a:srcRect l="558" t="648" r="901"/>
          <a:stretch/>
        </p:blipFill>
        <p:spPr>
          <a:xfrm>
            <a:off x="3997482" y="1676400"/>
            <a:ext cx="4197036" cy="4572000"/>
          </a:xfrm>
          <a:prstGeom prst="rect">
            <a:avLst/>
          </a:prstGeom>
          <a:ln w="28575">
            <a:solidFill>
              <a:srgbClr val="FF0000"/>
            </a:solidFill>
          </a:ln>
        </p:spPr>
      </p:pic>
    </p:spTree>
    <p:extLst>
      <p:ext uri="{BB962C8B-B14F-4D97-AF65-F5344CB8AC3E}">
        <p14:creationId xmlns:p14="http://schemas.microsoft.com/office/powerpoint/2010/main" val="170919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Integration with Server Explorer</a:t>
            </a:r>
          </a:p>
        </p:txBody>
      </p:sp>
      <p:grpSp>
        <p:nvGrpSpPr>
          <p:cNvPr id="11" name="Group 10"/>
          <p:cNvGrpSpPr/>
          <p:nvPr/>
        </p:nvGrpSpPr>
        <p:grpSpPr>
          <a:xfrm>
            <a:off x="1474520" y="1726571"/>
            <a:ext cx="3902799" cy="4245309"/>
            <a:chOff x="461554" y="1312817"/>
            <a:chExt cx="4710324" cy="5123702"/>
          </a:xfrm>
        </p:grpSpPr>
        <p:pic>
          <p:nvPicPr>
            <p:cNvPr id="4" name="Picture 3"/>
            <p:cNvPicPr>
              <a:picLocks noChangeAspect="1"/>
            </p:cNvPicPr>
            <p:nvPr/>
          </p:nvPicPr>
          <p:blipFill>
            <a:blip r:embed="rId3"/>
            <a:stretch>
              <a:fillRect/>
            </a:stretch>
          </p:blipFill>
          <p:spPr>
            <a:xfrm>
              <a:off x="461554" y="1312817"/>
              <a:ext cx="4710324" cy="5123702"/>
            </a:xfrm>
            <a:prstGeom prst="rect">
              <a:avLst/>
            </a:prstGeom>
            <a:ln w="28575">
              <a:solidFill>
                <a:srgbClr val="DC3C00"/>
              </a:solidFill>
            </a:ln>
          </p:spPr>
        </p:pic>
        <p:sp>
          <p:nvSpPr>
            <p:cNvPr id="5" name="Rectangle 4"/>
            <p:cNvSpPr/>
            <p:nvPr/>
          </p:nvSpPr>
          <p:spPr>
            <a:xfrm>
              <a:off x="761999" y="2224597"/>
              <a:ext cx="1570108" cy="2573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a:off x="967186" y="3135086"/>
              <a:ext cx="1998319" cy="2455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6572251" y="3429000"/>
            <a:ext cx="4248150" cy="2063931"/>
            <a:chOff x="6667501" y="2129245"/>
            <a:chExt cx="4248150" cy="2063931"/>
          </a:xfrm>
        </p:grpSpPr>
        <p:pic>
          <p:nvPicPr>
            <p:cNvPr id="8" name="Picture 7"/>
            <p:cNvPicPr>
              <a:picLocks noChangeAspect="1"/>
            </p:cNvPicPr>
            <p:nvPr/>
          </p:nvPicPr>
          <p:blipFill rotWithShape="1">
            <a:blip r:embed="rId4"/>
            <a:srcRect t="3935" r="1226" b="3263"/>
            <a:stretch/>
          </p:blipFill>
          <p:spPr>
            <a:xfrm>
              <a:off x="6667501" y="2129245"/>
              <a:ext cx="4248150" cy="2063931"/>
            </a:xfrm>
            <a:prstGeom prst="rect">
              <a:avLst/>
            </a:prstGeom>
            <a:ln w="28575">
              <a:solidFill>
                <a:srgbClr val="DC3C00"/>
              </a:solidFill>
            </a:ln>
          </p:spPr>
        </p:pic>
        <p:sp>
          <p:nvSpPr>
            <p:cNvPr id="7" name="Rectangle 6"/>
            <p:cNvSpPr/>
            <p:nvPr/>
          </p:nvSpPr>
          <p:spPr>
            <a:xfrm>
              <a:off x="6864350" y="2699577"/>
              <a:ext cx="2470150" cy="314325"/>
            </a:xfrm>
            <a:prstGeom prst="rect">
              <a:avLst/>
            </a:prstGeom>
            <a:noFill/>
            <a:ln w="28575">
              <a:solidFill>
                <a:srgbClr val="DC3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sp>
        <p:nvSpPr>
          <p:cNvPr id="9" name="Title 7"/>
          <p:cNvSpPr txBox="1">
            <a:spLocks/>
          </p:cNvSpPr>
          <p:nvPr/>
        </p:nvSpPr>
        <p:spPr>
          <a:xfrm>
            <a:off x="6096000" y="1726571"/>
            <a:ext cx="5617269" cy="1610702"/>
          </a:xfrm>
          <a:prstGeom prst="rect">
            <a:avLst/>
          </a:prstGeom>
        </p:spPr>
        <p:txBody>
          <a:bodyPr vert="horz" lIns="457200" tIns="38100" rIns="76200" bIns="38100" rtlCol="0" anchor="ctr">
            <a:no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DC3C00"/>
                </a:solidFill>
                <a:effectLst/>
                <a:uLnTx/>
                <a:uFillTx/>
                <a:latin typeface="+mj-lt"/>
                <a:ea typeface="+mj-ea"/>
                <a:cs typeface="+mj-cs"/>
              </a:rPr>
              <a:t>Monitor and manage jobs</a:t>
            </a:r>
          </a:p>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DC3C00"/>
                </a:solidFill>
                <a:effectLst/>
                <a:uLnTx/>
                <a:uFillTx/>
                <a:latin typeface="+mj-lt"/>
                <a:ea typeface="+mj-ea"/>
                <a:cs typeface="+mj-cs"/>
              </a:rPr>
              <a:t>Browse and manage storage</a:t>
            </a:r>
          </a:p>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DC3C00"/>
                </a:solidFill>
                <a:effectLst/>
                <a:uLnTx/>
                <a:uFillTx/>
                <a:latin typeface="+mj-lt"/>
                <a:ea typeface="+mj-ea"/>
                <a:cs typeface="+mj-cs"/>
              </a:rPr>
              <a:t>Browse U-SQL catalog</a:t>
            </a:r>
          </a:p>
        </p:txBody>
      </p:sp>
      <p:sp>
        <p:nvSpPr>
          <p:cNvPr id="12" name="Right Arrow 11"/>
          <p:cNvSpPr/>
          <p:nvPr/>
        </p:nvSpPr>
        <p:spPr bwMode="auto">
          <a:xfrm>
            <a:off x="3905250" y="4062224"/>
            <a:ext cx="2632893" cy="797481"/>
          </a:xfrm>
          <a:prstGeom prst="rightArrow">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39245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268927" y="286381"/>
            <a:ext cx="11653523" cy="927940"/>
          </a:xfrm>
        </p:spPr>
        <p:txBody>
          <a:bodyPr/>
          <a:lstStyle/>
          <a:p>
            <a:r>
              <a:rPr lang="en-US" dirty="0"/>
              <a:t>Authoring U-SQL queries</a:t>
            </a:r>
          </a:p>
        </p:txBody>
      </p:sp>
      <p:pic>
        <p:nvPicPr>
          <p:cNvPr id="26" name="Picture 25"/>
          <p:cNvPicPr>
            <a:picLocks noChangeAspect="1"/>
          </p:cNvPicPr>
          <p:nvPr/>
        </p:nvPicPr>
        <p:blipFill>
          <a:blip r:embed="rId3"/>
          <a:stretch>
            <a:fillRect/>
          </a:stretch>
        </p:blipFill>
        <p:spPr>
          <a:xfrm>
            <a:off x="6095688" y="1396974"/>
            <a:ext cx="5315607" cy="4584101"/>
          </a:xfrm>
          <a:prstGeom prst="rect">
            <a:avLst/>
          </a:prstGeom>
          <a:ln w="28575">
            <a:solidFill>
              <a:srgbClr val="DC3C00"/>
            </a:solidFill>
          </a:ln>
        </p:spPr>
      </p:pic>
      <p:pic>
        <p:nvPicPr>
          <p:cNvPr id="27" name="Picture 26"/>
          <p:cNvPicPr>
            <a:picLocks noChangeAspect="1"/>
          </p:cNvPicPr>
          <p:nvPr/>
        </p:nvPicPr>
        <p:blipFill>
          <a:blip r:embed="rId4"/>
          <a:stretch>
            <a:fillRect/>
          </a:stretch>
        </p:blipFill>
        <p:spPr>
          <a:xfrm>
            <a:off x="8363028" y="4465645"/>
            <a:ext cx="3295650" cy="1762125"/>
          </a:xfrm>
          <a:prstGeom prst="rect">
            <a:avLst/>
          </a:prstGeom>
          <a:ln>
            <a:solidFill>
              <a:srgbClr val="293A56"/>
            </a:solidFill>
          </a:ln>
        </p:spPr>
      </p:pic>
      <p:sp>
        <p:nvSpPr>
          <p:cNvPr id="28" name="TextBox 27"/>
          <p:cNvSpPr txBox="1"/>
          <p:nvPr/>
        </p:nvSpPr>
        <p:spPr>
          <a:xfrm>
            <a:off x="268927" y="1266604"/>
            <a:ext cx="4206913" cy="2800767"/>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1200"/>
              </a:spcBef>
              <a:spcAft>
                <a:spcPts val="0"/>
              </a:spcAft>
              <a:buClrTx/>
              <a:buSzTx/>
              <a:buFontTx/>
              <a:buNone/>
              <a:tabLst/>
              <a:defRPr/>
            </a:pPr>
            <a:r>
              <a:rPr kumimoji="0" lang="en-US" sz="2600" b="0" i="0" u="none" strike="noStrike" kern="0" cap="none" spc="0" normalizeH="0" baseline="0" noProof="0" dirty="0">
                <a:ln>
                  <a:noFill/>
                </a:ln>
                <a:effectLst/>
                <a:uLnTx/>
                <a:uFillTx/>
                <a:latin typeface="+mj-lt"/>
              </a:rPr>
              <a:t>Visual Studio fully supports authoring U-SQL scripts</a:t>
            </a:r>
          </a:p>
          <a:p>
            <a:pPr marL="0" marR="0" lvl="0" indent="0" defTabSz="914400" eaLnBrk="1" fontAlgn="auto" latinLnBrk="0" hangingPunct="1">
              <a:lnSpc>
                <a:spcPct val="100000"/>
              </a:lnSpc>
              <a:spcBef>
                <a:spcPts val="1200"/>
              </a:spcBef>
              <a:spcAft>
                <a:spcPts val="0"/>
              </a:spcAft>
              <a:buClrTx/>
              <a:buSzTx/>
              <a:buFontTx/>
              <a:buNone/>
              <a:tabLst/>
              <a:defRPr/>
            </a:pPr>
            <a:r>
              <a:rPr kumimoji="0" lang="en-US" sz="2600" b="0" i="0" u="none" strike="noStrike" kern="0" cap="none" spc="0" normalizeH="0" baseline="0" noProof="0" dirty="0">
                <a:ln>
                  <a:noFill/>
                </a:ln>
                <a:solidFill>
                  <a:sysClr val="windowText" lastClr="000000"/>
                </a:solidFill>
                <a:effectLst/>
                <a:uLnTx/>
                <a:uFillTx/>
                <a:latin typeface="+mj-lt"/>
              </a:rPr>
              <a:t>While editing, it provides:</a:t>
            </a:r>
          </a:p>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5"/>
              </a:buBlip>
              <a:tabLst/>
              <a:defRPr/>
            </a:pPr>
            <a:r>
              <a:rPr kumimoji="0" lang="en-US" sz="1900" b="0" i="0" u="none" strike="noStrike" kern="0" cap="none" spc="0" normalizeH="0" baseline="0" noProof="0" dirty="0">
                <a:ln>
                  <a:noFill/>
                </a:ln>
                <a:solidFill>
                  <a:sysClr val="windowText" lastClr="000000"/>
                </a:solidFill>
                <a:effectLst/>
                <a:uLnTx/>
                <a:uFillTx/>
                <a:latin typeface="+mj-lt"/>
              </a:rPr>
              <a:t>IntelliSense</a:t>
            </a:r>
          </a:p>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5"/>
              </a:buBlip>
              <a:tabLst/>
              <a:defRPr/>
            </a:pPr>
            <a:r>
              <a:rPr kumimoji="0" lang="en-US" sz="1900" b="0" i="0" u="none" strike="noStrike" kern="0" cap="none" spc="0" normalizeH="0" baseline="0" noProof="0" dirty="0">
                <a:ln>
                  <a:noFill/>
                </a:ln>
                <a:solidFill>
                  <a:sysClr val="windowText" lastClr="000000"/>
                </a:solidFill>
                <a:effectLst/>
                <a:uLnTx/>
                <a:uFillTx/>
                <a:latin typeface="+mj-lt"/>
              </a:rPr>
              <a:t>Syntax color coding</a:t>
            </a:r>
          </a:p>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5"/>
              </a:buBlip>
              <a:tabLst/>
              <a:defRPr/>
            </a:pPr>
            <a:r>
              <a:rPr kumimoji="0" lang="en-US" sz="1900" b="0" i="0" u="none" strike="noStrike" kern="0" cap="none" spc="0" normalizeH="0" baseline="0" noProof="0" dirty="0">
                <a:ln>
                  <a:noFill/>
                </a:ln>
                <a:solidFill>
                  <a:sysClr val="windowText" lastClr="000000"/>
                </a:solidFill>
                <a:effectLst/>
                <a:uLnTx/>
                <a:uFillTx/>
                <a:latin typeface="+mj-lt"/>
              </a:rPr>
              <a:t>Syntax checking</a:t>
            </a:r>
          </a:p>
        </p:txBody>
      </p:sp>
      <p:sp>
        <p:nvSpPr>
          <p:cNvPr id="29" name="TextBox 28"/>
          <p:cNvSpPr txBox="1"/>
          <p:nvPr/>
        </p:nvSpPr>
        <p:spPr>
          <a:xfrm>
            <a:off x="9637571" y="2599662"/>
            <a:ext cx="1503541" cy="615553"/>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B347"/>
                </a:solidFill>
                <a:effectLst/>
                <a:uLnTx/>
                <a:uFillTx/>
              </a:rPr>
              <a:t>contextual menu</a:t>
            </a:r>
          </a:p>
        </p:txBody>
      </p:sp>
      <p:cxnSp>
        <p:nvCxnSpPr>
          <p:cNvPr id="30" name="Straight Arrow Connector 29"/>
          <p:cNvCxnSpPr/>
          <p:nvPr/>
        </p:nvCxnSpPr>
        <p:spPr>
          <a:xfrm flipH="1" flipV="1">
            <a:off x="10010853" y="1865740"/>
            <a:ext cx="378488" cy="68618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7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8">
                                            <p:txEl>
                                              <p:pRg st="0" end="0"/>
                                            </p:txEl>
                                          </p:spTgt>
                                        </p:tgtEl>
                                        <p:attrNameLst>
                                          <p:attrName>style.visibility</p:attrName>
                                        </p:attrNameLst>
                                      </p:cBhvr>
                                      <p:to>
                                        <p:strVal val="visible"/>
                                      </p:to>
                                    </p:set>
                                    <p:animEffect transition="in" filter="fade">
                                      <p:cBhvr>
                                        <p:cTn id="14" dur="500"/>
                                        <p:tgtEl>
                                          <p:spTgt spid="28">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8">
                                            <p:txEl>
                                              <p:pRg st="1" end="1"/>
                                            </p:txEl>
                                          </p:spTgt>
                                        </p:tgtEl>
                                        <p:attrNameLst>
                                          <p:attrName>style.visibility</p:attrName>
                                        </p:attrNameLst>
                                      </p:cBhvr>
                                      <p:to>
                                        <p:strVal val="visible"/>
                                      </p:to>
                                    </p:set>
                                    <p:animEffect transition="in" filter="fade">
                                      <p:cBhvr>
                                        <p:cTn id="18" dur="500"/>
                                        <p:tgtEl>
                                          <p:spTgt spid="28">
                                            <p:txEl>
                                              <p:pRg st="1" end="1"/>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8">
                                            <p:txEl>
                                              <p:pRg st="2" end="2"/>
                                            </p:txEl>
                                          </p:spTgt>
                                        </p:tgtEl>
                                        <p:attrNameLst>
                                          <p:attrName>style.visibility</p:attrName>
                                        </p:attrNameLst>
                                      </p:cBhvr>
                                      <p:to>
                                        <p:strVal val="visible"/>
                                      </p:to>
                                    </p:set>
                                    <p:animEffect transition="in" filter="fade">
                                      <p:cBhvr>
                                        <p:cTn id="22" dur="500"/>
                                        <p:tgtEl>
                                          <p:spTgt spid="28">
                                            <p:txEl>
                                              <p:pRg st="2" end="2"/>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8">
                                            <p:txEl>
                                              <p:pRg st="3" end="3"/>
                                            </p:txEl>
                                          </p:spTgt>
                                        </p:tgtEl>
                                        <p:attrNameLst>
                                          <p:attrName>style.visibility</p:attrName>
                                        </p:attrNameLst>
                                      </p:cBhvr>
                                      <p:to>
                                        <p:strVal val="visible"/>
                                      </p:to>
                                    </p:set>
                                    <p:animEffect transition="in" filter="fade">
                                      <p:cBhvr>
                                        <p:cTn id="26" dur="500"/>
                                        <p:tgtEl>
                                          <p:spTgt spid="28">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8">
                                            <p:txEl>
                                              <p:pRg st="4" end="4"/>
                                            </p:txEl>
                                          </p:spTgt>
                                        </p:tgtEl>
                                        <p:attrNameLst>
                                          <p:attrName>style.visibility</p:attrName>
                                        </p:attrNameLst>
                                      </p:cBhvr>
                                      <p:to>
                                        <p:strVal val="visible"/>
                                      </p:to>
                                    </p:set>
                                    <p:animEffect transition="in" filter="fade">
                                      <p:cBhvr>
                                        <p:cTn id="30" dur="500"/>
                                        <p:tgtEl>
                                          <p:spTgt spid="28">
                                            <p:txEl>
                                              <p:pRg st="4" end="4"/>
                                            </p:txEl>
                                          </p:spTgt>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9512"/>
            <a:ext cx="8347166" cy="899665"/>
          </a:xfrm>
        </p:spPr>
        <p:txBody>
          <a:bodyPr/>
          <a:lstStyle/>
          <a:p>
            <a:r>
              <a:rPr lang="en-GB" dirty="0"/>
              <a:t>Code-behind files</a:t>
            </a:r>
          </a:p>
        </p:txBody>
      </p:sp>
      <p:pic>
        <p:nvPicPr>
          <p:cNvPr id="6" name="Picture 5"/>
          <p:cNvPicPr>
            <a:picLocks noChangeAspect="1"/>
          </p:cNvPicPr>
          <p:nvPr/>
        </p:nvPicPr>
        <p:blipFill>
          <a:blip r:embed="rId3"/>
          <a:stretch>
            <a:fillRect/>
          </a:stretch>
        </p:blipFill>
        <p:spPr>
          <a:xfrm>
            <a:off x="457200" y="2141167"/>
            <a:ext cx="4293577" cy="2857500"/>
          </a:xfrm>
          <a:prstGeom prst="rect">
            <a:avLst/>
          </a:prstGeom>
          <a:ln w="28575">
            <a:solidFill>
              <a:srgbClr val="DC3C00"/>
            </a:solidFill>
          </a:ln>
        </p:spPr>
      </p:pic>
      <p:pic>
        <p:nvPicPr>
          <p:cNvPr id="8" name="Picture 7"/>
          <p:cNvPicPr>
            <a:picLocks noChangeAspect="1"/>
          </p:cNvPicPr>
          <p:nvPr/>
        </p:nvPicPr>
        <p:blipFill>
          <a:blip r:embed="rId4"/>
          <a:stretch>
            <a:fillRect/>
          </a:stretch>
        </p:blipFill>
        <p:spPr>
          <a:xfrm>
            <a:off x="6100157" y="559744"/>
            <a:ext cx="3214680" cy="2743200"/>
          </a:xfrm>
          <a:prstGeom prst="rect">
            <a:avLst/>
          </a:prstGeom>
          <a:ln w="28575">
            <a:solidFill>
              <a:srgbClr val="DC3C00"/>
            </a:solidFill>
          </a:ln>
        </p:spPr>
      </p:pic>
      <p:pic>
        <p:nvPicPr>
          <p:cNvPr id="9" name="Picture 8"/>
          <p:cNvPicPr>
            <a:picLocks noChangeAspect="1"/>
          </p:cNvPicPr>
          <p:nvPr/>
        </p:nvPicPr>
        <p:blipFill>
          <a:blip r:embed="rId5"/>
          <a:stretch>
            <a:fillRect/>
          </a:stretch>
        </p:blipFill>
        <p:spPr>
          <a:xfrm>
            <a:off x="6100157" y="3584032"/>
            <a:ext cx="3608610" cy="2743200"/>
          </a:xfrm>
          <a:prstGeom prst="rect">
            <a:avLst/>
          </a:prstGeom>
          <a:ln w="28575">
            <a:solidFill>
              <a:srgbClr val="DC3C00"/>
            </a:solidFill>
          </a:ln>
        </p:spPr>
      </p:pic>
      <p:grpSp>
        <p:nvGrpSpPr>
          <p:cNvPr id="10" name="Group 9"/>
          <p:cNvGrpSpPr/>
          <p:nvPr/>
        </p:nvGrpSpPr>
        <p:grpSpPr>
          <a:xfrm>
            <a:off x="1067051" y="1993692"/>
            <a:ext cx="5333749" cy="2369302"/>
            <a:chOff x="1067051" y="1993692"/>
            <a:chExt cx="5333749" cy="2369302"/>
          </a:xfrm>
        </p:grpSpPr>
        <p:cxnSp>
          <p:nvCxnSpPr>
            <p:cNvPr id="11" name="Straight Arrow Connector 10"/>
            <p:cNvCxnSpPr>
              <a:stCxn id="14" idx="3"/>
            </p:cNvCxnSpPr>
            <p:nvPr/>
          </p:nvCxnSpPr>
          <p:spPr>
            <a:xfrm flipV="1">
              <a:off x="2634594" y="1993692"/>
              <a:ext cx="3766206" cy="2238674"/>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067051" y="4101737"/>
              <a:ext cx="1567543" cy="261257"/>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 name="Group 12"/>
          <p:cNvGrpSpPr/>
          <p:nvPr/>
        </p:nvGrpSpPr>
        <p:grpSpPr>
          <a:xfrm>
            <a:off x="1328182" y="4362994"/>
            <a:ext cx="5072618" cy="1138396"/>
            <a:chOff x="1328182" y="4362994"/>
            <a:chExt cx="5072618" cy="1138396"/>
          </a:xfrm>
        </p:grpSpPr>
        <p:cxnSp>
          <p:nvCxnSpPr>
            <p:cNvPr id="12" name="Straight Arrow Connector 11"/>
            <p:cNvCxnSpPr>
              <a:stCxn id="15" idx="3"/>
            </p:cNvCxnSpPr>
            <p:nvPr/>
          </p:nvCxnSpPr>
          <p:spPr>
            <a:xfrm>
              <a:off x="3130731" y="4506686"/>
              <a:ext cx="3270069" cy="994704"/>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328182" y="4362994"/>
              <a:ext cx="1802549" cy="287383"/>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89638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Submitting jobs</a:t>
            </a:r>
          </a:p>
        </p:txBody>
      </p:sp>
      <p:pic>
        <p:nvPicPr>
          <p:cNvPr id="3" name="Picture 2"/>
          <p:cNvPicPr>
            <a:picLocks noChangeAspect="1"/>
          </p:cNvPicPr>
          <p:nvPr/>
        </p:nvPicPr>
        <p:blipFill>
          <a:blip r:embed="rId3"/>
          <a:stretch>
            <a:fillRect/>
          </a:stretch>
        </p:blipFill>
        <p:spPr>
          <a:xfrm>
            <a:off x="457201" y="2002559"/>
            <a:ext cx="5410200" cy="2732874"/>
          </a:xfrm>
          <a:prstGeom prst="rect">
            <a:avLst/>
          </a:prstGeom>
          <a:ln w="28575">
            <a:solidFill>
              <a:srgbClr val="DC3C00"/>
            </a:solidFill>
          </a:ln>
        </p:spPr>
      </p:pic>
      <p:pic>
        <p:nvPicPr>
          <p:cNvPr id="9" name="Picture 8"/>
          <p:cNvPicPr>
            <a:picLocks noChangeAspect="1"/>
          </p:cNvPicPr>
          <p:nvPr/>
        </p:nvPicPr>
        <p:blipFill>
          <a:blip r:embed="rId4"/>
          <a:stretch>
            <a:fillRect/>
          </a:stretch>
        </p:blipFill>
        <p:spPr>
          <a:xfrm>
            <a:off x="6324600" y="365778"/>
            <a:ext cx="5410199" cy="2585254"/>
          </a:xfrm>
          <a:prstGeom prst="rect">
            <a:avLst/>
          </a:prstGeom>
          <a:ln w="28575">
            <a:solidFill>
              <a:srgbClr val="DC3C00"/>
            </a:solidFill>
          </a:ln>
        </p:spPr>
      </p:pic>
      <p:pic>
        <p:nvPicPr>
          <p:cNvPr id="10" name="Picture 9"/>
          <p:cNvPicPr>
            <a:picLocks noChangeAspect="1"/>
          </p:cNvPicPr>
          <p:nvPr/>
        </p:nvPicPr>
        <p:blipFill>
          <a:blip r:embed="rId5"/>
          <a:stretch>
            <a:fillRect/>
          </a:stretch>
        </p:blipFill>
        <p:spPr>
          <a:xfrm>
            <a:off x="6324600" y="3432998"/>
            <a:ext cx="5410200" cy="2884692"/>
          </a:xfrm>
          <a:prstGeom prst="rect">
            <a:avLst/>
          </a:prstGeom>
          <a:ln w="28575">
            <a:solidFill>
              <a:srgbClr val="DC3C00"/>
            </a:solidFill>
          </a:ln>
        </p:spPr>
      </p:pic>
      <p:sp>
        <p:nvSpPr>
          <p:cNvPr id="13" name="Rectangle 12"/>
          <p:cNvSpPr/>
          <p:nvPr/>
        </p:nvSpPr>
        <p:spPr>
          <a:xfrm>
            <a:off x="716756" y="2328863"/>
            <a:ext cx="976313" cy="280988"/>
          </a:xfrm>
          <a:prstGeom prst="rect">
            <a:avLst/>
          </a:prstGeom>
          <a:noFill/>
          <a:ln w="571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nvGrpSpPr>
          <p:cNvPr id="15" name="Group 14"/>
          <p:cNvGrpSpPr/>
          <p:nvPr/>
        </p:nvGrpSpPr>
        <p:grpSpPr>
          <a:xfrm>
            <a:off x="6760368" y="911909"/>
            <a:ext cx="1471613" cy="2927347"/>
            <a:chOff x="6760368" y="911909"/>
            <a:chExt cx="1471613" cy="2927347"/>
          </a:xfrm>
        </p:grpSpPr>
        <p:sp>
          <p:nvSpPr>
            <p:cNvPr id="11" name="Rectangle 10"/>
            <p:cNvSpPr/>
            <p:nvPr/>
          </p:nvSpPr>
          <p:spPr>
            <a:xfrm>
              <a:off x="7924799" y="911909"/>
              <a:ext cx="307182" cy="359261"/>
            </a:xfrm>
            <a:prstGeom prst="rect">
              <a:avLst/>
            </a:prstGeom>
            <a:noFill/>
            <a:ln w="571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4" name="Rectangle 13"/>
            <p:cNvSpPr/>
            <p:nvPr/>
          </p:nvSpPr>
          <p:spPr>
            <a:xfrm>
              <a:off x="6760368" y="1302252"/>
              <a:ext cx="1471613" cy="395579"/>
            </a:xfrm>
            <a:prstGeom prst="rect">
              <a:avLst/>
            </a:prstGeom>
            <a:noFill/>
            <a:ln w="571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cxnSp>
          <p:nvCxnSpPr>
            <p:cNvPr id="16" name="Straight Arrow Connector 15"/>
            <p:cNvCxnSpPr>
              <a:stCxn id="14" idx="2"/>
            </p:cNvCxnSpPr>
            <p:nvPr/>
          </p:nvCxnSpPr>
          <p:spPr>
            <a:xfrm>
              <a:off x="7496175" y="1697831"/>
              <a:ext cx="392074" cy="2141425"/>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324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execution graph </a:t>
            </a:r>
            <a:endParaRPr lang="en-GB" dirty="0"/>
          </a:p>
        </p:txBody>
      </p:sp>
      <p:pic>
        <p:nvPicPr>
          <p:cNvPr id="12" name="Picture 11"/>
          <p:cNvPicPr>
            <a:picLocks noChangeAspect="1"/>
          </p:cNvPicPr>
          <p:nvPr/>
        </p:nvPicPr>
        <p:blipFill>
          <a:blip r:embed="rId3"/>
          <a:stretch>
            <a:fillRect/>
          </a:stretch>
        </p:blipFill>
        <p:spPr>
          <a:xfrm>
            <a:off x="3333504" y="1421406"/>
            <a:ext cx="8128000" cy="4572000"/>
          </a:xfrm>
          <a:prstGeom prst="rect">
            <a:avLst/>
          </a:prstGeom>
          <a:ln w="28575">
            <a:solidFill>
              <a:srgbClr val="FF0000"/>
            </a:solidFill>
          </a:ln>
        </p:spPr>
      </p:pic>
      <p:sp>
        <p:nvSpPr>
          <p:cNvPr id="15" name="TextBox 14"/>
          <p:cNvSpPr txBox="1"/>
          <p:nvPr/>
        </p:nvSpPr>
        <p:spPr>
          <a:xfrm>
            <a:off x="1" y="1266604"/>
            <a:ext cx="3033132" cy="3785652"/>
          </a:xfrm>
          <a:prstGeom prst="rect">
            <a:avLst/>
          </a:prstGeom>
          <a:noFill/>
        </p:spPr>
        <p:txBody>
          <a:bodyPr wrap="square" lIns="457200" tIns="91440" rIns="18288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effectLst/>
                <a:uLnTx/>
                <a:uFillTx/>
                <a:latin typeface="+mj-lt"/>
              </a:rPr>
              <a:t>After a job is submitted, progress of its execution as it goes through the different stages is shown and updated continuously</a:t>
            </a:r>
          </a:p>
        </p:txBody>
      </p:sp>
    </p:spTree>
    <p:extLst>
      <p:ext uri="{BB962C8B-B14F-4D97-AF65-F5344CB8AC3E}">
        <p14:creationId xmlns:p14="http://schemas.microsoft.com/office/powerpoint/2010/main" val="424121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execution “progress” playback (video)</a:t>
            </a:r>
          </a:p>
        </p:txBody>
      </p:sp>
      <p:sp>
        <p:nvSpPr>
          <p:cNvPr id="3" name="Slide Number Placeholder 2"/>
          <p:cNvSpPr>
            <a:spLocks noGrp="1"/>
          </p:cNvSpPr>
          <p:nvPr>
            <p:ph type="sldNum" sz="quarter" idx="4294967295"/>
          </p:nvPr>
        </p:nvSpPr>
        <p:spPr>
          <a:xfrm>
            <a:off x="11636375" y="6629400"/>
            <a:ext cx="555625" cy="13335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pic>
        <p:nvPicPr>
          <p:cNvPr id="4" name="ProgRepla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37560" y="1417320"/>
            <a:ext cx="6817784" cy="4572000"/>
          </a:xfrm>
          <a:prstGeom prst="rect">
            <a:avLst/>
          </a:prstGeom>
          <a:ln w="28575">
            <a:solidFill>
              <a:schemeClr val="accent1"/>
            </a:solidFill>
          </a:ln>
        </p:spPr>
      </p:pic>
      <p:sp>
        <p:nvSpPr>
          <p:cNvPr id="5" name="TextBox 4"/>
          <p:cNvSpPr txBox="1"/>
          <p:nvPr/>
        </p:nvSpPr>
        <p:spPr>
          <a:xfrm>
            <a:off x="0" y="1191863"/>
            <a:ext cx="3337560" cy="2511457"/>
          </a:xfrm>
          <a:prstGeom prst="rect">
            <a:avLst/>
          </a:prstGeom>
          <a:noFill/>
        </p:spPr>
        <p:txBody>
          <a:bodyPr wrap="square" lIns="457200" tIns="146304" rIns="0" bIns="146304" rtlCol="0">
            <a:spAutoFit/>
          </a:bodyPr>
          <a:lstStyle/>
          <a:p>
            <a:pPr marL="0" marR="0" lvl="0" indent="0" defTabSz="914400" eaLnBrk="1" fontAlgn="auto" latinLnBrk="0" hangingPunct="1">
              <a:lnSpc>
                <a:spcPct val="100000"/>
              </a:lnSpc>
              <a:spcBef>
                <a:spcPts val="0"/>
              </a:spcBef>
              <a:spcAft>
                <a:spcPts val="0"/>
              </a:spcAft>
              <a:buClr>
                <a:schemeClr val="accent2"/>
              </a:buClr>
              <a:buSzPct val="100000"/>
              <a:buFontTx/>
              <a:buNone/>
              <a:tabLst/>
              <a:defRPr/>
            </a:pPr>
            <a:r>
              <a:rPr kumimoji="0" lang="en-US" sz="2400" b="0" i="0" u="none" strike="noStrike" kern="0" cap="none" spc="0" normalizeH="0" baseline="0" noProof="0" dirty="0">
                <a:ln>
                  <a:noFill/>
                </a:ln>
                <a:effectLst/>
                <a:uLnTx/>
                <a:uFillTx/>
                <a:latin typeface="+mj-lt"/>
              </a:rPr>
              <a:t>For performance tuning, identifying bottlenecks, and debugging, you can play back the job execution graph</a:t>
            </a:r>
          </a:p>
        </p:txBody>
      </p:sp>
    </p:spTree>
    <p:extLst>
      <p:ext uri="{BB962C8B-B14F-4D97-AF65-F5344CB8AC3E}">
        <p14:creationId xmlns:p14="http://schemas.microsoft.com/office/powerpoint/2010/main" val="11778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9513"/>
            <a:ext cx="6096000" cy="777288"/>
          </a:xfrm>
        </p:spPr>
        <p:txBody>
          <a:bodyPr/>
          <a:lstStyle/>
          <a:p>
            <a:r>
              <a:rPr lang="en-GB" dirty="0"/>
              <a:t>Managing performance</a:t>
            </a:r>
          </a:p>
        </p:txBody>
      </p:sp>
      <p:sp>
        <p:nvSpPr>
          <p:cNvPr id="15" name="Text Placeholder 2"/>
          <p:cNvSpPr txBox="1">
            <a:spLocks/>
          </p:cNvSpPr>
          <p:nvPr/>
        </p:nvSpPr>
        <p:spPr>
          <a:xfrm>
            <a:off x="1676401" y="4419600"/>
            <a:ext cx="3200399" cy="1552575"/>
          </a:xfrm>
          <a:prstGeom prst="rect">
            <a:avLst/>
          </a:prstGeom>
        </p:spPr>
        <p:txBody>
          <a:bodyPr tIns="182880"/>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120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j-lt"/>
                <a:ea typeface="+mn-ea"/>
                <a:cs typeface="+mn-cs"/>
              </a:rPr>
              <a:t>Issue detection</a:t>
            </a:r>
          </a:p>
        </p:txBody>
      </p:sp>
      <p:sp>
        <p:nvSpPr>
          <p:cNvPr id="16" name="Text Placeholder 3"/>
          <p:cNvSpPr txBox="1">
            <a:spLocks/>
          </p:cNvSpPr>
          <p:nvPr/>
        </p:nvSpPr>
        <p:spPr>
          <a:xfrm>
            <a:off x="7543800" y="4408988"/>
            <a:ext cx="2743200" cy="1298576"/>
          </a:xfrm>
          <a:prstGeom prst="rect">
            <a:avLst/>
          </a:prstGeom>
        </p:spPr>
        <p:txBody>
          <a:bodyPr tIns="182880"/>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Parallelism versus latency analysis</a:t>
            </a:r>
          </a:p>
        </p:txBody>
      </p:sp>
      <p:cxnSp>
        <p:nvCxnSpPr>
          <p:cNvPr id="17" name="Straight Connector 16"/>
          <p:cNvCxnSpPr/>
          <p:nvPr/>
        </p:nvCxnSpPr>
        <p:spPr>
          <a:xfrm>
            <a:off x="6096000" y="1676400"/>
            <a:ext cx="0" cy="419100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p:cNvSpPr>
            <a:spLocks noChangeAspect="1"/>
          </p:cNvSpPr>
          <p:nvPr/>
        </p:nvSpPr>
        <p:spPr bwMode="auto">
          <a:xfrm>
            <a:off x="1905000" y="1676400"/>
            <a:ext cx="2743200" cy="2743200"/>
          </a:xfrm>
          <a:prstGeom prst="ellipse">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Oval 18"/>
          <p:cNvSpPr>
            <a:spLocks noChangeAspect="1"/>
          </p:cNvSpPr>
          <p:nvPr/>
        </p:nvSpPr>
        <p:spPr bwMode="auto">
          <a:xfrm>
            <a:off x="7543800" y="1676400"/>
            <a:ext cx="2743200" cy="2743200"/>
          </a:xfrm>
          <a:prstGeom prst="ellipse">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Warning Icon"/>
          <p:cNvSpPr>
            <a:spLocks noChangeAspect="1" noEditPoints="1"/>
          </p:cNvSpPr>
          <p:nvPr/>
        </p:nvSpPr>
        <p:spPr bwMode="auto">
          <a:xfrm>
            <a:off x="2492680" y="2242098"/>
            <a:ext cx="1571320" cy="1451089"/>
          </a:xfrm>
          <a:custGeom>
            <a:avLst/>
            <a:gdLst>
              <a:gd name="T0" fmla="*/ 767 w 800"/>
              <a:gd name="T1" fmla="*/ 738 h 738"/>
              <a:gd name="T2" fmla="*/ 33 w 800"/>
              <a:gd name="T3" fmla="*/ 738 h 738"/>
              <a:gd name="T4" fmla="*/ 33 w 800"/>
              <a:gd name="T5" fmla="*/ 619 h 738"/>
              <a:gd name="T6" fmla="*/ 350 w 800"/>
              <a:gd name="T7" fmla="*/ 33 h 738"/>
              <a:gd name="T8" fmla="*/ 470 w 800"/>
              <a:gd name="T9" fmla="*/ 33 h 738"/>
              <a:gd name="T10" fmla="*/ 767 w 800"/>
              <a:gd name="T11" fmla="*/ 619 h 738"/>
              <a:gd name="T12" fmla="*/ 767 w 800"/>
              <a:gd name="T13" fmla="*/ 738 h 738"/>
              <a:gd name="T14" fmla="*/ 329 w 800"/>
              <a:gd name="T15" fmla="*/ 209 h 738"/>
              <a:gd name="T16" fmla="*/ 364 w 800"/>
              <a:gd name="T17" fmla="*/ 499 h 738"/>
              <a:gd name="T18" fmla="*/ 435 w 800"/>
              <a:gd name="T19" fmla="*/ 499 h 738"/>
              <a:gd name="T20" fmla="*/ 470 w 800"/>
              <a:gd name="T21" fmla="*/ 209 h 738"/>
              <a:gd name="T22" fmla="*/ 329 w 800"/>
              <a:gd name="T23" fmla="*/ 209 h 738"/>
              <a:gd name="T24" fmla="*/ 400 w 800"/>
              <a:gd name="T25" fmla="*/ 541 h 738"/>
              <a:gd name="T26" fmla="*/ 343 w 800"/>
              <a:gd name="T27" fmla="*/ 597 h 738"/>
              <a:gd name="T28" fmla="*/ 400 w 800"/>
              <a:gd name="T29" fmla="*/ 654 h 738"/>
              <a:gd name="T30" fmla="*/ 456 w 800"/>
              <a:gd name="T31" fmla="*/ 597 h 738"/>
              <a:gd name="T32" fmla="*/ 400 w 800"/>
              <a:gd name="T33" fmla="*/ 54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738">
                <a:moveTo>
                  <a:pt x="767" y="738"/>
                </a:moveTo>
                <a:lnTo>
                  <a:pt x="33" y="738"/>
                </a:lnTo>
                <a:cubicBezTo>
                  <a:pt x="0" y="705"/>
                  <a:pt x="0" y="652"/>
                  <a:pt x="33" y="619"/>
                </a:cubicBezTo>
                <a:lnTo>
                  <a:pt x="350" y="33"/>
                </a:lnTo>
                <a:cubicBezTo>
                  <a:pt x="383" y="0"/>
                  <a:pt x="436" y="0"/>
                  <a:pt x="470" y="33"/>
                </a:cubicBezTo>
                <a:lnTo>
                  <a:pt x="767" y="619"/>
                </a:lnTo>
                <a:cubicBezTo>
                  <a:pt x="800" y="652"/>
                  <a:pt x="800" y="705"/>
                  <a:pt x="767" y="738"/>
                </a:cubicBezTo>
                <a:close/>
                <a:moveTo>
                  <a:pt x="329" y="209"/>
                </a:moveTo>
                <a:lnTo>
                  <a:pt x="364" y="499"/>
                </a:lnTo>
                <a:lnTo>
                  <a:pt x="435" y="499"/>
                </a:lnTo>
                <a:lnTo>
                  <a:pt x="470" y="209"/>
                </a:lnTo>
                <a:lnTo>
                  <a:pt x="329" y="209"/>
                </a:lnTo>
                <a:close/>
                <a:moveTo>
                  <a:pt x="400" y="541"/>
                </a:moveTo>
                <a:cubicBezTo>
                  <a:pt x="369" y="541"/>
                  <a:pt x="343" y="566"/>
                  <a:pt x="343" y="597"/>
                </a:cubicBezTo>
                <a:cubicBezTo>
                  <a:pt x="343" y="629"/>
                  <a:pt x="369" y="654"/>
                  <a:pt x="400" y="654"/>
                </a:cubicBezTo>
                <a:cubicBezTo>
                  <a:pt x="431" y="654"/>
                  <a:pt x="456" y="629"/>
                  <a:pt x="456" y="597"/>
                </a:cubicBezTo>
                <a:cubicBezTo>
                  <a:pt x="456" y="566"/>
                  <a:pt x="431" y="541"/>
                  <a:pt x="400" y="54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326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2626"/>
              </a:solidFill>
              <a:effectLst/>
              <a:uLnTx/>
              <a:uFillTx/>
              <a:latin typeface="Segoe UI"/>
            </a:endParaRPr>
          </a:p>
        </p:txBody>
      </p:sp>
      <p:pic>
        <p:nvPicPr>
          <p:cNvPr id="7" name="Picture 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54976" y="2133600"/>
            <a:ext cx="1785746" cy="1785746"/>
          </a:xfrm>
          <a:prstGeom prst="rect">
            <a:avLst/>
          </a:prstGeom>
        </p:spPr>
      </p:pic>
    </p:spTree>
    <p:extLst>
      <p:ext uri="{BB962C8B-B14F-4D97-AF65-F5344CB8AC3E}">
        <p14:creationId xmlns:p14="http://schemas.microsoft.com/office/powerpoint/2010/main" val="293517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 name="Rectangle 129"/>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Big data analytics made easy</a:t>
            </a:r>
          </a:p>
        </p:txBody>
      </p:sp>
      <p:grpSp>
        <p:nvGrpSpPr>
          <p:cNvPr id="4" name="Group 3"/>
          <p:cNvGrpSpPr/>
          <p:nvPr/>
        </p:nvGrpSpPr>
        <p:grpSpPr>
          <a:xfrm>
            <a:off x="2151774" y="5170672"/>
            <a:ext cx="10751629" cy="1167681"/>
            <a:chOff x="2194921" y="5407808"/>
            <a:chExt cx="10967222" cy="1191095"/>
          </a:xfrm>
        </p:grpSpPr>
        <p:sp>
          <p:nvSpPr>
            <p:cNvPr id="12" name="TextBox 11"/>
            <p:cNvSpPr txBox="1"/>
            <p:nvPr/>
          </p:nvSpPr>
          <p:spPr>
            <a:xfrm>
              <a:off x="2194921" y="5407808"/>
              <a:ext cx="4907093"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Analyze data of any kind and size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Develop faster, debug and optimize smarter</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Interactively explore patterns in your data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learning curve—use U-SQL, Spark, Hive, </a:t>
              </a:r>
              <a:r>
                <a:rPr lang="en-US" sz="1176" kern="0" dirty="0" err="1">
                  <a:solidFill>
                    <a:schemeClr val="bg1"/>
                  </a:solidFill>
                </a:rPr>
                <a:t>HBase</a:t>
              </a:r>
              <a:r>
                <a:rPr lang="en-US" sz="1176" kern="0" dirty="0">
                  <a:solidFill>
                    <a:schemeClr val="bg1"/>
                  </a:solidFill>
                </a:rPr>
                <a:t> and Storm</a:t>
              </a:r>
            </a:p>
          </p:txBody>
        </p:sp>
        <p:sp>
          <p:nvSpPr>
            <p:cNvPr id="13" name="TextBox 12"/>
            <p:cNvSpPr txBox="1"/>
            <p:nvPr/>
          </p:nvSpPr>
          <p:spPr>
            <a:xfrm>
              <a:off x="7234340" y="5407808"/>
              <a:ext cx="5927803"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Managed and supported with an enterprise-grade SLA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Dynamically scales to match your business priorities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Enterprise-grade security with Azure Active Directory</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Built on YARN, designed for the cloud</a:t>
              </a:r>
            </a:p>
          </p:txBody>
        </p:sp>
      </p:grpSp>
      <p:grpSp>
        <p:nvGrpSpPr>
          <p:cNvPr id="37" name="Group 36"/>
          <p:cNvGrpSpPr/>
          <p:nvPr/>
        </p:nvGrpSpPr>
        <p:grpSpPr>
          <a:xfrm>
            <a:off x="2663163" y="1414035"/>
            <a:ext cx="9040331" cy="1919135"/>
            <a:chOff x="376569" y="1750827"/>
            <a:chExt cx="10664459" cy="2263914"/>
          </a:xfrm>
        </p:grpSpPr>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475" y="1750827"/>
              <a:ext cx="1196162" cy="1196162"/>
            </a:xfrm>
            <a:prstGeom prst="rect">
              <a:avLst/>
            </a:prstGeom>
          </p:spPr>
        </p:pic>
        <p:sp>
          <p:nvSpPr>
            <p:cNvPr id="39" name="TextBox 38"/>
            <p:cNvSpPr txBox="1"/>
            <p:nvPr/>
          </p:nvSpPr>
          <p:spPr>
            <a:xfrm>
              <a:off x="4532127" y="2850555"/>
              <a:ext cx="2434855" cy="597967"/>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40" name="Right Brace 39"/>
            <p:cNvSpPr/>
            <p:nvPr/>
          </p:nvSpPr>
          <p:spPr>
            <a:xfrm rot="16200000">
              <a:off x="5482403" y="-1543884"/>
              <a:ext cx="452791" cy="10664459"/>
            </a:xfrm>
            <a:prstGeom prst="rightBrace">
              <a:avLst>
                <a:gd name="adj1" fmla="val 285424"/>
                <a:gd name="adj2" fmla="val 50000"/>
              </a:avLst>
            </a:prstGeom>
            <a:ln w="44450">
              <a:solidFill>
                <a:srgbClr val="0072C6"/>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endParaRPr>
            </a:p>
          </p:txBody>
        </p:sp>
      </p:grpSp>
      <p:sp>
        <p:nvSpPr>
          <p:cNvPr id="41" name="TextBox 40"/>
          <p:cNvSpPr txBox="1"/>
          <p:nvPr/>
        </p:nvSpPr>
        <p:spPr>
          <a:xfrm>
            <a:off x="2278232"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DW</a:t>
            </a:r>
          </a:p>
        </p:txBody>
      </p:sp>
      <p:sp>
        <p:nvSpPr>
          <p:cNvPr id="42" name="TextBox 41"/>
          <p:cNvSpPr txBox="1"/>
          <p:nvPr/>
        </p:nvSpPr>
        <p:spPr>
          <a:xfrm>
            <a:off x="4195748"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DB</a:t>
            </a:r>
          </a:p>
        </p:txBody>
      </p:sp>
      <p:sp>
        <p:nvSpPr>
          <p:cNvPr id="43" name="TextBox 42"/>
          <p:cNvSpPr txBox="1"/>
          <p:nvPr/>
        </p:nvSpPr>
        <p:spPr>
          <a:xfrm>
            <a:off x="8030779"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44" name="TextBox 43"/>
          <p:cNvSpPr txBox="1"/>
          <p:nvPr/>
        </p:nvSpPr>
        <p:spPr>
          <a:xfrm>
            <a:off x="6113264"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45" name="TextBox 44"/>
          <p:cNvSpPr txBox="1"/>
          <p:nvPr/>
        </p:nvSpPr>
        <p:spPr>
          <a:xfrm>
            <a:off x="9948295"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DB in a VM</a:t>
            </a:r>
          </a:p>
        </p:txBody>
      </p:sp>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87965" y="3354565"/>
            <a:ext cx="949672" cy="949672"/>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6491" y="3542862"/>
            <a:ext cx="829308" cy="829308"/>
          </a:xfrm>
          <a:prstGeom prst="rect">
            <a:avLst/>
          </a:prstGeom>
          <a:noFill/>
        </p:spPr>
      </p:pic>
      <p:grpSp>
        <p:nvGrpSpPr>
          <p:cNvPr id="94" name="Group 93"/>
          <p:cNvGrpSpPr/>
          <p:nvPr/>
        </p:nvGrpSpPr>
        <p:grpSpPr>
          <a:xfrm>
            <a:off x="-9458" y="1617612"/>
            <a:ext cx="1948486" cy="3782502"/>
            <a:chOff x="2269406" y="1649551"/>
            <a:chExt cx="1987557" cy="3858349"/>
          </a:xfrm>
        </p:grpSpPr>
        <p:grpSp>
          <p:nvGrpSpPr>
            <p:cNvPr id="95" name="Group 94"/>
            <p:cNvGrpSpPr/>
            <p:nvPr/>
          </p:nvGrpSpPr>
          <p:grpSpPr>
            <a:xfrm>
              <a:off x="2269406" y="1649551"/>
              <a:ext cx="1771946" cy="3858349"/>
              <a:chOff x="2269406" y="1649551"/>
              <a:chExt cx="1771946" cy="3858349"/>
            </a:xfrm>
          </p:grpSpPr>
          <p:sp>
            <p:nvSpPr>
              <p:cNvPr id="131" name="Rectangle 130"/>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112" name="Group 111"/>
              <p:cNvGrpSpPr/>
              <p:nvPr/>
            </p:nvGrpSpPr>
            <p:grpSpPr>
              <a:xfrm>
                <a:off x="2475764" y="2364104"/>
                <a:ext cx="200749" cy="211051"/>
                <a:chOff x="4106551" y="3401141"/>
                <a:chExt cx="254631" cy="267699"/>
              </a:xfrm>
            </p:grpSpPr>
            <p:sp>
              <p:nvSpPr>
                <p:cNvPr id="113" name="Rectangle 11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p:cNvSpPr/>
            <p:nvPr/>
          </p:nvSpPr>
          <p:spPr>
            <a:xfrm>
              <a:off x="2962833" y="3869841"/>
              <a:ext cx="1294130" cy="622511"/>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HDInsight </a:t>
              </a:r>
            </a:p>
            <a:p>
              <a:pPr defTabSz="896386">
                <a:defRPr/>
              </a:pPr>
              <a:r>
                <a:rPr lang="en-US" sz="1100" kern="0" dirty="0">
                  <a:solidFill>
                    <a:schemeClr val="accent2">
                      <a:lumMod val="75000"/>
                    </a:schemeClr>
                  </a:solidFill>
                  <a:cs typeface="Segoe UI Semilight" panose="020B0402040204020203" pitchFamily="34" charset="0"/>
                </a:rPr>
                <a:t>(Hadoop and Spark)</a:t>
              </a:r>
            </a:p>
          </p:txBody>
        </p:sp>
        <p:sp>
          <p:nvSpPr>
            <p:cNvPr id="97" name="Rectangle 96"/>
            <p:cNvSpPr/>
            <p:nvPr/>
          </p:nvSpPr>
          <p:spPr>
            <a:xfrm>
              <a:off x="2962833" y="4888358"/>
              <a:ext cx="925088" cy="437684"/>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Stream Analytics</a:t>
              </a:r>
            </a:p>
          </p:txBody>
        </p:sp>
        <p:sp>
          <p:nvSpPr>
            <p:cNvPr id="98" name="Rectangle 97"/>
            <p:cNvSpPr/>
            <p:nvPr/>
          </p:nvSpPr>
          <p:spPr>
            <a:xfrm>
              <a:off x="2962833" y="3125609"/>
              <a:ext cx="1294130" cy="446397"/>
            </a:xfrm>
            <a:prstGeom prst="rect">
              <a:avLst/>
            </a:prstGeom>
          </p:spPr>
          <p:txBody>
            <a:bodyPr wrap="square">
              <a:spAutoFit/>
            </a:bodyPr>
            <a:lstStyle/>
            <a:p>
              <a:pPr defTabSz="896386">
                <a:defRPr/>
              </a:pPr>
              <a:r>
                <a:rPr lang="en-US" sz="1100" kern="0" dirty="0">
                  <a:solidFill>
                    <a:sysClr val="windowText" lastClr="000000"/>
                  </a:solidFill>
                  <a:cs typeface="Segoe UI Semilight" panose="020B0402040204020203" pitchFamily="34" charset="0"/>
                </a:rPr>
                <a:t>Data Lake Analytics</a:t>
              </a:r>
            </a:p>
          </p:txBody>
        </p:sp>
        <p:grpSp>
          <p:nvGrpSpPr>
            <p:cNvPr id="99" name="Group 98"/>
            <p:cNvGrpSpPr/>
            <p:nvPr/>
          </p:nvGrpSpPr>
          <p:grpSpPr>
            <a:xfrm>
              <a:off x="2584613" y="3210310"/>
              <a:ext cx="225034" cy="294370"/>
              <a:chOff x="3473450" y="4579938"/>
              <a:chExt cx="1741488" cy="2278062"/>
            </a:xfrm>
            <a:solidFill>
              <a:schemeClr val="tx1"/>
            </a:solidFill>
          </p:grpSpPr>
          <p:sp>
            <p:nvSpPr>
              <p:cNvPr id="108"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0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1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100" name="Rectangle 99"/>
            <p:cNvSpPr/>
            <p:nvPr/>
          </p:nvSpPr>
          <p:spPr>
            <a:xfrm>
              <a:off x="2962833" y="2295083"/>
              <a:ext cx="1294130" cy="43952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101" name="Group 100"/>
            <p:cNvGrpSpPr/>
            <p:nvPr/>
          </p:nvGrpSpPr>
          <p:grpSpPr>
            <a:xfrm>
              <a:off x="2519622" y="4890724"/>
              <a:ext cx="359675" cy="276298"/>
              <a:chOff x="1260022" y="5196402"/>
              <a:chExt cx="3273425" cy="2514600"/>
            </a:xfrm>
            <a:solidFill>
              <a:schemeClr val="tx1"/>
            </a:solidFill>
          </p:grpSpPr>
          <p:sp>
            <p:nvSpPr>
              <p:cNvPr id="104" name="Freeform 10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05" name="Freeform 10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06" name="Freeform 10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07" name="Freeform 10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102" name="Freeform 101"/>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103" name="Freeform 102"/>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grpSp>
        <p:nvGrpSpPr>
          <p:cNvPr id="6" name="Group 5"/>
          <p:cNvGrpSpPr>
            <a:grpSpLocks noChangeAspect="1"/>
          </p:cNvGrpSpPr>
          <p:nvPr/>
        </p:nvGrpSpPr>
        <p:grpSpPr>
          <a:xfrm>
            <a:off x="6832775" y="3536425"/>
            <a:ext cx="627497" cy="627497"/>
            <a:chOff x="4636526" y="2224884"/>
            <a:chExt cx="240061" cy="240061"/>
          </a:xfrm>
        </p:grpSpPr>
        <p:sp>
          <p:nvSpPr>
            <p:cNvPr id="180" name="Rounded Rectangle 179"/>
            <p:cNvSpPr/>
            <p:nvPr/>
          </p:nvSpPr>
          <p:spPr bwMode="auto">
            <a:xfrm>
              <a:off x="4636526" y="2224884"/>
              <a:ext cx="240061" cy="24006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4664864"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4767810"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p:cNvSpPr/>
            <p:nvPr/>
          </p:nvSpPr>
          <p:spPr bwMode="auto">
            <a:xfrm>
              <a:off x="4715153"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p:cNvSpPr/>
            <p:nvPr/>
          </p:nvSpPr>
          <p:spPr bwMode="auto">
            <a:xfrm>
              <a:off x="4818100"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4664864"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4767810"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p:cNvSpPr/>
            <p:nvPr/>
          </p:nvSpPr>
          <p:spPr bwMode="auto">
            <a:xfrm>
              <a:off x="4715153"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p:cNvSpPr/>
            <p:nvPr/>
          </p:nvSpPr>
          <p:spPr bwMode="auto">
            <a:xfrm>
              <a:off x="4818100"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p:nvSpPr>
          <p:spPr bwMode="auto">
            <a:xfrm>
              <a:off x="4717807"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4820754"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p:cNvSpPr/>
            <p:nvPr/>
          </p:nvSpPr>
          <p:spPr bwMode="auto">
            <a:xfrm>
              <a:off x="4665150"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4768098"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717807"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4820754"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4665150"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4768098"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Freeform 200"/>
          <p:cNvSpPr>
            <a:spLocks noChangeAspect="1"/>
          </p:cNvSpPr>
          <p:nvPr/>
        </p:nvSpPr>
        <p:spPr bwMode="auto">
          <a:xfrm>
            <a:off x="2663164" y="3316469"/>
            <a:ext cx="868112" cy="936166"/>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grpSp>
        <p:nvGrpSpPr>
          <p:cNvPr id="202" name="Group 201"/>
          <p:cNvGrpSpPr>
            <a:grpSpLocks noChangeAspect="1"/>
          </p:cNvGrpSpPr>
          <p:nvPr/>
        </p:nvGrpSpPr>
        <p:grpSpPr>
          <a:xfrm>
            <a:off x="3459642" y="3604038"/>
            <a:ext cx="532156" cy="651768"/>
            <a:chOff x="-3084513" y="3390510"/>
            <a:chExt cx="2716213" cy="3363913"/>
          </a:xfrm>
          <a:solidFill>
            <a:schemeClr val="accent2"/>
          </a:solidFill>
        </p:grpSpPr>
        <p:sp>
          <p:nvSpPr>
            <p:cNvPr id="20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pic>
        <p:nvPicPr>
          <p:cNvPr id="205" name="Picture 2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65663" y="3515267"/>
            <a:ext cx="829308" cy="829308"/>
          </a:xfrm>
          <a:prstGeom prst="rect">
            <a:avLst/>
          </a:prstGeom>
          <a:noFill/>
        </p:spPr>
      </p:pic>
    </p:spTree>
    <p:extLst>
      <p:ext uri="{BB962C8B-B14F-4D97-AF65-F5344CB8AC3E}">
        <p14:creationId xmlns:p14="http://schemas.microsoft.com/office/powerpoint/2010/main" val="116024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185863"/>
            <a:ext cx="10128250" cy="2698750"/>
          </a:xfrm>
        </p:spPr>
        <p:txBody>
          <a:bodyPr lIns="548640"/>
          <a:lstStyle/>
          <a:p>
            <a:r>
              <a:rPr lang="en-US" sz="8800" dirty="0"/>
              <a:t>Demo</a:t>
            </a:r>
          </a:p>
        </p:txBody>
      </p:sp>
      <p:sp>
        <p:nvSpPr>
          <p:cNvPr id="5" name="Text Placeholder 4"/>
          <p:cNvSpPr>
            <a:spLocks noGrp="1"/>
          </p:cNvSpPr>
          <p:nvPr>
            <p:ph type="body" sz="quarter" idx="4294967295"/>
          </p:nvPr>
        </p:nvSpPr>
        <p:spPr>
          <a:xfrm>
            <a:off x="0" y="3876675"/>
            <a:ext cx="8504238" cy="1181862"/>
          </a:xfrm>
        </p:spPr>
        <p:txBody>
          <a:bodyPr lIns="548640"/>
          <a:lstStyle/>
          <a:p>
            <a:pPr marL="0" indent="0">
              <a:buNone/>
            </a:pPr>
            <a:r>
              <a:rPr lang="en-US" sz="3600" dirty="0"/>
              <a:t>Show me Azure Data Lake Tools for Visual Studio!</a:t>
            </a:r>
          </a:p>
        </p:txBody>
      </p:sp>
    </p:spTree>
    <p:extLst>
      <p:ext uri="{BB962C8B-B14F-4D97-AF65-F5344CB8AC3E}">
        <p14:creationId xmlns:p14="http://schemas.microsoft.com/office/powerpoint/2010/main" val="189899223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66800"/>
            <a:ext cx="11277600" cy="4337538"/>
          </a:xfrm>
          <a:prstGeom prst="rect">
            <a:avLst/>
          </a:prstGeom>
          <a:ln w="28575">
            <a:solidFill>
              <a:srgbClr val="DC3C00"/>
            </a:solidFill>
          </a:ln>
        </p:spPr>
      </p:pic>
    </p:spTree>
    <p:extLst>
      <p:ext uri="{BB962C8B-B14F-4D97-AF65-F5344CB8AC3E}">
        <p14:creationId xmlns:p14="http://schemas.microsoft.com/office/powerpoint/2010/main" val="2530854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82" y="1066800"/>
            <a:ext cx="11256818" cy="4572000"/>
          </a:xfrm>
          <a:prstGeom prst="rect">
            <a:avLst/>
          </a:prstGeom>
          <a:ln w="28575">
            <a:solidFill>
              <a:srgbClr val="DC3C00"/>
            </a:solidFill>
          </a:ln>
        </p:spPr>
      </p:pic>
    </p:spTree>
    <p:extLst>
      <p:ext uri="{BB962C8B-B14F-4D97-AF65-F5344CB8AC3E}">
        <p14:creationId xmlns:p14="http://schemas.microsoft.com/office/powerpoint/2010/main" val="265483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693" y="1066800"/>
            <a:ext cx="8442614" cy="4572000"/>
          </a:xfrm>
          <a:prstGeom prst="rect">
            <a:avLst/>
          </a:prstGeom>
          <a:ln w="34925">
            <a:solidFill>
              <a:srgbClr val="DC3C00"/>
            </a:solidFill>
          </a:ln>
        </p:spPr>
      </p:pic>
    </p:spTree>
    <p:extLst>
      <p:ext uri="{BB962C8B-B14F-4D97-AF65-F5344CB8AC3E}">
        <p14:creationId xmlns:p14="http://schemas.microsoft.com/office/powerpoint/2010/main" val="1820065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066800"/>
            <a:ext cx="11265020" cy="3353103"/>
          </a:xfrm>
          <a:prstGeom prst="rect">
            <a:avLst/>
          </a:prstGeom>
          <a:ln w="28575">
            <a:solidFill>
              <a:srgbClr val="DC3C00"/>
            </a:solidFill>
          </a:ln>
        </p:spPr>
      </p:pic>
    </p:spTree>
    <p:extLst>
      <p:ext uri="{BB962C8B-B14F-4D97-AF65-F5344CB8AC3E}">
        <p14:creationId xmlns:p14="http://schemas.microsoft.com/office/powerpoint/2010/main" val="2424784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905" y="1066800"/>
            <a:ext cx="7178189" cy="4572000"/>
          </a:xfrm>
          <a:prstGeom prst="rect">
            <a:avLst/>
          </a:prstGeom>
          <a:ln w="28575">
            <a:solidFill>
              <a:srgbClr val="DC3C00"/>
            </a:solidFill>
          </a:ln>
        </p:spPr>
      </p:pic>
    </p:spTree>
    <p:extLst>
      <p:ext uri="{BB962C8B-B14F-4D97-AF65-F5344CB8AC3E}">
        <p14:creationId xmlns:p14="http://schemas.microsoft.com/office/powerpoint/2010/main" val="4094757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369" y="1066800"/>
            <a:ext cx="8101261" cy="4572000"/>
          </a:xfrm>
          <a:prstGeom prst="rect">
            <a:avLst/>
          </a:prstGeom>
          <a:ln w="28575">
            <a:solidFill>
              <a:srgbClr val="DC3C00"/>
            </a:solidFill>
          </a:ln>
        </p:spPr>
      </p:pic>
    </p:spTree>
    <p:extLst>
      <p:ext uri="{BB962C8B-B14F-4D97-AF65-F5344CB8AC3E}">
        <p14:creationId xmlns:p14="http://schemas.microsoft.com/office/powerpoint/2010/main" val="319521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639" y="1066800"/>
            <a:ext cx="8574722" cy="4572000"/>
          </a:xfrm>
          <a:prstGeom prst="rect">
            <a:avLst/>
          </a:prstGeom>
          <a:ln w="28575">
            <a:solidFill>
              <a:srgbClr val="DC3C00"/>
            </a:solidFill>
          </a:ln>
        </p:spPr>
      </p:pic>
    </p:spTree>
    <p:extLst>
      <p:ext uri="{BB962C8B-B14F-4D97-AF65-F5344CB8AC3E}">
        <p14:creationId xmlns:p14="http://schemas.microsoft.com/office/powerpoint/2010/main" val="1157746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0" y="1066800"/>
            <a:ext cx="6350000" cy="4572000"/>
          </a:xfrm>
          <a:prstGeom prst="rect">
            <a:avLst/>
          </a:prstGeom>
          <a:ln w="28575">
            <a:solidFill>
              <a:srgbClr val="DC3C00"/>
            </a:solidFill>
          </a:ln>
        </p:spPr>
      </p:pic>
    </p:spTree>
    <p:extLst>
      <p:ext uri="{BB962C8B-B14F-4D97-AF65-F5344CB8AC3E}">
        <p14:creationId xmlns:p14="http://schemas.microsoft.com/office/powerpoint/2010/main" val="3025262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3" name="Rectangle 11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Comprehensive set of managed Apache big data projects</a:t>
            </a:r>
          </a:p>
        </p:txBody>
      </p:sp>
      <p:grpSp>
        <p:nvGrpSpPr>
          <p:cNvPr id="3" name="Group 2"/>
          <p:cNvGrpSpPr/>
          <p:nvPr/>
        </p:nvGrpSpPr>
        <p:grpSpPr>
          <a:xfrm>
            <a:off x="2153791" y="5172226"/>
            <a:ext cx="10406469" cy="1173370"/>
            <a:chOff x="2196979" y="5592167"/>
            <a:chExt cx="10615140" cy="1196899"/>
          </a:xfrm>
        </p:grpSpPr>
        <p:sp>
          <p:nvSpPr>
            <p:cNvPr id="20" name="TextBox 19"/>
            <p:cNvSpPr txBox="1"/>
            <p:nvPr/>
          </p:nvSpPr>
          <p:spPr>
            <a:xfrm>
              <a:off x="2196979" y="5597971"/>
              <a:ext cx="4951200"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Scale to petabytes on demand</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Process unstructured and semi-structured data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Develop in Java, .NET, and more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Skip buying and maintaining hardware</a:t>
              </a:r>
            </a:p>
          </p:txBody>
        </p:sp>
        <p:sp>
          <p:nvSpPr>
            <p:cNvPr id="21" name="TextBox 20"/>
            <p:cNvSpPr txBox="1"/>
            <p:nvPr/>
          </p:nvSpPr>
          <p:spPr>
            <a:xfrm>
              <a:off x="7240419" y="5592167"/>
              <a:ext cx="5571700"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Deploy in Windows or Linux</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Spin up an Apache Hadoop cluster in minutes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Visualize your Hadoop data in Excel</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Easily integrate on-premises Hadoop clusters</a:t>
              </a:r>
            </a:p>
          </p:txBody>
        </p:sp>
      </p:grpSp>
      <p:sp>
        <p:nvSpPr>
          <p:cNvPr id="14" name="Rectangle 13"/>
          <p:cNvSpPr/>
          <p:nvPr/>
        </p:nvSpPr>
        <p:spPr bwMode="auto">
          <a:xfrm>
            <a:off x="1974057" y="3888162"/>
            <a:ext cx="9932387" cy="734779"/>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745" kern="0" dirty="0">
                <a:solidFill>
                  <a:schemeClr val="tx1"/>
                </a:solidFill>
                <a:latin typeface="+mj-lt"/>
              </a:rPr>
              <a:t>Core Engine</a:t>
            </a:r>
          </a:p>
        </p:txBody>
      </p:sp>
      <p:sp>
        <p:nvSpPr>
          <p:cNvPr id="15" name="Freeform 14"/>
          <p:cNvSpPr/>
          <p:nvPr/>
        </p:nvSpPr>
        <p:spPr bwMode="auto">
          <a:xfrm>
            <a:off x="1974057" y="1998984"/>
            <a:ext cx="1557830" cy="1750630"/>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defRPr/>
            </a:pPr>
            <a:r>
              <a:rPr lang="en-US" sz="1961" kern="0" dirty="0">
                <a:solidFill>
                  <a:schemeClr val="accent1"/>
                </a:solidFill>
                <a:latin typeface="Segoe UI Semibold" panose="020B0702040204020203" pitchFamily="34" charset="0"/>
                <a:cs typeface="Segoe UI Semibold" panose="020B0702040204020203" pitchFamily="34" charset="0"/>
              </a:rPr>
              <a:t>Batch</a:t>
            </a:r>
          </a:p>
          <a:p>
            <a:pPr algn="ctr" defTabSz="914102" fontAlgn="base">
              <a:spcBef>
                <a:spcPts val="588"/>
              </a:spcBef>
              <a:spcAft>
                <a:spcPct val="0"/>
              </a:spcAft>
              <a:defRPr/>
            </a:pPr>
            <a:r>
              <a:rPr lang="en-US" sz="1568" kern="0" dirty="0">
                <a:solidFill>
                  <a:schemeClr val="accent1"/>
                </a:solidFill>
              </a:rPr>
              <a:t>Map Reduce</a:t>
            </a:r>
          </a:p>
        </p:txBody>
      </p:sp>
      <p:sp>
        <p:nvSpPr>
          <p:cNvPr id="16" name="Freeform 15"/>
          <p:cNvSpPr/>
          <p:nvPr/>
        </p:nvSpPr>
        <p:spPr bwMode="auto">
          <a:xfrm>
            <a:off x="3648968"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Script</a:t>
            </a:r>
          </a:p>
          <a:p>
            <a:pPr algn="ctr" defTabSz="914102" fontAlgn="base">
              <a:spcBef>
                <a:spcPts val="588"/>
              </a:spcBef>
              <a:spcAft>
                <a:spcPct val="0"/>
              </a:spcAft>
            </a:pPr>
            <a:r>
              <a:rPr lang="en-US" sz="1568" kern="0" dirty="0">
                <a:solidFill>
                  <a:schemeClr val="accent1"/>
                </a:solidFill>
              </a:rPr>
              <a:t>Pig</a:t>
            </a:r>
          </a:p>
        </p:txBody>
      </p:sp>
      <p:sp>
        <p:nvSpPr>
          <p:cNvPr id="17" name="Freeform 16"/>
          <p:cNvSpPr/>
          <p:nvPr/>
        </p:nvSpPr>
        <p:spPr bwMode="auto">
          <a:xfrm>
            <a:off x="5323880"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SQL</a:t>
            </a:r>
          </a:p>
          <a:p>
            <a:pPr algn="ctr" defTabSz="914102" fontAlgn="base">
              <a:spcBef>
                <a:spcPts val="588"/>
              </a:spcBef>
              <a:spcAft>
                <a:spcPct val="0"/>
              </a:spcAft>
            </a:pPr>
            <a:r>
              <a:rPr lang="en-US" sz="1568" kern="0" dirty="0">
                <a:solidFill>
                  <a:schemeClr val="accent1"/>
                </a:solidFill>
              </a:rPr>
              <a:t>Hive</a:t>
            </a:r>
          </a:p>
        </p:txBody>
      </p:sp>
      <p:sp>
        <p:nvSpPr>
          <p:cNvPr id="19" name="Freeform 18"/>
          <p:cNvSpPr/>
          <p:nvPr/>
        </p:nvSpPr>
        <p:spPr bwMode="auto">
          <a:xfrm>
            <a:off x="6998792"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6"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NoSQL</a:t>
            </a:r>
          </a:p>
          <a:p>
            <a:pPr algn="ctr" defTabSz="914102" fontAlgn="base">
              <a:spcBef>
                <a:spcPts val="588"/>
              </a:spcBef>
              <a:spcAft>
                <a:spcPct val="0"/>
              </a:spcAft>
            </a:pPr>
            <a:r>
              <a:rPr lang="en-US" sz="1568" kern="0" dirty="0" err="1">
                <a:solidFill>
                  <a:schemeClr val="accent1"/>
                </a:solidFill>
              </a:rPr>
              <a:t>HBase</a:t>
            </a:r>
            <a:endParaRPr lang="en-US" sz="1568" kern="0" dirty="0">
              <a:solidFill>
                <a:schemeClr val="accent1"/>
              </a:solidFill>
            </a:endParaRPr>
          </a:p>
        </p:txBody>
      </p:sp>
      <p:sp>
        <p:nvSpPr>
          <p:cNvPr id="22" name="Freeform 21"/>
          <p:cNvSpPr/>
          <p:nvPr/>
        </p:nvSpPr>
        <p:spPr bwMode="auto">
          <a:xfrm>
            <a:off x="8673704"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5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5"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Streaming</a:t>
            </a:r>
          </a:p>
          <a:p>
            <a:pPr algn="ctr" defTabSz="914102" fontAlgn="base">
              <a:spcBef>
                <a:spcPts val="588"/>
              </a:spcBef>
              <a:spcAft>
                <a:spcPct val="0"/>
              </a:spcAft>
            </a:pPr>
            <a:r>
              <a:rPr lang="en-US" sz="1568" kern="0" dirty="0">
                <a:solidFill>
                  <a:schemeClr val="accent1"/>
                </a:solidFill>
              </a:rPr>
              <a:t>Storm</a:t>
            </a:r>
          </a:p>
        </p:txBody>
      </p:sp>
      <p:sp>
        <p:nvSpPr>
          <p:cNvPr id="23" name="Freeform 22"/>
          <p:cNvSpPr/>
          <p:nvPr/>
        </p:nvSpPr>
        <p:spPr bwMode="auto">
          <a:xfrm>
            <a:off x="10348613"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6"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In-Memory</a:t>
            </a:r>
          </a:p>
          <a:p>
            <a:pPr algn="ctr" defTabSz="914102" fontAlgn="base">
              <a:spcBef>
                <a:spcPts val="588"/>
              </a:spcBef>
              <a:spcAft>
                <a:spcPct val="0"/>
              </a:spcAft>
            </a:pPr>
            <a:r>
              <a:rPr lang="en-US" sz="1568" kern="0" dirty="0">
                <a:solidFill>
                  <a:schemeClr val="accent1"/>
                </a:solidFill>
              </a:rPr>
              <a:t>Spark</a:t>
            </a:r>
          </a:p>
        </p:txBody>
      </p:sp>
      <p:grpSp>
        <p:nvGrpSpPr>
          <p:cNvPr id="46" name="Group 45"/>
          <p:cNvGrpSpPr/>
          <p:nvPr/>
        </p:nvGrpSpPr>
        <p:grpSpPr>
          <a:xfrm>
            <a:off x="-9458" y="1617612"/>
            <a:ext cx="1948486" cy="3782502"/>
            <a:chOff x="2269406" y="1649551"/>
            <a:chExt cx="1987557" cy="3858349"/>
          </a:xfrm>
        </p:grpSpPr>
        <p:grpSp>
          <p:nvGrpSpPr>
            <p:cNvPr id="47" name="Group 46"/>
            <p:cNvGrpSpPr/>
            <p:nvPr/>
          </p:nvGrpSpPr>
          <p:grpSpPr>
            <a:xfrm>
              <a:off x="2269406" y="1649551"/>
              <a:ext cx="1771946" cy="3858349"/>
              <a:chOff x="2269406" y="1649551"/>
              <a:chExt cx="1771946" cy="3858349"/>
            </a:xfrm>
          </p:grpSpPr>
          <p:sp>
            <p:nvSpPr>
              <p:cNvPr id="83" name="Rectangle 82"/>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64" name="Group 63"/>
              <p:cNvGrpSpPr/>
              <p:nvPr/>
            </p:nvGrpSpPr>
            <p:grpSpPr>
              <a:xfrm>
                <a:off x="2475764" y="2364104"/>
                <a:ext cx="200749" cy="211051"/>
                <a:chOff x="4106551" y="3401141"/>
                <a:chExt cx="254631" cy="267699"/>
              </a:xfrm>
            </p:grpSpPr>
            <p:sp>
              <p:nvSpPr>
                <p:cNvPr id="65" name="Rectangle 6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8" name="Rectangle 47"/>
            <p:cNvSpPr/>
            <p:nvPr/>
          </p:nvSpPr>
          <p:spPr>
            <a:xfrm>
              <a:off x="2962833" y="3869841"/>
              <a:ext cx="1294130" cy="622511"/>
            </a:xfrm>
            <a:prstGeom prst="rect">
              <a:avLst/>
            </a:prstGeom>
          </p:spPr>
          <p:txBody>
            <a:bodyPr wrap="square">
              <a:spAutoFit/>
            </a:bodyPr>
            <a:lstStyle/>
            <a:p>
              <a:pPr defTabSz="896386">
                <a:defRPr/>
              </a:pPr>
              <a:r>
                <a:rPr lang="en-US" sz="1100" kern="0" dirty="0">
                  <a:solidFill>
                    <a:sysClr val="windowText" lastClr="000000"/>
                  </a:solidFill>
                  <a:cs typeface="Segoe UI Semilight" panose="020B0402040204020203" pitchFamily="34" charset="0"/>
                </a:rPr>
                <a:t>HDInsight </a:t>
              </a:r>
            </a:p>
            <a:p>
              <a:pPr defTabSz="896386">
                <a:defRPr/>
              </a:pPr>
              <a:r>
                <a:rPr lang="en-US" sz="1100" kern="0" dirty="0">
                  <a:solidFill>
                    <a:sysClr val="windowText" lastClr="000000"/>
                  </a:solidFill>
                  <a:cs typeface="Segoe UI Semilight" panose="020B0402040204020203" pitchFamily="34" charset="0"/>
                </a:rPr>
                <a:t>(Hadoop and Spark)</a:t>
              </a:r>
            </a:p>
          </p:txBody>
        </p:sp>
        <p:sp>
          <p:nvSpPr>
            <p:cNvPr id="49" name="Rectangle 48"/>
            <p:cNvSpPr/>
            <p:nvPr/>
          </p:nvSpPr>
          <p:spPr>
            <a:xfrm>
              <a:off x="2962833" y="4888358"/>
              <a:ext cx="925088" cy="437684"/>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Stream Analytics</a:t>
              </a:r>
            </a:p>
          </p:txBody>
        </p:sp>
        <p:sp>
          <p:nvSpPr>
            <p:cNvPr id="50" name="Rectangle 49"/>
            <p:cNvSpPr/>
            <p:nvPr/>
          </p:nvSpPr>
          <p:spPr>
            <a:xfrm>
              <a:off x="2962833" y="3125609"/>
              <a:ext cx="1294130" cy="44639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Lake Analytics</a:t>
              </a:r>
            </a:p>
          </p:txBody>
        </p:sp>
        <p:grpSp>
          <p:nvGrpSpPr>
            <p:cNvPr id="51" name="Group 50"/>
            <p:cNvGrpSpPr/>
            <p:nvPr/>
          </p:nvGrpSpPr>
          <p:grpSpPr>
            <a:xfrm>
              <a:off x="2584613" y="3210310"/>
              <a:ext cx="225034" cy="294370"/>
              <a:chOff x="3473450" y="4579938"/>
              <a:chExt cx="1741488" cy="2278062"/>
            </a:xfrm>
            <a:solidFill>
              <a:schemeClr val="tx1"/>
            </a:solidFill>
          </p:grpSpPr>
          <p:sp>
            <p:nvSpPr>
              <p:cNvPr id="6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6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6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52" name="Rectangle 51"/>
            <p:cNvSpPr/>
            <p:nvPr/>
          </p:nvSpPr>
          <p:spPr>
            <a:xfrm>
              <a:off x="2962833" y="2295083"/>
              <a:ext cx="1294130" cy="43952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53" name="Group 52"/>
            <p:cNvGrpSpPr/>
            <p:nvPr/>
          </p:nvGrpSpPr>
          <p:grpSpPr>
            <a:xfrm>
              <a:off x="2519622" y="4890724"/>
              <a:ext cx="359675" cy="276298"/>
              <a:chOff x="1260022" y="5196402"/>
              <a:chExt cx="3273425" cy="2514600"/>
            </a:xfrm>
            <a:solidFill>
              <a:schemeClr val="tx1"/>
            </a:solidFill>
          </p:grpSpPr>
          <p:sp>
            <p:nvSpPr>
              <p:cNvPr id="56" name="Freeform 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7" name="Freeform 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8" name="Freeform 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9" name="Freeform 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54" name="Freeform 53"/>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55" name="Freeform 54"/>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88798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5198165" cy="685800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 name="TextBox 2"/>
          <p:cNvSpPr txBox="1"/>
          <p:nvPr/>
        </p:nvSpPr>
        <p:spPr>
          <a:xfrm>
            <a:off x="143279" y="764526"/>
            <a:ext cx="4911606" cy="337323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Azure </a:t>
            </a:r>
            <a:br>
              <a:rPr kumimoji="0" lang="en-US" sz="44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br>
            <a:r>
              <a:rPr kumimoji="0" lang="en-US" sz="44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Data Lake Analytics service</a:t>
            </a:r>
          </a:p>
          <a:p>
            <a:pPr marL="0" marR="0" lvl="0" indent="0" defTabSz="914400" eaLnBrk="1" fontAlgn="auto" latinLnBrk="0" hangingPunct="1">
              <a:lnSpc>
                <a:spcPct val="90000"/>
              </a:lnSpc>
              <a:spcBef>
                <a:spcPts val="120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 new distributed analytics service</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4400" b="0" i="0" u="none" strike="noStrike" kern="0" cap="none" spc="0" normalizeH="0" baseline="0" noProof="0" dirty="0">
              <a:ln>
                <a:noFill/>
              </a:ln>
              <a:solidFill>
                <a:schemeClr val="accent2"/>
              </a:solidFill>
              <a:effectLst/>
              <a:uLnTx/>
              <a:uFillTx/>
              <a:latin typeface="+mj-lt"/>
              <a:ea typeface="Segoe UI" pitchFamily="34" charset="0"/>
              <a:cs typeface="Segoe UI" pitchFamily="34" charset="0"/>
            </a:endParaRPr>
          </a:p>
        </p:txBody>
      </p:sp>
      <p:sp>
        <p:nvSpPr>
          <p:cNvPr id="4" name="TextBox 3"/>
          <p:cNvSpPr txBox="1"/>
          <p:nvPr/>
        </p:nvSpPr>
        <p:spPr>
          <a:xfrm>
            <a:off x="5198165" y="1016032"/>
            <a:ext cx="6579706" cy="4825937"/>
          </a:xfrm>
          <a:prstGeom prst="rect">
            <a:avLst/>
          </a:prstGeom>
          <a:noFill/>
        </p:spPr>
        <p:txBody>
          <a:bodyPr wrap="square" lIns="457200" tIns="146304" rIns="182880" bIns="146304" rtlCol="0">
            <a:spAutoFit/>
          </a:bodyPr>
          <a:lstStyle/>
          <a:p>
            <a:pPr marL="0" marR="0" lvl="0" indent="0" defTabSz="914400" eaLnBrk="1" fontAlgn="auto" latinLnBrk="0" hangingPunct="1">
              <a:lnSpc>
                <a:spcPct val="90000"/>
              </a:lnSpc>
              <a:spcBef>
                <a:spcPts val="1200"/>
              </a:spcBef>
              <a:spcAft>
                <a:spcPts val="1200"/>
              </a:spcAft>
              <a:buClr>
                <a:schemeClr val="accent2"/>
              </a:buClr>
              <a:buSzPct val="100000"/>
              <a:buFontTx/>
              <a:buNone/>
              <a:tabLst/>
              <a:defRPr/>
            </a:pPr>
            <a:r>
              <a:rPr kumimoji="0" lang="en-US" sz="2400" b="0" i="0" u="none" strike="noStrike" kern="0" cap="none" spc="0" normalizeH="0" baseline="0" noProof="0" dirty="0">
                <a:ln>
                  <a:noFill/>
                </a:ln>
                <a:effectLst/>
                <a:uLnTx/>
                <a:uFillTx/>
                <a:latin typeface="+mj-lt"/>
              </a:rPr>
              <a:t>Built on </a:t>
            </a:r>
            <a:r>
              <a:rPr kumimoji="0" lang="en-US" sz="2400" b="1"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Apache YARN</a:t>
            </a:r>
          </a:p>
          <a:p>
            <a:pPr marL="0" marR="0" lvl="0" indent="0" defTabSz="914400" eaLnBrk="1" fontAlgn="auto" latinLnBrk="0" hangingPunct="1">
              <a:lnSpc>
                <a:spcPct val="90000"/>
              </a:lnSpc>
              <a:spcBef>
                <a:spcPts val="1200"/>
              </a:spcBef>
              <a:spcAft>
                <a:spcPts val="1200"/>
              </a:spcAft>
              <a:buClr>
                <a:schemeClr val="accent2"/>
              </a:buClr>
              <a:buSzPct val="100000"/>
              <a:buFontTx/>
              <a:buNone/>
              <a:tabLst/>
              <a:defRPr/>
            </a:pPr>
            <a:r>
              <a:rPr kumimoji="0" lang="en-US" sz="2400" b="1"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Scales dynamically </a:t>
            </a:r>
            <a:r>
              <a:rPr kumimoji="0" lang="en-US" sz="2400" b="0" i="0" u="none" strike="noStrike" kern="0" cap="none" spc="0" normalizeH="0" baseline="0" noProof="0" dirty="0">
                <a:ln>
                  <a:noFill/>
                </a:ln>
                <a:effectLst/>
                <a:uLnTx/>
                <a:uFillTx/>
                <a:latin typeface="+mj-lt"/>
              </a:rPr>
              <a:t>with the turn of a dial</a:t>
            </a:r>
          </a:p>
          <a:p>
            <a:pPr marL="0" marR="0" lvl="0" indent="0" defTabSz="914400" eaLnBrk="1" fontAlgn="auto" latinLnBrk="0" hangingPunct="1">
              <a:lnSpc>
                <a:spcPct val="90000"/>
              </a:lnSpc>
              <a:spcBef>
                <a:spcPts val="1200"/>
              </a:spcBef>
              <a:spcAft>
                <a:spcPts val="1200"/>
              </a:spcAft>
              <a:buClr>
                <a:schemeClr val="accent2"/>
              </a:buClr>
              <a:buSzPct val="100000"/>
              <a:buFontTx/>
              <a:buNone/>
              <a:tabLst/>
              <a:defRPr/>
            </a:pPr>
            <a:r>
              <a:rPr kumimoji="0" lang="en-US" sz="2400" b="1"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Pay by the query</a:t>
            </a:r>
          </a:p>
          <a:p>
            <a:pPr marL="0" marR="0" lvl="0" indent="0" defTabSz="914400" eaLnBrk="1" fontAlgn="auto" latinLnBrk="0" hangingPunct="1">
              <a:lnSpc>
                <a:spcPct val="90000"/>
              </a:lnSpc>
              <a:spcBef>
                <a:spcPts val="1200"/>
              </a:spcBef>
              <a:spcAft>
                <a:spcPts val="1200"/>
              </a:spcAft>
              <a:buClr>
                <a:schemeClr val="accent2"/>
              </a:buClr>
              <a:buSzPct val="100000"/>
              <a:buFontTx/>
              <a:buNone/>
              <a:tabLst/>
              <a:defRPr/>
            </a:pPr>
            <a:r>
              <a:rPr kumimoji="0" lang="en-US" sz="2400" b="0" i="0" u="none" strike="noStrike" kern="0" cap="none" spc="0" normalizeH="0" baseline="0" noProof="0" dirty="0">
                <a:ln>
                  <a:noFill/>
                </a:ln>
                <a:effectLst/>
                <a:uLnTx/>
                <a:uFillTx/>
                <a:latin typeface="+mj-lt"/>
              </a:rPr>
              <a:t>Supports</a:t>
            </a:r>
            <a:r>
              <a:rPr kumimoji="0" lang="en-US" sz="2400" b="0"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 </a:t>
            </a:r>
            <a:r>
              <a:rPr kumimoji="0" lang="en-US" sz="2400" b="1"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Azure Active Directory </a:t>
            </a:r>
            <a:r>
              <a:rPr kumimoji="0" lang="en-US" sz="2400" b="0" i="0" u="none" strike="noStrike" kern="0" cap="none" spc="0" normalizeH="0" baseline="0" noProof="0" dirty="0">
                <a:ln>
                  <a:noFill/>
                </a:ln>
                <a:effectLst/>
                <a:uLnTx/>
                <a:uFillTx/>
                <a:latin typeface="+mj-lt"/>
              </a:rPr>
              <a:t>for access control, roles, and integration with on-premises identity systems</a:t>
            </a:r>
          </a:p>
          <a:p>
            <a:pPr marL="0" marR="0" lvl="0" indent="0" defTabSz="914400" eaLnBrk="1" fontAlgn="auto" latinLnBrk="0" hangingPunct="1">
              <a:lnSpc>
                <a:spcPct val="90000"/>
              </a:lnSpc>
              <a:spcBef>
                <a:spcPts val="1200"/>
              </a:spcBef>
              <a:spcAft>
                <a:spcPts val="1200"/>
              </a:spcAft>
              <a:buClr>
                <a:schemeClr val="accent2"/>
              </a:buClr>
              <a:buSzPct val="100000"/>
              <a:buFontTx/>
              <a:buNone/>
              <a:tabLst/>
              <a:defRPr/>
            </a:pPr>
            <a:r>
              <a:rPr kumimoji="0" lang="en-US" sz="2400" b="0" i="0" u="none" strike="noStrike" kern="0" cap="none" spc="0" normalizeH="0" baseline="0" noProof="0" dirty="0">
                <a:ln>
                  <a:noFill/>
                </a:ln>
                <a:effectLst/>
                <a:uLnTx/>
                <a:uFillTx/>
                <a:latin typeface="+mj-lt"/>
              </a:rPr>
              <a:t>Built with </a:t>
            </a:r>
            <a:r>
              <a:rPr kumimoji="0" lang="en-US" sz="2400" b="1"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U-SQL</a:t>
            </a:r>
            <a:r>
              <a:rPr kumimoji="0" lang="en-US" sz="2400" b="0" i="0" u="none" strike="noStrike" kern="0" cap="none" spc="0" normalizeH="0" baseline="0" noProof="0" dirty="0">
                <a:ln>
                  <a:noFill/>
                </a:ln>
                <a:effectLst/>
                <a:uLnTx/>
                <a:uFillTx/>
                <a:latin typeface="+mj-lt"/>
              </a:rPr>
              <a:t> to unify the benefits of SQL with the power of C# </a:t>
            </a:r>
          </a:p>
          <a:p>
            <a:pPr marL="0" marR="0" lvl="0" indent="0" defTabSz="914400" eaLnBrk="1" fontAlgn="auto" latinLnBrk="0" hangingPunct="1">
              <a:lnSpc>
                <a:spcPct val="90000"/>
              </a:lnSpc>
              <a:spcBef>
                <a:spcPts val="1200"/>
              </a:spcBef>
              <a:spcAft>
                <a:spcPts val="1200"/>
              </a:spcAft>
              <a:buClr>
                <a:schemeClr val="accent2"/>
              </a:buClr>
              <a:buSzPct val="100000"/>
              <a:buFontTx/>
              <a:buNone/>
              <a:tabLst/>
              <a:defRPr/>
            </a:pPr>
            <a:r>
              <a:rPr kumimoji="0" lang="en-US" sz="2400" b="0" i="0" u="none" strike="noStrike" kern="0" cap="none" spc="0" normalizeH="0" baseline="0" noProof="0" dirty="0">
                <a:ln>
                  <a:noFill/>
                </a:ln>
                <a:effectLst/>
                <a:uLnTx/>
                <a:uFillTx/>
                <a:latin typeface="+mj-lt"/>
              </a:rPr>
              <a:t>Processes data </a:t>
            </a:r>
            <a:r>
              <a:rPr kumimoji="0" lang="en-US" sz="2400" b="1"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across Azure</a:t>
            </a:r>
          </a:p>
        </p:txBody>
      </p:sp>
      <p:grpSp>
        <p:nvGrpSpPr>
          <p:cNvPr id="9" name="Group 8"/>
          <p:cNvGrpSpPr/>
          <p:nvPr/>
        </p:nvGrpSpPr>
        <p:grpSpPr>
          <a:xfrm>
            <a:off x="1536995" y="4282208"/>
            <a:ext cx="1939025" cy="1874030"/>
            <a:chOff x="7780975" y="2716621"/>
            <a:chExt cx="2249434" cy="2174034"/>
          </a:xfrm>
        </p:grpSpPr>
        <p:sp>
          <p:nvSpPr>
            <p:cNvPr id="10" name="Rounded Rectangle 9"/>
            <p:cNvSpPr/>
            <p:nvPr/>
          </p:nvSpPr>
          <p:spPr bwMode="auto">
            <a:xfrm rot="1534581">
              <a:off x="7912418" y="2810683"/>
              <a:ext cx="1106050" cy="1915651"/>
            </a:xfrm>
            <a:prstGeom prst="roundRect">
              <a:avLst>
                <a:gd name="adj" fmla="val 8841"/>
              </a:avLst>
            </a:prstGeom>
            <a:solidFill>
              <a:srgbClr val="7A7A7A"/>
            </a:solidFill>
            <a:ln w="152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2" name="Rounded Rectangle 11"/>
            <p:cNvSpPr/>
            <p:nvPr/>
          </p:nvSpPr>
          <p:spPr bwMode="auto">
            <a:xfrm rot="1534581">
              <a:off x="7954205" y="2845813"/>
              <a:ext cx="2051040" cy="1915651"/>
            </a:xfrm>
            <a:prstGeom prst="roundRect">
              <a:avLst>
                <a:gd name="adj" fmla="val 8841"/>
              </a:avLst>
            </a:prstGeom>
            <a:solidFill>
              <a:schemeClr val="tx1"/>
            </a:solidFill>
            <a:ln w="152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3" name="Rounded Rectangle 12"/>
            <p:cNvSpPr/>
            <p:nvPr/>
          </p:nvSpPr>
          <p:spPr bwMode="auto">
            <a:xfrm>
              <a:off x="7780975" y="2716621"/>
              <a:ext cx="2249434" cy="2174034"/>
            </a:xfrm>
            <a:prstGeom prst="roundRect">
              <a:avLst>
                <a:gd name="adj" fmla="val 8841"/>
              </a:avLst>
            </a:prstGeom>
            <a:solidFill>
              <a:schemeClr val="bg1"/>
            </a:solidFill>
            <a:ln w="152400">
              <a:solidFill>
                <a:srgbClr val="A0A1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5" name="Freeform 14"/>
            <p:cNvSpPr/>
            <p:nvPr/>
          </p:nvSpPr>
          <p:spPr bwMode="auto">
            <a:xfrm>
              <a:off x="8500707" y="3098244"/>
              <a:ext cx="877077" cy="1455575"/>
            </a:xfrm>
            <a:custGeom>
              <a:avLst/>
              <a:gdLst>
                <a:gd name="connsiteX0" fmla="*/ 559836 w 877077"/>
                <a:gd name="connsiteY0" fmla="*/ 37322 h 1418253"/>
                <a:gd name="connsiteX1" fmla="*/ 0 w 877077"/>
                <a:gd name="connsiteY1" fmla="*/ 895739 h 1418253"/>
                <a:gd name="connsiteX2" fmla="*/ 363894 w 877077"/>
                <a:gd name="connsiteY2" fmla="*/ 914400 h 1418253"/>
                <a:gd name="connsiteX3" fmla="*/ 242596 w 877077"/>
                <a:gd name="connsiteY3" fmla="*/ 1418253 h 1418253"/>
                <a:gd name="connsiteX4" fmla="*/ 877077 w 877077"/>
                <a:gd name="connsiteY4" fmla="*/ 541176 h 1418253"/>
                <a:gd name="connsiteX5" fmla="*/ 466530 w 877077"/>
                <a:gd name="connsiteY5" fmla="*/ 541176 h 1418253"/>
                <a:gd name="connsiteX6" fmla="*/ 615820 w 877077"/>
                <a:gd name="connsiteY6" fmla="*/ 0 h 1418253"/>
                <a:gd name="connsiteX0" fmla="*/ 559836 w 877077"/>
                <a:gd name="connsiteY0" fmla="*/ 74644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 name="connsiteX0" fmla="*/ 597158 w 877077"/>
                <a:gd name="connsiteY0" fmla="*/ 9330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7" h="1455575">
                  <a:moveTo>
                    <a:pt x="597158" y="9330"/>
                  </a:moveTo>
                  <a:lnTo>
                    <a:pt x="0" y="933061"/>
                  </a:lnTo>
                  <a:lnTo>
                    <a:pt x="363894" y="951722"/>
                  </a:lnTo>
                  <a:lnTo>
                    <a:pt x="242596" y="1455575"/>
                  </a:lnTo>
                  <a:lnTo>
                    <a:pt x="877077" y="578498"/>
                  </a:lnTo>
                  <a:lnTo>
                    <a:pt x="466530" y="578498"/>
                  </a:lnTo>
                  <a:lnTo>
                    <a:pt x="615820" y="0"/>
                  </a:lnTo>
                </a:path>
              </a:pathLst>
            </a:cu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241179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8" name="Rectangle 167"/>
          <p:cNvSpPr/>
          <p:nvPr/>
        </p:nvSpPr>
        <p:spPr bwMode="auto">
          <a:xfrm>
            <a:off x="-31698" y="518414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grpSp>
        <p:nvGrpSpPr>
          <p:cNvPr id="101" name="Group 100"/>
          <p:cNvGrpSpPr/>
          <p:nvPr/>
        </p:nvGrpSpPr>
        <p:grpSpPr>
          <a:xfrm>
            <a:off x="-9458" y="1617612"/>
            <a:ext cx="1948486" cy="3782502"/>
            <a:chOff x="2269406" y="1649551"/>
            <a:chExt cx="1987557" cy="3858349"/>
          </a:xfrm>
        </p:grpSpPr>
        <p:grpSp>
          <p:nvGrpSpPr>
            <p:cNvPr id="102" name="Group 101"/>
            <p:cNvGrpSpPr/>
            <p:nvPr/>
          </p:nvGrpSpPr>
          <p:grpSpPr>
            <a:xfrm>
              <a:off x="2269406" y="1649551"/>
              <a:ext cx="1771946" cy="3858349"/>
              <a:chOff x="2269406" y="1649551"/>
              <a:chExt cx="1771946" cy="3858349"/>
            </a:xfrm>
          </p:grpSpPr>
          <p:sp>
            <p:nvSpPr>
              <p:cNvPr id="138" name="Rectangle 1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119" name="Group 118"/>
              <p:cNvGrpSpPr/>
              <p:nvPr/>
            </p:nvGrpSpPr>
            <p:grpSpPr>
              <a:xfrm>
                <a:off x="2475764" y="2364104"/>
                <a:ext cx="200749" cy="211051"/>
                <a:chOff x="4106551" y="3401141"/>
                <a:chExt cx="254631" cy="267699"/>
              </a:xfrm>
            </p:grpSpPr>
            <p:sp>
              <p:nvSpPr>
                <p:cNvPr id="120" name="Rectangle 11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Oval 12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3" name="Rectangle 102"/>
            <p:cNvSpPr/>
            <p:nvPr/>
          </p:nvSpPr>
          <p:spPr>
            <a:xfrm>
              <a:off x="2962833" y="3869841"/>
              <a:ext cx="1294130" cy="622511"/>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HDInsight </a:t>
              </a:r>
            </a:p>
            <a:p>
              <a:pPr defTabSz="896386">
                <a:defRPr/>
              </a:pPr>
              <a:r>
                <a:rPr lang="en-US" sz="1100" kern="0" dirty="0">
                  <a:solidFill>
                    <a:schemeClr val="accent2">
                      <a:lumMod val="75000"/>
                    </a:schemeClr>
                  </a:solidFill>
                  <a:cs typeface="Segoe UI Semilight" panose="020B0402040204020203" pitchFamily="34" charset="0"/>
                </a:rPr>
                <a:t>(Hadoop and Spark)</a:t>
              </a:r>
            </a:p>
          </p:txBody>
        </p:sp>
        <p:sp>
          <p:nvSpPr>
            <p:cNvPr id="104" name="Rectangle 103"/>
            <p:cNvSpPr/>
            <p:nvPr/>
          </p:nvSpPr>
          <p:spPr>
            <a:xfrm>
              <a:off x="2962833" y="4888358"/>
              <a:ext cx="925088" cy="437684"/>
            </a:xfrm>
            <a:prstGeom prst="rect">
              <a:avLst/>
            </a:prstGeom>
          </p:spPr>
          <p:txBody>
            <a:bodyPr wrap="square">
              <a:spAutoFit/>
            </a:bodyPr>
            <a:lstStyle/>
            <a:p>
              <a:pPr defTabSz="896386">
                <a:defRPr/>
              </a:pPr>
              <a:r>
                <a:rPr lang="en-US" sz="1100" kern="0" dirty="0">
                  <a:solidFill>
                    <a:sysClr val="windowText" lastClr="000000"/>
                  </a:solidFill>
                  <a:cs typeface="Segoe UI Semilight" panose="020B0402040204020203" pitchFamily="34" charset="0"/>
                </a:rPr>
                <a:t>Stream Analytics</a:t>
              </a:r>
            </a:p>
          </p:txBody>
        </p:sp>
        <p:sp>
          <p:nvSpPr>
            <p:cNvPr id="105" name="Rectangle 104"/>
            <p:cNvSpPr/>
            <p:nvPr/>
          </p:nvSpPr>
          <p:spPr>
            <a:xfrm>
              <a:off x="2962833" y="3125609"/>
              <a:ext cx="1294130" cy="44639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Lake Analytics</a:t>
              </a:r>
            </a:p>
          </p:txBody>
        </p:sp>
        <p:grpSp>
          <p:nvGrpSpPr>
            <p:cNvPr id="106" name="Group 105"/>
            <p:cNvGrpSpPr/>
            <p:nvPr/>
          </p:nvGrpSpPr>
          <p:grpSpPr>
            <a:xfrm>
              <a:off x="2584613" y="3210310"/>
              <a:ext cx="225034" cy="294370"/>
              <a:chOff x="3473450" y="4579938"/>
              <a:chExt cx="1741488" cy="2278062"/>
            </a:xfrm>
            <a:solidFill>
              <a:schemeClr val="tx1"/>
            </a:solidFill>
          </p:grpSpPr>
          <p:sp>
            <p:nvSpPr>
              <p:cNvPr id="11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1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1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107" name="Rectangle 106"/>
            <p:cNvSpPr/>
            <p:nvPr/>
          </p:nvSpPr>
          <p:spPr>
            <a:xfrm>
              <a:off x="2962833" y="2295083"/>
              <a:ext cx="1294130" cy="43952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108" name="Group 107"/>
            <p:cNvGrpSpPr/>
            <p:nvPr/>
          </p:nvGrpSpPr>
          <p:grpSpPr>
            <a:xfrm>
              <a:off x="2519622" y="4890724"/>
              <a:ext cx="359675" cy="276298"/>
              <a:chOff x="1260022" y="5196402"/>
              <a:chExt cx="3273425" cy="2514600"/>
            </a:xfrm>
            <a:solidFill>
              <a:schemeClr val="tx1"/>
            </a:solidFill>
          </p:grpSpPr>
          <p:sp>
            <p:nvSpPr>
              <p:cNvPr id="111" name="Freeform 11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12" name="Freeform 11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13" name="Freeform 11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14" name="Freeform 11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109" name="Freeform 10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110" name="Freeform 10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Real-time stream processing in the cloud</a:t>
            </a:r>
          </a:p>
        </p:txBody>
      </p:sp>
      <p:grpSp>
        <p:nvGrpSpPr>
          <p:cNvPr id="3" name="Group 2"/>
          <p:cNvGrpSpPr/>
          <p:nvPr/>
        </p:nvGrpSpPr>
        <p:grpSpPr>
          <a:xfrm>
            <a:off x="2151773" y="5177570"/>
            <a:ext cx="9363483" cy="1092249"/>
            <a:chOff x="2194920" y="5413711"/>
            <a:chExt cx="9551240" cy="1114151"/>
          </a:xfrm>
        </p:grpSpPr>
        <p:sp>
          <p:nvSpPr>
            <p:cNvPr id="12" name="TextBox 11"/>
            <p:cNvSpPr txBox="1"/>
            <p:nvPr/>
          </p:nvSpPr>
          <p:spPr>
            <a:xfrm>
              <a:off x="2194920" y="5413711"/>
              <a:ext cx="5042581" cy="1114151"/>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Perform real-time analytics for your Internet of Things solutions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Stream millions of events per second</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mission-critical reliability and performance with predictable results</a:t>
              </a:r>
            </a:p>
          </p:txBody>
        </p:sp>
        <p:sp>
          <p:nvSpPr>
            <p:cNvPr id="13" name="TextBox 12"/>
            <p:cNvSpPr txBox="1"/>
            <p:nvPr/>
          </p:nvSpPr>
          <p:spPr>
            <a:xfrm>
              <a:off x="7237502" y="5413711"/>
              <a:ext cx="4508658" cy="1114151"/>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Create real-time dashboards and alerts over data from devices and applications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Correlate across multiple streams of data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Use familiar SQL-based language for rapid development</a:t>
              </a:r>
            </a:p>
          </p:txBody>
        </p:sp>
      </p:grpSp>
      <p:sp>
        <p:nvSpPr>
          <p:cNvPr id="57" name="Freeform 56"/>
          <p:cNvSpPr>
            <a:spLocks/>
          </p:cNvSpPr>
          <p:nvPr/>
        </p:nvSpPr>
        <p:spPr bwMode="auto">
          <a:xfrm>
            <a:off x="10114002" y="3492934"/>
            <a:ext cx="392277" cy="386818"/>
          </a:xfrm>
          <a:custGeom>
            <a:avLst/>
            <a:gdLst>
              <a:gd name="connsiteX0" fmla="*/ 2359025 w 3194051"/>
              <a:gd name="connsiteY0" fmla="*/ 2312988 h 3149601"/>
              <a:gd name="connsiteX1" fmla="*/ 2359025 w 3194051"/>
              <a:gd name="connsiteY1" fmla="*/ 3028951 h 3149601"/>
              <a:gd name="connsiteX2" fmla="*/ 3073400 w 3194051"/>
              <a:gd name="connsiteY2" fmla="*/ 3028951 h 3149601"/>
              <a:gd name="connsiteX3" fmla="*/ 3073400 w 3194051"/>
              <a:gd name="connsiteY3" fmla="*/ 2312988 h 3149601"/>
              <a:gd name="connsiteX4" fmla="*/ 1239838 w 3194051"/>
              <a:gd name="connsiteY4" fmla="*/ 2312988 h 3149601"/>
              <a:gd name="connsiteX5" fmla="*/ 1239838 w 3194051"/>
              <a:gd name="connsiteY5" fmla="*/ 3028951 h 3149601"/>
              <a:gd name="connsiteX6" fmla="*/ 1954213 w 3194051"/>
              <a:gd name="connsiteY6" fmla="*/ 3028951 h 3149601"/>
              <a:gd name="connsiteX7" fmla="*/ 1954213 w 3194051"/>
              <a:gd name="connsiteY7" fmla="*/ 2312988 h 3149601"/>
              <a:gd name="connsiteX8" fmla="*/ 120650 w 3194051"/>
              <a:gd name="connsiteY8" fmla="*/ 2312988 h 3149601"/>
              <a:gd name="connsiteX9" fmla="*/ 120650 w 3194051"/>
              <a:gd name="connsiteY9" fmla="*/ 3028951 h 3149601"/>
              <a:gd name="connsiteX10" fmla="*/ 835025 w 3194051"/>
              <a:gd name="connsiteY10" fmla="*/ 3028951 h 3149601"/>
              <a:gd name="connsiteX11" fmla="*/ 835025 w 3194051"/>
              <a:gd name="connsiteY11" fmla="*/ 2312988 h 3149601"/>
              <a:gd name="connsiteX12" fmla="*/ 2297567 w 3194051"/>
              <a:gd name="connsiteY12" fmla="*/ 2192338 h 3149601"/>
              <a:gd name="connsiteX13" fmla="*/ 3133273 w 3194051"/>
              <a:gd name="connsiteY13" fmla="*/ 2192338 h 3149601"/>
              <a:gd name="connsiteX14" fmla="*/ 3194051 w 3194051"/>
              <a:gd name="connsiteY14" fmla="*/ 2253117 h 3149601"/>
              <a:gd name="connsiteX15" fmla="*/ 3194051 w 3194051"/>
              <a:gd name="connsiteY15" fmla="*/ 3088823 h 3149601"/>
              <a:gd name="connsiteX16" fmla="*/ 3133273 w 3194051"/>
              <a:gd name="connsiteY16" fmla="*/ 3149601 h 3149601"/>
              <a:gd name="connsiteX17" fmla="*/ 2297567 w 3194051"/>
              <a:gd name="connsiteY17" fmla="*/ 3149601 h 3149601"/>
              <a:gd name="connsiteX18" fmla="*/ 2236788 w 3194051"/>
              <a:gd name="connsiteY18" fmla="*/ 3088823 h 3149601"/>
              <a:gd name="connsiteX19" fmla="*/ 2236788 w 3194051"/>
              <a:gd name="connsiteY19" fmla="*/ 2253117 h 3149601"/>
              <a:gd name="connsiteX20" fmla="*/ 2297567 w 3194051"/>
              <a:gd name="connsiteY20" fmla="*/ 2192338 h 3149601"/>
              <a:gd name="connsiteX21" fmla="*/ 1178480 w 3194051"/>
              <a:gd name="connsiteY21" fmla="*/ 2192338 h 3149601"/>
              <a:gd name="connsiteX22" fmla="*/ 2015571 w 3194051"/>
              <a:gd name="connsiteY22" fmla="*/ 2192338 h 3149601"/>
              <a:gd name="connsiteX23" fmla="*/ 2076450 w 3194051"/>
              <a:gd name="connsiteY23" fmla="*/ 2253117 h 3149601"/>
              <a:gd name="connsiteX24" fmla="*/ 2076450 w 3194051"/>
              <a:gd name="connsiteY24" fmla="*/ 3088823 h 3149601"/>
              <a:gd name="connsiteX25" fmla="*/ 2015571 w 3194051"/>
              <a:gd name="connsiteY25" fmla="*/ 3149601 h 3149601"/>
              <a:gd name="connsiteX26" fmla="*/ 1178480 w 3194051"/>
              <a:gd name="connsiteY26" fmla="*/ 3149601 h 3149601"/>
              <a:gd name="connsiteX27" fmla="*/ 1117600 w 3194051"/>
              <a:gd name="connsiteY27" fmla="*/ 3088823 h 3149601"/>
              <a:gd name="connsiteX28" fmla="*/ 1117600 w 3194051"/>
              <a:gd name="connsiteY28" fmla="*/ 2253117 h 3149601"/>
              <a:gd name="connsiteX29" fmla="*/ 1178480 w 3194051"/>
              <a:gd name="connsiteY29" fmla="*/ 2192338 h 3149601"/>
              <a:gd name="connsiteX30" fmla="*/ 60779 w 3194051"/>
              <a:gd name="connsiteY30" fmla="*/ 2192338 h 3149601"/>
              <a:gd name="connsiteX31" fmla="*/ 896485 w 3194051"/>
              <a:gd name="connsiteY31" fmla="*/ 2192338 h 3149601"/>
              <a:gd name="connsiteX32" fmla="*/ 957263 w 3194051"/>
              <a:gd name="connsiteY32" fmla="*/ 2253117 h 3149601"/>
              <a:gd name="connsiteX33" fmla="*/ 957263 w 3194051"/>
              <a:gd name="connsiteY33" fmla="*/ 3088823 h 3149601"/>
              <a:gd name="connsiteX34" fmla="*/ 896485 w 3194051"/>
              <a:gd name="connsiteY34" fmla="*/ 3149601 h 3149601"/>
              <a:gd name="connsiteX35" fmla="*/ 60779 w 3194051"/>
              <a:gd name="connsiteY35" fmla="*/ 3149601 h 3149601"/>
              <a:gd name="connsiteX36" fmla="*/ 0 w 3194051"/>
              <a:gd name="connsiteY36" fmla="*/ 3088823 h 3149601"/>
              <a:gd name="connsiteX37" fmla="*/ 0 w 3194051"/>
              <a:gd name="connsiteY37" fmla="*/ 2253117 h 3149601"/>
              <a:gd name="connsiteX38" fmla="*/ 60779 w 3194051"/>
              <a:gd name="connsiteY38" fmla="*/ 2192338 h 3149601"/>
              <a:gd name="connsiteX39" fmla="*/ 2359025 w 3194051"/>
              <a:gd name="connsiteY39" fmla="*/ 1219200 h 3149601"/>
              <a:gd name="connsiteX40" fmla="*/ 2359025 w 3194051"/>
              <a:gd name="connsiteY40" fmla="*/ 1930400 h 3149601"/>
              <a:gd name="connsiteX41" fmla="*/ 3073400 w 3194051"/>
              <a:gd name="connsiteY41" fmla="*/ 1930400 h 3149601"/>
              <a:gd name="connsiteX42" fmla="*/ 3073400 w 3194051"/>
              <a:gd name="connsiteY42" fmla="*/ 1219200 h 3149601"/>
              <a:gd name="connsiteX43" fmla="*/ 1239838 w 3194051"/>
              <a:gd name="connsiteY43" fmla="*/ 1219200 h 3149601"/>
              <a:gd name="connsiteX44" fmla="*/ 1239838 w 3194051"/>
              <a:gd name="connsiteY44" fmla="*/ 1930400 h 3149601"/>
              <a:gd name="connsiteX45" fmla="*/ 1954213 w 3194051"/>
              <a:gd name="connsiteY45" fmla="*/ 1930400 h 3149601"/>
              <a:gd name="connsiteX46" fmla="*/ 1954213 w 3194051"/>
              <a:gd name="connsiteY46" fmla="*/ 1219200 h 3149601"/>
              <a:gd name="connsiteX47" fmla="*/ 120650 w 3194051"/>
              <a:gd name="connsiteY47" fmla="*/ 1219200 h 3149601"/>
              <a:gd name="connsiteX48" fmla="*/ 120650 w 3194051"/>
              <a:gd name="connsiteY48" fmla="*/ 1930400 h 3149601"/>
              <a:gd name="connsiteX49" fmla="*/ 835025 w 3194051"/>
              <a:gd name="connsiteY49" fmla="*/ 1930400 h 3149601"/>
              <a:gd name="connsiteX50" fmla="*/ 835025 w 3194051"/>
              <a:gd name="connsiteY50" fmla="*/ 1219200 h 3149601"/>
              <a:gd name="connsiteX51" fmla="*/ 2297567 w 3194051"/>
              <a:gd name="connsiteY51" fmla="*/ 1096963 h 3149601"/>
              <a:gd name="connsiteX52" fmla="*/ 3133273 w 3194051"/>
              <a:gd name="connsiteY52" fmla="*/ 1096963 h 3149601"/>
              <a:gd name="connsiteX53" fmla="*/ 3194051 w 3194051"/>
              <a:gd name="connsiteY53" fmla="*/ 1157834 h 3149601"/>
              <a:gd name="connsiteX54" fmla="*/ 3194051 w 3194051"/>
              <a:gd name="connsiteY54" fmla="*/ 1991767 h 3149601"/>
              <a:gd name="connsiteX55" fmla="*/ 3133273 w 3194051"/>
              <a:gd name="connsiteY55" fmla="*/ 2052638 h 3149601"/>
              <a:gd name="connsiteX56" fmla="*/ 2297567 w 3194051"/>
              <a:gd name="connsiteY56" fmla="*/ 2052638 h 3149601"/>
              <a:gd name="connsiteX57" fmla="*/ 2236788 w 3194051"/>
              <a:gd name="connsiteY57" fmla="*/ 1991767 h 3149601"/>
              <a:gd name="connsiteX58" fmla="*/ 2236788 w 3194051"/>
              <a:gd name="connsiteY58" fmla="*/ 1157834 h 3149601"/>
              <a:gd name="connsiteX59" fmla="*/ 2297567 w 3194051"/>
              <a:gd name="connsiteY59" fmla="*/ 1096963 h 3149601"/>
              <a:gd name="connsiteX60" fmla="*/ 1178480 w 3194051"/>
              <a:gd name="connsiteY60" fmla="*/ 1096963 h 3149601"/>
              <a:gd name="connsiteX61" fmla="*/ 2015571 w 3194051"/>
              <a:gd name="connsiteY61" fmla="*/ 1096963 h 3149601"/>
              <a:gd name="connsiteX62" fmla="*/ 2076450 w 3194051"/>
              <a:gd name="connsiteY62" fmla="*/ 1157834 h 3149601"/>
              <a:gd name="connsiteX63" fmla="*/ 2076450 w 3194051"/>
              <a:gd name="connsiteY63" fmla="*/ 1991767 h 3149601"/>
              <a:gd name="connsiteX64" fmla="*/ 2015571 w 3194051"/>
              <a:gd name="connsiteY64" fmla="*/ 2052638 h 3149601"/>
              <a:gd name="connsiteX65" fmla="*/ 1178480 w 3194051"/>
              <a:gd name="connsiteY65" fmla="*/ 2052638 h 3149601"/>
              <a:gd name="connsiteX66" fmla="*/ 1117600 w 3194051"/>
              <a:gd name="connsiteY66" fmla="*/ 1991767 h 3149601"/>
              <a:gd name="connsiteX67" fmla="*/ 1117600 w 3194051"/>
              <a:gd name="connsiteY67" fmla="*/ 1157834 h 3149601"/>
              <a:gd name="connsiteX68" fmla="*/ 1178480 w 3194051"/>
              <a:gd name="connsiteY68" fmla="*/ 1096963 h 3149601"/>
              <a:gd name="connsiteX69" fmla="*/ 60779 w 3194051"/>
              <a:gd name="connsiteY69" fmla="*/ 1096963 h 3149601"/>
              <a:gd name="connsiteX70" fmla="*/ 896485 w 3194051"/>
              <a:gd name="connsiteY70" fmla="*/ 1096963 h 3149601"/>
              <a:gd name="connsiteX71" fmla="*/ 957263 w 3194051"/>
              <a:gd name="connsiteY71" fmla="*/ 1157834 h 3149601"/>
              <a:gd name="connsiteX72" fmla="*/ 957263 w 3194051"/>
              <a:gd name="connsiteY72" fmla="*/ 1991767 h 3149601"/>
              <a:gd name="connsiteX73" fmla="*/ 896485 w 3194051"/>
              <a:gd name="connsiteY73" fmla="*/ 2052638 h 3149601"/>
              <a:gd name="connsiteX74" fmla="*/ 60779 w 3194051"/>
              <a:gd name="connsiteY74" fmla="*/ 2052638 h 3149601"/>
              <a:gd name="connsiteX75" fmla="*/ 0 w 3194051"/>
              <a:gd name="connsiteY75" fmla="*/ 1991767 h 3149601"/>
              <a:gd name="connsiteX76" fmla="*/ 0 w 3194051"/>
              <a:gd name="connsiteY76" fmla="*/ 1157834 h 3149601"/>
              <a:gd name="connsiteX77" fmla="*/ 60779 w 3194051"/>
              <a:gd name="connsiteY77" fmla="*/ 1096963 h 3149601"/>
              <a:gd name="connsiteX78" fmla="*/ 2359025 w 3194051"/>
              <a:gd name="connsiteY78" fmla="*/ 122238 h 3149601"/>
              <a:gd name="connsiteX79" fmla="*/ 2359025 w 3194051"/>
              <a:gd name="connsiteY79" fmla="*/ 860426 h 3149601"/>
              <a:gd name="connsiteX80" fmla="*/ 3073400 w 3194051"/>
              <a:gd name="connsiteY80" fmla="*/ 860426 h 3149601"/>
              <a:gd name="connsiteX81" fmla="*/ 3073400 w 3194051"/>
              <a:gd name="connsiteY81" fmla="*/ 122238 h 3149601"/>
              <a:gd name="connsiteX82" fmla="*/ 1239838 w 3194051"/>
              <a:gd name="connsiteY82" fmla="*/ 122238 h 3149601"/>
              <a:gd name="connsiteX83" fmla="*/ 1239838 w 3194051"/>
              <a:gd name="connsiteY83" fmla="*/ 860426 h 3149601"/>
              <a:gd name="connsiteX84" fmla="*/ 1954213 w 3194051"/>
              <a:gd name="connsiteY84" fmla="*/ 860426 h 3149601"/>
              <a:gd name="connsiteX85" fmla="*/ 1954213 w 3194051"/>
              <a:gd name="connsiteY85" fmla="*/ 122238 h 3149601"/>
              <a:gd name="connsiteX86" fmla="*/ 120650 w 3194051"/>
              <a:gd name="connsiteY86" fmla="*/ 122238 h 3149601"/>
              <a:gd name="connsiteX87" fmla="*/ 120650 w 3194051"/>
              <a:gd name="connsiteY87" fmla="*/ 860426 h 3149601"/>
              <a:gd name="connsiteX88" fmla="*/ 835025 w 3194051"/>
              <a:gd name="connsiteY88" fmla="*/ 860426 h 3149601"/>
              <a:gd name="connsiteX89" fmla="*/ 835025 w 3194051"/>
              <a:gd name="connsiteY89" fmla="*/ 122238 h 3149601"/>
              <a:gd name="connsiteX90" fmla="*/ 2297567 w 3194051"/>
              <a:gd name="connsiteY90" fmla="*/ 0 h 3149601"/>
              <a:gd name="connsiteX91" fmla="*/ 3133273 w 3194051"/>
              <a:gd name="connsiteY91" fmla="*/ 0 h 3149601"/>
              <a:gd name="connsiteX92" fmla="*/ 3194051 w 3194051"/>
              <a:gd name="connsiteY92" fmla="*/ 60846 h 3149601"/>
              <a:gd name="connsiteX93" fmla="*/ 3194051 w 3194051"/>
              <a:gd name="connsiteY93" fmla="*/ 921817 h 3149601"/>
              <a:gd name="connsiteX94" fmla="*/ 3133273 w 3194051"/>
              <a:gd name="connsiteY94" fmla="*/ 982663 h 3149601"/>
              <a:gd name="connsiteX95" fmla="*/ 2297567 w 3194051"/>
              <a:gd name="connsiteY95" fmla="*/ 982663 h 3149601"/>
              <a:gd name="connsiteX96" fmla="*/ 2236788 w 3194051"/>
              <a:gd name="connsiteY96" fmla="*/ 921817 h 3149601"/>
              <a:gd name="connsiteX97" fmla="*/ 2236788 w 3194051"/>
              <a:gd name="connsiteY97" fmla="*/ 60846 h 3149601"/>
              <a:gd name="connsiteX98" fmla="*/ 2297567 w 3194051"/>
              <a:gd name="connsiteY98" fmla="*/ 0 h 3149601"/>
              <a:gd name="connsiteX99" fmla="*/ 1178480 w 3194051"/>
              <a:gd name="connsiteY99" fmla="*/ 0 h 3149601"/>
              <a:gd name="connsiteX100" fmla="*/ 2015571 w 3194051"/>
              <a:gd name="connsiteY100" fmla="*/ 0 h 3149601"/>
              <a:gd name="connsiteX101" fmla="*/ 2076450 w 3194051"/>
              <a:gd name="connsiteY101" fmla="*/ 60846 h 3149601"/>
              <a:gd name="connsiteX102" fmla="*/ 2076450 w 3194051"/>
              <a:gd name="connsiteY102" fmla="*/ 921817 h 3149601"/>
              <a:gd name="connsiteX103" fmla="*/ 2015571 w 3194051"/>
              <a:gd name="connsiteY103" fmla="*/ 982663 h 3149601"/>
              <a:gd name="connsiteX104" fmla="*/ 1178480 w 3194051"/>
              <a:gd name="connsiteY104" fmla="*/ 982663 h 3149601"/>
              <a:gd name="connsiteX105" fmla="*/ 1117600 w 3194051"/>
              <a:gd name="connsiteY105" fmla="*/ 921817 h 3149601"/>
              <a:gd name="connsiteX106" fmla="*/ 1117600 w 3194051"/>
              <a:gd name="connsiteY106" fmla="*/ 60846 h 3149601"/>
              <a:gd name="connsiteX107" fmla="*/ 1178480 w 3194051"/>
              <a:gd name="connsiteY107" fmla="*/ 0 h 3149601"/>
              <a:gd name="connsiteX108" fmla="*/ 60779 w 3194051"/>
              <a:gd name="connsiteY108" fmla="*/ 0 h 3149601"/>
              <a:gd name="connsiteX109" fmla="*/ 896485 w 3194051"/>
              <a:gd name="connsiteY109" fmla="*/ 0 h 3149601"/>
              <a:gd name="connsiteX110" fmla="*/ 957263 w 3194051"/>
              <a:gd name="connsiteY110" fmla="*/ 60846 h 3149601"/>
              <a:gd name="connsiteX111" fmla="*/ 957263 w 3194051"/>
              <a:gd name="connsiteY111" fmla="*/ 921817 h 3149601"/>
              <a:gd name="connsiteX112" fmla="*/ 896485 w 3194051"/>
              <a:gd name="connsiteY112" fmla="*/ 982663 h 3149601"/>
              <a:gd name="connsiteX113" fmla="*/ 60779 w 3194051"/>
              <a:gd name="connsiteY113" fmla="*/ 982663 h 3149601"/>
              <a:gd name="connsiteX114" fmla="*/ 0 w 3194051"/>
              <a:gd name="connsiteY114" fmla="*/ 921817 h 3149601"/>
              <a:gd name="connsiteX115" fmla="*/ 0 w 3194051"/>
              <a:gd name="connsiteY115" fmla="*/ 60846 h 3149601"/>
              <a:gd name="connsiteX116" fmla="*/ 60779 w 3194051"/>
              <a:gd name="connsiteY116" fmla="*/ 0 h 31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94051" h="3149601">
                <a:moveTo>
                  <a:pt x="2359025" y="2312988"/>
                </a:moveTo>
                <a:lnTo>
                  <a:pt x="2359025" y="3028951"/>
                </a:lnTo>
                <a:lnTo>
                  <a:pt x="3073400" y="3028951"/>
                </a:lnTo>
                <a:lnTo>
                  <a:pt x="3073400" y="2312988"/>
                </a:lnTo>
                <a:close/>
                <a:moveTo>
                  <a:pt x="1239838" y="2312988"/>
                </a:moveTo>
                <a:lnTo>
                  <a:pt x="1239838" y="3028951"/>
                </a:lnTo>
                <a:lnTo>
                  <a:pt x="1954213" y="3028951"/>
                </a:lnTo>
                <a:lnTo>
                  <a:pt x="1954213" y="2312988"/>
                </a:lnTo>
                <a:close/>
                <a:moveTo>
                  <a:pt x="120650" y="2312988"/>
                </a:moveTo>
                <a:lnTo>
                  <a:pt x="120650" y="3028951"/>
                </a:lnTo>
                <a:lnTo>
                  <a:pt x="835025" y="3028951"/>
                </a:lnTo>
                <a:lnTo>
                  <a:pt x="835025" y="2312988"/>
                </a:lnTo>
                <a:close/>
                <a:moveTo>
                  <a:pt x="2297567" y="2192338"/>
                </a:moveTo>
                <a:cubicBezTo>
                  <a:pt x="3133273" y="2192338"/>
                  <a:pt x="3133273" y="2192338"/>
                  <a:pt x="3133273" y="2192338"/>
                </a:cubicBezTo>
                <a:cubicBezTo>
                  <a:pt x="3166701" y="2192338"/>
                  <a:pt x="3194051" y="2219688"/>
                  <a:pt x="3194051" y="2253117"/>
                </a:cubicBezTo>
                <a:cubicBezTo>
                  <a:pt x="3194051" y="3088823"/>
                  <a:pt x="3194051" y="3088823"/>
                  <a:pt x="3194051" y="3088823"/>
                </a:cubicBezTo>
                <a:cubicBezTo>
                  <a:pt x="3194051" y="3122251"/>
                  <a:pt x="3166701" y="3149601"/>
                  <a:pt x="3133273" y="3149601"/>
                </a:cubicBezTo>
                <a:cubicBezTo>
                  <a:pt x="2297567" y="3149601"/>
                  <a:pt x="2297567" y="3149601"/>
                  <a:pt x="2297567" y="3149601"/>
                </a:cubicBezTo>
                <a:cubicBezTo>
                  <a:pt x="2264139" y="3149601"/>
                  <a:pt x="2236788" y="3122251"/>
                  <a:pt x="2236788" y="3088823"/>
                </a:cubicBezTo>
                <a:cubicBezTo>
                  <a:pt x="2236788" y="2253117"/>
                  <a:pt x="2236788" y="2253117"/>
                  <a:pt x="2236788" y="2253117"/>
                </a:cubicBezTo>
                <a:cubicBezTo>
                  <a:pt x="2236788" y="2219688"/>
                  <a:pt x="2264139" y="2192338"/>
                  <a:pt x="2297567" y="2192338"/>
                </a:cubicBezTo>
                <a:close/>
                <a:moveTo>
                  <a:pt x="1178480" y="2192338"/>
                </a:moveTo>
                <a:cubicBezTo>
                  <a:pt x="2015571" y="2192338"/>
                  <a:pt x="2015571" y="2192338"/>
                  <a:pt x="2015571" y="2192338"/>
                </a:cubicBezTo>
                <a:cubicBezTo>
                  <a:pt x="2049055" y="2192338"/>
                  <a:pt x="2076450" y="2219688"/>
                  <a:pt x="2076450" y="2253117"/>
                </a:cubicBezTo>
                <a:cubicBezTo>
                  <a:pt x="2076450" y="3088823"/>
                  <a:pt x="2076450" y="3088823"/>
                  <a:pt x="2076450" y="3088823"/>
                </a:cubicBezTo>
                <a:cubicBezTo>
                  <a:pt x="2076450" y="3122251"/>
                  <a:pt x="2049055" y="3149601"/>
                  <a:pt x="2015571" y="3149601"/>
                </a:cubicBezTo>
                <a:cubicBezTo>
                  <a:pt x="1178480" y="3149601"/>
                  <a:pt x="1178480" y="3149601"/>
                  <a:pt x="1178480" y="3149601"/>
                </a:cubicBezTo>
                <a:cubicBezTo>
                  <a:pt x="1144996" y="3149601"/>
                  <a:pt x="1117600" y="3122251"/>
                  <a:pt x="1117600" y="3088823"/>
                </a:cubicBezTo>
                <a:cubicBezTo>
                  <a:pt x="1117600" y="2253117"/>
                  <a:pt x="1117600" y="2253117"/>
                  <a:pt x="1117600" y="2253117"/>
                </a:cubicBezTo>
                <a:cubicBezTo>
                  <a:pt x="1117600" y="2219688"/>
                  <a:pt x="1144996" y="2192338"/>
                  <a:pt x="1178480" y="2192338"/>
                </a:cubicBezTo>
                <a:close/>
                <a:moveTo>
                  <a:pt x="60779" y="2192338"/>
                </a:moveTo>
                <a:cubicBezTo>
                  <a:pt x="896485" y="2192338"/>
                  <a:pt x="896485" y="2192338"/>
                  <a:pt x="896485" y="2192338"/>
                </a:cubicBezTo>
                <a:cubicBezTo>
                  <a:pt x="929913" y="2192338"/>
                  <a:pt x="957263" y="2219688"/>
                  <a:pt x="957263" y="2253117"/>
                </a:cubicBezTo>
                <a:cubicBezTo>
                  <a:pt x="957263" y="3088823"/>
                  <a:pt x="957263" y="3088823"/>
                  <a:pt x="957263" y="3088823"/>
                </a:cubicBezTo>
                <a:cubicBezTo>
                  <a:pt x="957263" y="3122251"/>
                  <a:pt x="929913" y="3149601"/>
                  <a:pt x="896485" y="3149601"/>
                </a:cubicBezTo>
                <a:cubicBezTo>
                  <a:pt x="60779" y="3149601"/>
                  <a:pt x="60779" y="3149601"/>
                  <a:pt x="60779" y="3149601"/>
                </a:cubicBezTo>
                <a:cubicBezTo>
                  <a:pt x="27351" y="3149601"/>
                  <a:pt x="0" y="3122251"/>
                  <a:pt x="0" y="3088823"/>
                </a:cubicBezTo>
                <a:cubicBezTo>
                  <a:pt x="0" y="2253117"/>
                  <a:pt x="0" y="2253117"/>
                  <a:pt x="0" y="2253117"/>
                </a:cubicBezTo>
                <a:cubicBezTo>
                  <a:pt x="0" y="2219688"/>
                  <a:pt x="27351" y="2192338"/>
                  <a:pt x="60779" y="2192338"/>
                </a:cubicBezTo>
                <a:close/>
                <a:moveTo>
                  <a:pt x="2359025" y="1219200"/>
                </a:moveTo>
                <a:lnTo>
                  <a:pt x="2359025" y="1930400"/>
                </a:lnTo>
                <a:lnTo>
                  <a:pt x="3073400" y="1930400"/>
                </a:lnTo>
                <a:lnTo>
                  <a:pt x="3073400" y="1219200"/>
                </a:lnTo>
                <a:close/>
                <a:moveTo>
                  <a:pt x="1239838" y="1219200"/>
                </a:moveTo>
                <a:lnTo>
                  <a:pt x="1239838" y="1930400"/>
                </a:lnTo>
                <a:lnTo>
                  <a:pt x="1954213" y="1930400"/>
                </a:lnTo>
                <a:lnTo>
                  <a:pt x="1954213" y="1219200"/>
                </a:lnTo>
                <a:close/>
                <a:moveTo>
                  <a:pt x="120650" y="1219200"/>
                </a:moveTo>
                <a:lnTo>
                  <a:pt x="120650" y="1930400"/>
                </a:lnTo>
                <a:lnTo>
                  <a:pt x="835025" y="1930400"/>
                </a:lnTo>
                <a:lnTo>
                  <a:pt x="835025" y="1219200"/>
                </a:lnTo>
                <a:close/>
                <a:moveTo>
                  <a:pt x="2297567" y="1096963"/>
                </a:moveTo>
                <a:cubicBezTo>
                  <a:pt x="3133273" y="1096963"/>
                  <a:pt x="3133273" y="1096963"/>
                  <a:pt x="3133273" y="1096963"/>
                </a:cubicBezTo>
                <a:cubicBezTo>
                  <a:pt x="3166701" y="1096963"/>
                  <a:pt x="3194051" y="1124355"/>
                  <a:pt x="3194051" y="1157834"/>
                </a:cubicBezTo>
                <a:cubicBezTo>
                  <a:pt x="3194051" y="1991767"/>
                  <a:pt x="3194051" y="1991767"/>
                  <a:pt x="3194051" y="1991767"/>
                </a:cubicBezTo>
                <a:cubicBezTo>
                  <a:pt x="3194051" y="2025246"/>
                  <a:pt x="3166701" y="2052638"/>
                  <a:pt x="3133273" y="2052638"/>
                </a:cubicBezTo>
                <a:cubicBezTo>
                  <a:pt x="2297567" y="2052638"/>
                  <a:pt x="2297567" y="2052638"/>
                  <a:pt x="2297567" y="2052638"/>
                </a:cubicBezTo>
                <a:cubicBezTo>
                  <a:pt x="2264139" y="2052638"/>
                  <a:pt x="2236788" y="2025246"/>
                  <a:pt x="2236788" y="1991767"/>
                </a:cubicBezTo>
                <a:cubicBezTo>
                  <a:pt x="2236788" y="1157834"/>
                  <a:pt x="2236788" y="1157834"/>
                  <a:pt x="2236788" y="1157834"/>
                </a:cubicBezTo>
                <a:cubicBezTo>
                  <a:pt x="2236788" y="1124355"/>
                  <a:pt x="2264139" y="1096963"/>
                  <a:pt x="2297567" y="1096963"/>
                </a:cubicBezTo>
                <a:close/>
                <a:moveTo>
                  <a:pt x="1178480" y="1096963"/>
                </a:moveTo>
                <a:cubicBezTo>
                  <a:pt x="2015571" y="1096963"/>
                  <a:pt x="2015571" y="1096963"/>
                  <a:pt x="2015571" y="1096963"/>
                </a:cubicBezTo>
                <a:cubicBezTo>
                  <a:pt x="2049055" y="1096963"/>
                  <a:pt x="2076450" y="1124355"/>
                  <a:pt x="2076450" y="1157834"/>
                </a:cubicBezTo>
                <a:cubicBezTo>
                  <a:pt x="2076450" y="1991767"/>
                  <a:pt x="2076450" y="1991767"/>
                  <a:pt x="2076450" y="1991767"/>
                </a:cubicBezTo>
                <a:cubicBezTo>
                  <a:pt x="2076450" y="2025246"/>
                  <a:pt x="2049055" y="2052638"/>
                  <a:pt x="2015571" y="2052638"/>
                </a:cubicBezTo>
                <a:cubicBezTo>
                  <a:pt x="1178480" y="2052638"/>
                  <a:pt x="1178480" y="2052638"/>
                  <a:pt x="1178480" y="2052638"/>
                </a:cubicBezTo>
                <a:cubicBezTo>
                  <a:pt x="1144996" y="2052638"/>
                  <a:pt x="1117600" y="2025246"/>
                  <a:pt x="1117600" y="1991767"/>
                </a:cubicBezTo>
                <a:cubicBezTo>
                  <a:pt x="1117600" y="1157834"/>
                  <a:pt x="1117600" y="1157834"/>
                  <a:pt x="1117600" y="1157834"/>
                </a:cubicBezTo>
                <a:cubicBezTo>
                  <a:pt x="1117600" y="1124355"/>
                  <a:pt x="1144996" y="1096963"/>
                  <a:pt x="1178480" y="1096963"/>
                </a:cubicBezTo>
                <a:close/>
                <a:moveTo>
                  <a:pt x="60779" y="1096963"/>
                </a:moveTo>
                <a:cubicBezTo>
                  <a:pt x="896485" y="1096963"/>
                  <a:pt x="896485" y="1096963"/>
                  <a:pt x="896485" y="1096963"/>
                </a:cubicBezTo>
                <a:cubicBezTo>
                  <a:pt x="929913" y="1096963"/>
                  <a:pt x="957263" y="1124355"/>
                  <a:pt x="957263" y="1157834"/>
                </a:cubicBezTo>
                <a:cubicBezTo>
                  <a:pt x="957263" y="1991767"/>
                  <a:pt x="957263" y="1991767"/>
                  <a:pt x="957263" y="1991767"/>
                </a:cubicBezTo>
                <a:cubicBezTo>
                  <a:pt x="957263" y="2025246"/>
                  <a:pt x="929913" y="2052638"/>
                  <a:pt x="896485" y="2052638"/>
                </a:cubicBezTo>
                <a:cubicBezTo>
                  <a:pt x="60779" y="2052638"/>
                  <a:pt x="60779" y="2052638"/>
                  <a:pt x="60779" y="2052638"/>
                </a:cubicBezTo>
                <a:cubicBezTo>
                  <a:pt x="27351" y="2052638"/>
                  <a:pt x="0" y="2025246"/>
                  <a:pt x="0" y="1991767"/>
                </a:cubicBezTo>
                <a:cubicBezTo>
                  <a:pt x="0" y="1157834"/>
                  <a:pt x="0" y="1157834"/>
                  <a:pt x="0" y="1157834"/>
                </a:cubicBezTo>
                <a:cubicBezTo>
                  <a:pt x="0" y="1124355"/>
                  <a:pt x="27351" y="1096963"/>
                  <a:pt x="60779" y="1096963"/>
                </a:cubicBezTo>
                <a:close/>
                <a:moveTo>
                  <a:pt x="2359025" y="122238"/>
                </a:moveTo>
                <a:lnTo>
                  <a:pt x="2359025" y="860426"/>
                </a:lnTo>
                <a:lnTo>
                  <a:pt x="3073400" y="860426"/>
                </a:lnTo>
                <a:lnTo>
                  <a:pt x="3073400" y="122238"/>
                </a:lnTo>
                <a:close/>
                <a:moveTo>
                  <a:pt x="1239838" y="122238"/>
                </a:moveTo>
                <a:lnTo>
                  <a:pt x="1239838" y="860426"/>
                </a:lnTo>
                <a:lnTo>
                  <a:pt x="1954213" y="860426"/>
                </a:lnTo>
                <a:lnTo>
                  <a:pt x="1954213" y="122238"/>
                </a:lnTo>
                <a:close/>
                <a:moveTo>
                  <a:pt x="120650" y="122238"/>
                </a:moveTo>
                <a:lnTo>
                  <a:pt x="120650" y="860426"/>
                </a:lnTo>
                <a:lnTo>
                  <a:pt x="835025" y="860426"/>
                </a:lnTo>
                <a:lnTo>
                  <a:pt x="835025" y="122238"/>
                </a:lnTo>
                <a:close/>
                <a:moveTo>
                  <a:pt x="2297567" y="0"/>
                </a:moveTo>
                <a:cubicBezTo>
                  <a:pt x="3133273" y="0"/>
                  <a:pt x="3133273" y="0"/>
                  <a:pt x="3133273" y="0"/>
                </a:cubicBezTo>
                <a:cubicBezTo>
                  <a:pt x="3166701" y="0"/>
                  <a:pt x="3194051" y="27381"/>
                  <a:pt x="3194051" y="60846"/>
                </a:cubicBezTo>
                <a:cubicBezTo>
                  <a:pt x="3194051" y="921817"/>
                  <a:pt x="3194051" y="921817"/>
                  <a:pt x="3194051" y="921817"/>
                </a:cubicBezTo>
                <a:cubicBezTo>
                  <a:pt x="3194051" y="955282"/>
                  <a:pt x="3166701" y="982663"/>
                  <a:pt x="3133273" y="982663"/>
                </a:cubicBezTo>
                <a:cubicBezTo>
                  <a:pt x="2297567" y="982663"/>
                  <a:pt x="2297567" y="982663"/>
                  <a:pt x="2297567" y="982663"/>
                </a:cubicBezTo>
                <a:cubicBezTo>
                  <a:pt x="2264139" y="982663"/>
                  <a:pt x="2236788" y="955282"/>
                  <a:pt x="2236788" y="921817"/>
                </a:cubicBezTo>
                <a:cubicBezTo>
                  <a:pt x="2236788" y="60846"/>
                  <a:pt x="2236788" y="60846"/>
                  <a:pt x="2236788" y="60846"/>
                </a:cubicBezTo>
                <a:cubicBezTo>
                  <a:pt x="2236788" y="27381"/>
                  <a:pt x="2264139" y="0"/>
                  <a:pt x="2297567" y="0"/>
                </a:cubicBezTo>
                <a:close/>
                <a:moveTo>
                  <a:pt x="1178480" y="0"/>
                </a:moveTo>
                <a:cubicBezTo>
                  <a:pt x="2015571" y="0"/>
                  <a:pt x="2015571" y="0"/>
                  <a:pt x="2015571" y="0"/>
                </a:cubicBezTo>
                <a:cubicBezTo>
                  <a:pt x="2049055" y="0"/>
                  <a:pt x="2076450" y="27381"/>
                  <a:pt x="2076450" y="60846"/>
                </a:cubicBezTo>
                <a:cubicBezTo>
                  <a:pt x="2076450" y="921817"/>
                  <a:pt x="2076450" y="921817"/>
                  <a:pt x="2076450" y="921817"/>
                </a:cubicBezTo>
                <a:cubicBezTo>
                  <a:pt x="2076450" y="955282"/>
                  <a:pt x="2049055" y="982663"/>
                  <a:pt x="2015571" y="982663"/>
                </a:cubicBezTo>
                <a:cubicBezTo>
                  <a:pt x="1178480" y="982663"/>
                  <a:pt x="1178480" y="982663"/>
                  <a:pt x="1178480" y="982663"/>
                </a:cubicBezTo>
                <a:cubicBezTo>
                  <a:pt x="1144996" y="982663"/>
                  <a:pt x="1117600" y="955282"/>
                  <a:pt x="1117600" y="921817"/>
                </a:cubicBezTo>
                <a:cubicBezTo>
                  <a:pt x="1117600" y="60846"/>
                  <a:pt x="1117600" y="60846"/>
                  <a:pt x="1117600" y="60846"/>
                </a:cubicBezTo>
                <a:cubicBezTo>
                  <a:pt x="1117600" y="27381"/>
                  <a:pt x="1144996" y="0"/>
                  <a:pt x="1178480" y="0"/>
                </a:cubicBezTo>
                <a:close/>
                <a:moveTo>
                  <a:pt x="60779" y="0"/>
                </a:moveTo>
                <a:cubicBezTo>
                  <a:pt x="896485" y="0"/>
                  <a:pt x="896485" y="0"/>
                  <a:pt x="896485" y="0"/>
                </a:cubicBezTo>
                <a:cubicBezTo>
                  <a:pt x="929913" y="0"/>
                  <a:pt x="957263" y="27381"/>
                  <a:pt x="957263" y="60846"/>
                </a:cubicBezTo>
                <a:cubicBezTo>
                  <a:pt x="957263" y="921817"/>
                  <a:pt x="957263" y="921817"/>
                  <a:pt x="957263" y="921817"/>
                </a:cubicBezTo>
                <a:cubicBezTo>
                  <a:pt x="957263" y="955282"/>
                  <a:pt x="929913" y="982663"/>
                  <a:pt x="896485" y="982663"/>
                </a:cubicBezTo>
                <a:cubicBezTo>
                  <a:pt x="60779" y="982663"/>
                  <a:pt x="60779" y="982663"/>
                  <a:pt x="60779" y="982663"/>
                </a:cubicBezTo>
                <a:cubicBezTo>
                  <a:pt x="27351" y="982663"/>
                  <a:pt x="0" y="955282"/>
                  <a:pt x="0" y="921817"/>
                </a:cubicBezTo>
                <a:cubicBezTo>
                  <a:pt x="0" y="60846"/>
                  <a:pt x="0" y="60846"/>
                  <a:pt x="0" y="60846"/>
                </a:cubicBezTo>
                <a:cubicBezTo>
                  <a:pt x="0" y="27381"/>
                  <a:pt x="27351" y="0"/>
                  <a:pt x="60779" y="0"/>
                </a:cubicBezTo>
                <a:close/>
              </a:path>
            </a:pathLst>
          </a:custGeom>
          <a:solidFill>
            <a:schemeClr val="accent2"/>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sz="1765"/>
          </a:p>
        </p:txBody>
      </p:sp>
      <p:sp>
        <p:nvSpPr>
          <p:cNvPr id="59" name="Rectangle 58"/>
          <p:cNvSpPr/>
          <p:nvPr/>
        </p:nvSpPr>
        <p:spPr bwMode="auto">
          <a:xfrm>
            <a:off x="2516454" y="2368205"/>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solidFill>
                  <a:schemeClr val="accent1"/>
                </a:solidFill>
              </a:rPr>
              <a:t>Event Hubs</a:t>
            </a:r>
          </a:p>
        </p:txBody>
      </p:sp>
      <p:sp>
        <p:nvSpPr>
          <p:cNvPr id="60" name="Rectangle 59"/>
          <p:cNvSpPr/>
          <p:nvPr/>
        </p:nvSpPr>
        <p:spPr bwMode="auto">
          <a:xfrm>
            <a:off x="2511229" y="4241536"/>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solidFill>
                  <a:schemeClr val="accent1"/>
                </a:solidFill>
              </a:rPr>
              <a:t>Blob Storage</a:t>
            </a:r>
          </a:p>
        </p:txBody>
      </p:sp>
      <p:sp>
        <p:nvSpPr>
          <p:cNvPr id="61" name="Rectangle 60"/>
          <p:cNvSpPr/>
          <p:nvPr/>
        </p:nvSpPr>
        <p:spPr bwMode="auto">
          <a:xfrm>
            <a:off x="5612789" y="3282081"/>
            <a:ext cx="1281591" cy="57509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algn="ctr" defTabSz="914102" fontAlgn="base">
              <a:spcBef>
                <a:spcPct val="0"/>
              </a:spcBef>
              <a:spcAft>
                <a:spcPct val="0"/>
              </a:spcAft>
              <a:defRPr/>
            </a:pPr>
            <a:r>
              <a:rPr lang="en-US" sz="1568" kern="0" dirty="0">
                <a:solidFill>
                  <a:schemeClr val="accent1"/>
                </a:solidFill>
              </a:rPr>
              <a:t>Stream Analytics</a:t>
            </a:r>
          </a:p>
        </p:txBody>
      </p:sp>
      <p:sp>
        <p:nvSpPr>
          <p:cNvPr id="62" name="Rectangle 61"/>
          <p:cNvSpPr/>
          <p:nvPr/>
        </p:nvSpPr>
        <p:spPr bwMode="auto">
          <a:xfrm>
            <a:off x="8698831" y="1757113"/>
            <a:ext cx="1281591" cy="3337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defTabSz="914102" fontAlgn="base">
              <a:spcBef>
                <a:spcPct val="0"/>
              </a:spcBef>
              <a:spcAft>
                <a:spcPct val="0"/>
              </a:spcAft>
              <a:defRPr/>
            </a:pPr>
            <a:r>
              <a:rPr lang="en-US" sz="1568" kern="0" dirty="0">
                <a:solidFill>
                  <a:schemeClr val="accent1"/>
                </a:solidFill>
              </a:rPr>
              <a:t>SQL Database</a:t>
            </a:r>
          </a:p>
        </p:txBody>
      </p:sp>
      <p:sp>
        <p:nvSpPr>
          <p:cNvPr id="63" name="Rectangle 62"/>
          <p:cNvSpPr/>
          <p:nvPr/>
        </p:nvSpPr>
        <p:spPr bwMode="auto">
          <a:xfrm>
            <a:off x="8698831" y="2910820"/>
            <a:ext cx="1281591" cy="3337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defTabSz="914102" fontAlgn="base">
              <a:spcBef>
                <a:spcPct val="0"/>
              </a:spcBef>
              <a:spcAft>
                <a:spcPct val="0"/>
              </a:spcAft>
              <a:defRPr/>
            </a:pPr>
            <a:r>
              <a:rPr lang="en-US" sz="1568" kern="0" dirty="0">
                <a:solidFill>
                  <a:schemeClr val="accent1"/>
                </a:solidFill>
              </a:rPr>
              <a:t>Event Hubs</a:t>
            </a:r>
          </a:p>
        </p:txBody>
      </p:sp>
      <p:sp>
        <p:nvSpPr>
          <p:cNvPr id="64" name="Rectangle 63"/>
          <p:cNvSpPr/>
          <p:nvPr/>
        </p:nvSpPr>
        <p:spPr bwMode="auto">
          <a:xfrm>
            <a:off x="8698831" y="4129416"/>
            <a:ext cx="1281591" cy="3337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defTabSz="914102" fontAlgn="base">
              <a:spcBef>
                <a:spcPct val="0"/>
              </a:spcBef>
              <a:spcAft>
                <a:spcPct val="0"/>
              </a:spcAft>
              <a:defRPr/>
            </a:pPr>
            <a:r>
              <a:rPr lang="en-US" sz="1568" kern="0" dirty="0">
                <a:solidFill>
                  <a:schemeClr val="accent1"/>
                </a:solidFill>
              </a:rPr>
              <a:t>Power BI</a:t>
            </a:r>
          </a:p>
        </p:txBody>
      </p:sp>
      <p:sp>
        <p:nvSpPr>
          <p:cNvPr id="65" name="Rectangle 64"/>
          <p:cNvSpPr/>
          <p:nvPr/>
        </p:nvSpPr>
        <p:spPr bwMode="auto">
          <a:xfrm>
            <a:off x="8698831" y="2304141"/>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568" kern="0" dirty="0">
                <a:solidFill>
                  <a:schemeClr val="accent1"/>
                </a:solidFill>
              </a:rPr>
              <a:t>Blob Storage</a:t>
            </a:r>
          </a:p>
        </p:txBody>
      </p:sp>
      <p:sp>
        <p:nvSpPr>
          <p:cNvPr id="66" name="Rectangle 65"/>
          <p:cNvSpPr/>
          <p:nvPr/>
        </p:nvSpPr>
        <p:spPr bwMode="auto">
          <a:xfrm>
            <a:off x="8698831" y="3492381"/>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568" kern="0" dirty="0">
                <a:solidFill>
                  <a:schemeClr val="accent1"/>
                </a:solidFill>
              </a:rPr>
              <a:t>Table Storage</a:t>
            </a:r>
          </a:p>
        </p:txBody>
      </p:sp>
      <p:cxnSp>
        <p:nvCxnSpPr>
          <p:cNvPr id="67" name="Straight Arrow Connector 66"/>
          <p:cNvCxnSpPr/>
          <p:nvPr/>
        </p:nvCxnSpPr>
        <p:spPr>
          <a:xfrm flipV="1">
            <a:off x="3798045" y="3104298"/>
            <a:ext cx="1976200" cy="1"/>
          </a:xfrm>
          <a:prstGeom prst="straightConnector1">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16200000" flipH="1">
            <a:off x="2637689" y="3087957"/>
            <a:ext cx="1873330" cy="755"/>
          </a:xfrm>
          <a:prstGeom prst="bentConnector4">
            <a:avLst>
              <a:gd name="adj1" fmla="val 154"/>
              <a:gd name="adj2" fmla="val 29788312"/>
            </a:avLst>
          </a:prstGeom>
          <a:ln w="12700">
            <a:solidFill>
              <a:schemeClr val="accent1"/>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37" name="Group 136"/>
          <p:cNvGrpSpPr>
            <a:grpSpLocks noChangeAspect="1"/>
          </p:cNvGrpSpPr>
          <p:nvPr/>
        </p:nvGrpSpPr>
        <p:grpSpPr>
          <a:xfrm>
            <a:off x="5922054" y="2855658"/>
            <a:ext cx="553888" cy="425492"/>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173" name="Freeform 172"/>
          <p:cNvSpPr>
            <a:spLocks noChangeAspect="1"/>
          </p:cNvSpPr>
          <p:nvPr/>
        </p:nvSpPr>
        <p:spPr bwMode="auto">
          <a:xfrm>
            <a:off x="2937538" y="1955341"/>
            <a:ext cx="394531" cy="41286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grpSp>
        <p:nvGrpSpPr>
          <p:cNvPr id="174" name="Group 173"/>
          <p:cNvGrpSpPr>
            <a:grpSpLocks noChangeAspect="1"/>
          </p:cNvGrpSpPr>
          <p:nvPr/>
        </p:nvGrpSpPr>
        <p:grpSpPr>
          <a:xfrm>
            <a:off x="10072218" y="4094272"/>
            <a:ext cx="501892" cy="320785"/>
            <a:chOff x="7884058" y="5368509"/>
            <a:chExt cx="324905" cy="207663"/>
          </a:xfrm>
          <a:solidFill>
            <a:schemeClr val="accent1"/>
          </a:solidFill>
        </p:grpSpPr>
        <p:sp>
          <p:nvSpPr>
            <p:cNvPr id="17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17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17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17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17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sp>
        <p:nvSpPr>
          <p:cNvPr id="180" name="Freeform 179"/>
          <p:cNvSpPr>
            <a:spLocks noChangeAspect="1"/>
          </p:cNvSpPr>
          <p:nvPr/>
        </p:nvSpPr>
        <p:spPr bwMode="auto">
          <a:xfrm>
            <a:off x="10111748" y="2905441"/>
            <a:ext cx="394531" cy="41286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pic>
        <p:nvPicPr>
          <p:cNvPr id="181" name="Picture 1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15043" y="1698453"/>
            <a:ext cx="500281" cy="500281"/>
          </a:xfrm>
          <a:prstGeom prst="rect">
            <a:avLst/>
          </a:prstGeom>
          <a:noFill/>
        </p:spPr>
      </p:pic>
      <p:pic>
        <p:nvPicPr>
          <p:cNvPr id="78" name="Picture 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5780" y="2276344"/>
            <a:ext cx="498329" cy="498329"/>
          </a:xfrm>
          <a:prstGeom prst="rect">
            <a:avLst/>
          </a:prstGeom>
        </p:spPr>
      </p:pic>
      <p:cxnSp>
        <p:nvCxnSpPr>
          <p:cNvPr id="79" name="Straight Arrow Connector 78"/>
          <p:cNvCxnSpPr/>
          <p:nvPr/>
        </p:nvCxnSpPr>
        <p:spPr>
          <a:xfrm>
            <a:off x="8133345" y="1919110"/>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133345" y="2515492"/>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149524" y="3708254"/>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8149524" y="3111873"/>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8165707" y="4304637"/>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133345" y="1927948"/>
            <a:ext cx="16180" cy="2377276"/>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602447" y="3111874"/>
            <a:ext cx="1399573"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96792" y="3775662"/>
            <a:ext cx="498329" cy="498329"/>
          </a:xfrm>
          <a:prstGeom prst="rect">
            <a:avLst/>
          </a:prstGeom>
        </p:spPr>
      </p:pic>
    </p:spTree>
    <p:extLst>
      <p:ext uri="{BB962C8B-B14F-4D97-AF65-F5344CB8AC3E}">
        <p14:creationId xmlns:p14="http://schemas.microsoft.com/office/powerpoint/2010/main" val="190896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a:spLocks noGrp="1"/>
          </p:cNvSpPr>
          <p:nvPr>
            <p:ph type="title"/>
          </p:nvPr>
        </p:nvSpPr>
        <p:spPr/>
        <p:txBody>
          <a:bodyPr/>
          <a:lstStyle/>
          <a:p>
            <a:r>
              <a:rPr lang="en-US" dirty="0">
                <a:solidFill>
                  <a:schemeClr val="bg1"/>
                </a:solidFill>
              </a:rPr>
              <a:t>Intelligence</a:t>
            </a:r>
          </a:p>
        </p:txBody>
      </p:sp>
      <p:grpSp>
        <p:nvGrpSpPr>
          <p:cNvPr id="7" name="Group 6"/>
          <p:cNvGrpSpPr/>
          <p:nvPr/>
        </p:nvGrpSpPr>
        <p:grpSpPr>
          <a:xfrm>
            <a:off x="244505" y="1617610"/>
            <a:ext cx="9483205" cy="4208248"/>
            <a:chOff x="249407" y="1649550"/>
            <a:chExt cx="9673363" cy="4292632"/>
          </a:xfrm>
        </p:grpSpPr>
        <p:grpSp>
          <p:nvGrpSpPr>
            <p:cNvPr id="125" name="Group 124"/>
            <p:cNvGrpSpPr/>
            <p:nvPr/>
          </p:nvGrpSpPr>
          <p:grpSpPr>
            <a:xfrm>
              <a:off x="9402269" y="2364104"/>
              <a:ext cx="200749" cy="211051"/>
              <a:chOff x="4106551" y="3401141"/>
              <a:chExt cx="254631" cy="267699"/>
            </a:xfrm>
          </p:grpSpPr>
          <p:sp>
            <p:nvSpPr>
              <p:cNvPr id="156" name="Rectangle 155"/>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 name="Rectangle 83"/>
            <p:cNvSpPr/>
            <p:nvPr/>
          </p:nvSpPr>
          <p:spPr bwMode="auto">
            <a:xfrm>
              <a:off x="7912174"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90" name="Rectangle 89"/>
            <p:cNvSpPr/>
            <p:nvPr/>
          </p:nvSpPr>
          <p:spPr>
            <a:xfrm>
              <a:off x="8628640" y="3494326"/>
              <a:ext cx="1294130"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Cortana</a:t>
              </a:r>
            </a:p>
          </p:txBody>
        </p:sp>
        <p:grpSp>
          <p:nvGrpSpPr>
            <p:cNvPr id="91" name="Group 90"/>
            <p:cNvGrpSpPr/>
            <p:nvPr/>
          </p:nvGrpSpPr>
          <p:grpSpPr>
            <a:xfrm>
              <a:off x="8215816" y="3473788"/>
              <a:ext cx="322045" cy="916301"/>
              <a:chOff x="3236100" y="-9820169"/>
              <a:chExt cx="5641200" cy="16050667"/>
            </a:xfrm>
          </p:grpSpPr>
          <p:sp>
            <p:nvSpPr>
              <p:cNvPr id="92" name="Freeform 91"/>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sp>
            <p:nvSpPr>
              <p:cNvPr id="93" name="Freeform 92"/>
              <p:cNvSpPr/>
              <p:nvPr/>
            </p:nvSpPr>
            <p:spPr bwMode="auto">
              <a:xfrm>
                <a:off x="3615076" y="-9820169"/>
                <a:ext cx="5262206" cy="5262206"/>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grpSp>
        <p:sp>
          <p:nvSpPr>
            <p:cNvPr id="123" name="Rectangle 122"/>
            <p:cNvSpPr/>
            <p:nvPr/>
          </p:nvSpPr>
          <p:spPr>
            <a:xfrm>
              <a:off x="8628640" y="2883292"/>
              <a:ext cx="1294130" cy="446397"/>
            </a:xfrm>
            <a:prstGeom prst="rect">
              <a:avLst/>
            </a:prstGeom>
          </p:spPr>
          <p:txBody>
            <a:bodyPr wrap="square" anchor="ctr">
              <a:spAutoFit/>
            </a:bodyPr>
            <a:lstStyle/>
            <a:p>
              <a:pPr defTabSz="896386"/>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124" name="Rectangle 123"/>
            <p:cNvSpPr/>
            <p:nvPr/>
          </p:nvSpPr>
          <p:spPr>
            <a:xfrm>
              <a:off x="8619675" y="2350141"/>
              <a:ext cx="1294130" cy="44639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Cognitive Services</a:t>
              </a:r>
            </a:p>
          </p:txBody>
        </p:sp>
        <p:grpSp>
          <p:nvGrpSpPr>
            <p:cNvPr id="126" name="Group 125"/>
            <p:cNvGrpSpPr/>
            <p:nvPr/>
          </p:nvGrpSpPr>
          <p:grpSpPr>
            <a:xfrm>
              <a:off x="8167833" y="2430107"/>
              <a:ext cx="435940" cy="279533"/>
              <a:chOff x="7831606" y="2717080"/>
              <a:chExt cx="427431" cy="274077"/>
            </a:xfrm>
          </p:grpSpPr>
          <p:sp>
            <p:nvSpPr>
              <p:cNvPr id="127" name="Freeform 126"/>
              <p:cNvSpPr>
                <a:spLocks/>
              </p:cNvSpPr>
              <p:nvPr/>
            </p:nvSpPr>
            <p:spPr bwMode="auto">
              <a:xfrm flipH="1">
                <a:off x="783160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128" name="Freeform 109"/>
              <p:cNvSpPr>
                <a:spLocks/>
              </p:cNvSpPr>
              <p:nvPr/>
            </p:nvSpPr>
            <p:spPr bwMode="auto">
              <a:xfrm>
                <a:off x="794547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29" name="Freeform 128"/>
            <p:cNvSpPr/>
            <p:nvPr/>
          </p:nvSpPr>
          <p:spPr bwMode="auto">
            <a:xfrm>
              <a:off x="8195407"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230" name="Rectangle 229"/>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231" name="Rectangle 230"/>
            <p:cNvSpPr/>
            <p:nvPr/>
          </p:nvSpPr>
          <p:spPr>
            <a:xfrm>
              <a:off x="4667785" y="3088249"/>
              <a:ext cx="1296319" cy="44639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SQL Data </a:t>
              </a:r>
            </a:p>
            <a:p>
              <a:pPr defTabSz="896386"/>
              <a:r>
                <a:rPr lang="en-US" sz="1100" kern="0" dirty="0">
                  <a:solidFill>
                    <a:sysClr val="windowText" lastClr="000000"/>
                  </a:solidFill>
                  <a:cs typeface="Segoe UI Semilight" panose="020B0402040204020203" pitchFamily="34" charset="0"/>
                </a:rPr>
                <a:t>Warehouse</a:t>
              </a:r>
            </a:p>
          </p:txBody>
        </p:sp>
        <p:sp>
          <p:nvSpPr>
            <p:cNvPr id="232" name="Rectangle 231"/>
            <p:cNvSpPr/>
            <p:nvPr/>
          </p:nvSpPr>
          <p:spPr>
            <a:xfrm>
              <a:off x="4653693" y="2344046"/>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Lake Store</a:t>
              </a:r>
            </a:p>
          </p:txBody>
        </p:sp>
        <p:grpSp>
          <p:nvGrpSpPr>
            <p:cNvPr id="233" name="Group 232"/>
            <p:cNvGrpSpPr/>
            <p:nvPr/>
          </p:nvGrpSpPr>
          <p:grpSpPr>
            <a:xfrm>
              <a:off x="4339018" y="2349358"/>
              <a:ext cx="256193" cy="256193"/>
              <a:chOff x="4068192" y="3363795"/>
              <a:chExt cx="324957" cy="324957"/>
            </a:xfrm>
          </p:grpSpPr>
          <p:sp>
            <p:nvSpPr>
              <p:cNvPr id="279" name="Rounded Rectangle 278"/>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Oval 28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Oval 29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4" name="Group 233"/>
            <p:cNvGrpSpPr/>
            <p:nvPr/>
          </p:nvGrpSpPr>
          <p:grpSpPr>
            <a:xfrm>
              <a:off x="4339677" y="3152927"/>
              <a:ext cx="253198" cy="310108"/>
              <a:chOff x="-3084513" y="3390510"/>
              <a:chExt cx="2716213" cy="3363913"/>
            </a:xfrm>
            <a:solidFill>
              <a:schemeClr val="tx1"/>
            </a:solidFill>
          </p:grpSpPr>
          <p:sp>
            <p:nvSpPr>
              <p:cNvPr id="27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7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249" name="TextBox 248"/>
            <p:cNvSpPr txBox="1"/>
            <p:nvPr/>
          </p:nvSpPr>
          <p:spPr>
            <a:xfrm>
              <a:off x="1164202" y="1958379"/>
              <a:ext cx="528754" cy="323165"/>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251" name="TextBox 250"/>
            <p:cNvSpPr txBox="1"/>
            <p:nvPr/>
          </p:nvSpPr>
          <p:spPr>
            <a:xfrm>
              <a:off x="1164202" y="3351045"/>
              <a:ext cx="528754" cy="161583"/>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253" name="TextBox 252"/>
            <p:cNvSpPr txBox="1"/>
            <p:nvPr/>
          </p:nvSpPr>
          <p:spPr>
            <a:xfrm>
              <a:off x="1164202" y="4768746"/>
              <a:ext cx="735728" cy="323165"/>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254" name="TextBox 253"/>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grpSp>
          <p:nvGrpSpPr>
            <p:cNvPr id="255" name="Group 254"/>
            <p:cNvGrpSpPr/>
            <p:nvPr/>
          </p:nvGrpSpPr>
          <p:grpSpPr>
            <a:xfrm>
              <a:off x="1776319" y="1668481"/>
              <a:ext cx="308472" cy="3830198"/>
              <a:chOff x="1810439" y="1858178"/>
              <a:chExt cx="308472" cy="3830198"/>
            </a:xfrm>
            <a:solidFill>
              <a:srgbClr val="0078D7"/>
            </a:solidFill>
          </p:grpSpPr>
          <p:sp>
            <p:nvSpPr>
              <p:cNvPr id="256" name="Freeform 255"/>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a:solidFill>
                    <a:sysClr val="windowText" lastClr="000000"/>
                  </a:solidFill>
                </a:endParaRPr>
              </a:p>
            </p:txBody>
          </p:sp>
          <p:cxnSp>
            <p:nvCxnSpPr>
              <p:cNvPr id="257" name="Straight Connector 256"/>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8" name="Rectangle 2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39" name="Rectangle 238"/>
            <p:cNvSpPr/>
            <p:nvPr/>
          </p:nvSpPr>
          <p:spPr>
            <a:xfrm>
              <a:off x="2833488" y="4199155"/>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240" name="Rectangle 239"/>
            <p:cNvSpPr/>
            <p:nvPr/>
          </p:nvSpPr>
          <p:spPr>
            <a:xfrm>
              <a:off x="2833488" y="3390244"/>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Catalog</a:t>
              </a:r>
            </a:p>
          </p:txBody>
        </p:sp>
        <p:grpSp>
          <p:nvGrpSpPr>
            <p:cNvPr id="241" name="Group 240"/>
            <p:cNvGrpSpPr/>
            <p:nvPr/>
          </p:nvGrpSpPr>
          <p:grpSpPr>
            <a:xfrm>
              <a:off x="2512312" y="3346955"/>
              <a:ext cx="280471" cy="298350"/>
              <a:chOff x="3232150" y="382588"/>
              <a:chExt cx="5727700" cy="6092825"/>
            </a:xfrm>
            <a:solidFill>
              <a:schemeClr val="tx1"/>
            </a:solidFill>
          </p:grpSpPr>
          <p:sp>
            <p:nvSpPr>
              <p:cNvPr id="24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242" name="Rectangle 241"/>
            <p:cNvSpPr/>
            <p:nvPr/>
          </p:nvSpPr>
          <p:spPr>
            <a:xfrm>
              <a:off x="2833488" y="2538073"/>
              <a:ext cx="1296319" cy="270285"/>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243" name="Freeform 242"/>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244" name="Freeform 243"/>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214" name="Rectangle 213"/>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15" name="Rectangle 214"/>
            <p:cNvSpPr/>
            <p:nvPr/>
          </p:nvSpPr>
          <p:spPr>
            <a:xfrm>
              <a:off x="6671711" y="3853021"/>
              <a:ext cx="1294130" cy="622511"/>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HDInsight </a:t>
              </a:r>
            </a:p>
            <a:p>
              <a:pPr defTabSz="896386"/>
              <a:r>
                <a:rPr lang="en-US" sz="1100" kern="0" dirty="0">
                  <a:solidFill>
                    <a:sysClr val="windowText" lastClr="000000"/>
                  </a:solidFill>
                  <a:cs typeface="Segoe UI Semilight" panose="020B0402040204020203" pitchFamily="34" charset="0"/>
                </a:rPr>
                <a:t>(Hadoop and Spark)</a:t>
              </a:r>
            </a:p>
          </p:txBody>
        </p:sp>
        <p:sp>
          <p:nvSpPr>
            <p:cNvPr id="216" name="Rectangle 215"/>
            <p:cNvSpPr/>
            <p:nvPr/>
          </p:nvSpPr>
          <p:spPr>
            <a:xfrm>
              <a:off x="6671711" y="4705480"/>
              <a:ext cx="925088" cy="437684"/>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Stream Analytics</a:t>
              </a:r>
            </a:p>
          </p:txBody>
        </p:sp>
        <p:sp>
          <p:nvSpPr>
            <p:cNvPr id="217" name="Rectangle 216"/>
            <p:cNvSpPr/>
            <p:nvPr/>
          </p:nvSpPr>
          <p:spPr>
            <a:xfrm>
              <a:off x="6671711" y="3131506"/>
              <a:ext cx="1294130" cy="44639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Lake Analytics</a:t>
              </a:r>
            </a:p>
          </p:txBody>
        </p:sp>
        <p:grpSp>
          <p:nvGrpSpPr>
            <p:cNvPr id="218" name="Group 217"/>
            <p:cNvGrpSpPr/>
            <p:nvPr/>
          </p:nvGrpSpPr>
          <p:grpSpPr>
            <a:xfrm>
              <a:off x="6293491" y="3216207"/>
              <a:ext cx="225034" cy="294370"/>
              <a:chOff x="3473450" y="4579938"/>
              <a:chExt cx="1741488" cy="2278062"/>
            </a:xfrm>
            <a:solidFill>
              <a:schemeClr val="tx1"/>
            </a:solidFill>
          </p:grpSpPr>
          <p:sp>
            <p:nvSpPr>
              <p:cNvPr id="227"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8"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9"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219" name="Rectangle 218"/>
            <p:cNvSpPr/>
            <p:nvPr/>
          </p:nvSpPr>
          <p:spPr>
            <a:xfrm>
              <a:off x="6671711" y="2451747"/>
              <a:ext cx="1294130" cy="43952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Machine Learning</a:t>
              </a:r>
            </a:p>
          </p:txBody>
        </p:sp>
        <p:grpSp>
          <p:nvGrpSpPr>
            <p:cNvPr id="220" name="Group 219"/>
            <p:cNvGrpSpPr/>
            <p:nvPr/>
          </p:nvGrpSpPr>
          <p:grpSpPr>
            <a:xfrm>
              <a:off x="6228500" y="4707846"/>
              <a:ext cx="359675" cy="276298"/>
              <a:chOff x="1260022" y="5196402"/>
              <a:chExt cx="3273425" cy="2514600"/>
            </a:xfrm>
            <a:solidFill>
              <a:schemeClr val="tx1"/>
            </a:solidFill>
          </p:grpSpPr>
          <p:sp>
            <p:nvSpPr>
              <p:cNvPr id="223" name="Freeform 22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24" name="Freeform 22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25" name="Freeform 22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26" name="Freeform 22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221" name="Freeform 220"/>
            <p:cNvSpPr>
              <a:spLocks/>
            </p:cNvSpPr>
            <p:nvPr/>
          </p:nvSpPr>
          <p:spPr bwMode="auto">
            <a:xfrm>
              <a:off x="6229842" y="401780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sp>
          <p:nvSpPr>
            <p:cNvPr id="222" name="Freeform 221"/>
            <p:cNvSpPr/>
            <p:nvPr/>
          </p:nvSpPr>
          <p:spPr bwMode="auto">
            <a:xfrm flipH="1">
              <a:off x="6273952" y="2531540"/>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pic>
          <p:nvPicPr>
            <p:cNvPr id="296" name="Picture 2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97" name="Picture 2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98" name="Picture 2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32923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3076E-6 9.12392E-7 L -0.63684 9.12392E-7 " pathEditMode="relative" rAng="0" ptsTypes="AA">
                                      <p:cBhvr>
                                        <p:cTn id="6" dur="2000" fill="hold"/>
                                        <p:tgtEl>
                                          <p:spTgt spid="7"/>
                                        </p:tgtEl>
                                        <p:attrNameLst>
                                          <p:attrName>ppt_x</p:attrName>
                                          <p:attrName>ppt_y</p:attrName>
                                        </p:attrNameLst>
                                      </p:cBhvr>
                                      <p:rCtr x="-318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Build applications that understand people</a:t>
            </a:r>
          </a:p>
        </p:txBody>
      </p:sp>
      <p:grpSp>
        <p:nvGrpSpPr>
          <p:cNvPr id="10" name="SM Face APIs"/>
          <p:cNvGrpSpPr/>
          <p:nvPr/>
        </p:nvGrpSpPr>
        <p:grpSpPr>
          <a:xfrm>
            <a:off x="3954052" y="1627838"/>
            <a:ext cx="1957226" cy="566902"/>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dirty="0">
                  <a:gradFill>
                    <a:gsLst>
                      <a:gs pos="0">
                        <a:srgbClr val="FFFFFF"/>
                      </a:gs>
                      <a:gs pos="100000">
                        <a:srgbClr val="FFFFFF"/>
                      </a:gs>
                    </a:gsLst>
                    <a:lin ang="5400000" scaled="0"/>
                  </a:gradFill>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9217" y="1629800"/>
            <a:ext cx="1955452" cy="564941"/>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dirty="0">
                  <a:gradFill>
                    <a:gsLst>
                      <a:gs pos="0">
                        <a:srgbClr val="FFFFFF"/>
                      </a:gs>
                      <a:gs pos="100000">
                        <a:srgbClr val="FFFFFF"/>
                      </a:gs>
                    </a:gsLst>
                    <a:lin ang="5400000" scaled="0"/>
                  </a:gradFill>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7607"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dirty="0">
                <a:gradFill>
                  <a:gsLst>
                    <a:gs pos="0">
                      <a:srgbClr val="FFFFFF"/>
                    </a:gs>
                    <a:gs pos="100000">
                      <a:srgbClr val="FFFFFF"/>
                    </a:gs>
                  </a:gsLst>
                  <a:lin ang="5400000" scaled="0"/>
                </a:gradFill>
              </a:rPr>
              <a:t>          Knowledge</a:t>
            </a:r>
          </a:p>
        </p:txBody>
      </p:sp>
      <p:grpSp>
        <p:nvGrpSpPr>
          <p:cNvPr id="19" name="SM Speech APIs"/>
          <p:cNvGrpSpPr/>
          <p:nvPr/>
        </p:nvGrpSpPr>
        <p:grpSpPr>
          <a:xfrm>
            <a:off x="5990662" y="1627838"/>
            <a:ext cx="1955453" cy="566902"/>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dirty="0">
                  <a:gradFill>
                    <a:gsLst>
                      <a:gs pos="0">
                        <a:srgbClr val="FFFFFF"/>
                      </a:gs>
                      <a:gs pos="100000">
                        <a:srgbClr val="FFFFFF"/>
                      </a:gs>
                    </a:gsLst>
                    <a:lin ang="5400000" scaled="0"/>
                  </a:gradFill>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4273"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dirty="0">
                <a:gradFill>
                  <a:gsLst>
                    <a:gs pos="0">
                      <a:srgbClr val="FFFFFF"/>
                    </a:gs>
                    <a:gs pos="100000">
                      <a:srgbClr val="FFFFFF"/>
                    </a:gs>
                  </a:gsLst>
                  <a:lin ang="5400000" scaled="0"/>
                </a:gradFill>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7419" y="1738812"/>
            <a:ext cx="496443" cy="329766"/>
          </a:xfrm>
          <a:prstGeom prst="rect">
            <a:avLst/>
          </a:prstGeom>
          <a:noFill/>
        </p:spPr>
      </p:pic>
      <p:grpSp>
        <p:nvGrpSpPr>
          <p:cNvPr id="3" name="Group 2"/>
          <p:cNvGrpSpPr/>
          <p:nvPr/>
        </p:nvGrpSpPr>
        <p:grpSpPr>
          <a:xfrm>
            <a:off x="1552411" y="5230161"/>
            <a:ext cx="10308773" cy="1255182"/>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Faces, images, emotion recognition and video intelligence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Spoken language processing, speaker recognition, custom speech recognition</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Complex tasks processing, knowledge exploration, intelligent recommendations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Bing engine capabilities for Web, Autosuggest, Image, Video and News</a:t>
              </a:r>
            </a:p>
            <a:p>
              <a:pPr marL="174297" indent="-174297" defTabSz="896386">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p:txBody>
        </p:sp>
      </p:gr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defTabSz="896386"/>
            <a:r>
              <a:rPr lang="en-US" sz="1100" kern="0" dirty="0">
                <a:solidFill>
                  <a:schemeClr val="accent2">
                    <a:lumMod val="75000"/>
                  </a:schemeClr>
                </a:solidFill>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defTabSz="896386"/>
            <a:r>
              <a:rPr lang="en-US" sz="1100" kern="0" dirty="0">
                <a:solidFill>
                  <a:schemeClr val="accent2">
                    <a:lumMod val="75000"/>
                  </a:schemeClr>
                </a:solidFill>
                <a:cs typeface="Segoe UI Semilight" panose="020B0402040204020203" pitchFamily="34" charset="0"/>
              </a:rPr>
              <a:t>Bot </a:t>
            </a:r>
            <a:br>
              <a:rPr lang="en-US" sz="1100" kern="0" dirty="0">
                <a:solidFill>
                  <a:schemeClr val="accent2">
                    <a:lumMod val="75000"/>
                  </a:schemeClr>
                </a:solidFill>
                <a:cs typeface="Segoe UI Semilight" panose="020B0402040204020203" pitchFamily="34" charset="0"/>
              </a:rPr>
            </a:br>
            <a:r>
              <a:rPr lang="en-US" sz="1100" kern="0" dirty="0">
                <a:solidFill>
                  <a:schemeClr val="accent2">
                    <a:lumMod val="75000"/>
                  </a:schemeClr>
                </a:solidFill>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89" name="Rectangle 88"/>
          <p:cNvSpPr/>
          <p:nvPr/>
        </p:nvSpPr>
        <p:spPr bwMode="auto">
          <a:xfrm>
            <a:off x="5990662" y="4594340"/>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Language Understanding Intelligent Service</a:t>
            </a:r>
            <a:endParaRPr lang="en-US" sz="1176" kern="0" dirty="0">
              <a:gradFill>
                <a:gsLst>
                  <a:gs pos="0">
                    <a:srgbClr val="404040"/>
                  </a:gs>
                  <a:gs pos="100000">
                    <a:srgbClr val="404040"/>
                  </a:gs>
                </a:gsLst>
                <a:lin ang="5400000" scaled="0"/>
              </a:gradFill>
            </a:endParaRPr>
          </a:p>
        </p:txBody>
      </p:sp>
      <p:sp>
        <p:nvSpPr>
          <p:cNvPr id="90" name="Rectangle 89"/>
          <p:cNvSpPr/>
          <p:nvPr/>
        </p:nvSpPr>
        <p:spPr bwMode="auto">
          <a:xfrm>
            <a:off x="10057183" y="4594340"/>
            <a:ext cx="1904465"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Auto Suggest API</a:t>
            </a:r>
            <a:endParaRPr lang="en-US" sz="1176" kern="0" dirty="0">
              <a:gradFill>
                <a:gsLst>
                  <a:gs pos="0">
                    <a:srgbClr val="404040"/>
                  </a:gs>
                  <a:gs pos="100000">
                    <a:srgbClr val="404040"/>
                  </a:gs>
                </a:gsLst>
                <a:lin ang="5400000" scaled="0"/>
              </a:gradFill>
            </a:endParaRPr>
          </a:p>
        </p:txBody>
      </p:sp>
      <p:sp>
        <p:nvSpPr>
          <p:cNvPr id="91" name="Rectangle 90"/>
          <p:cNvSpPr/>
          <p:nvPr/>
        </p:nvSpPr>
        <p:spPr bwMode="auto">
          <a:xfrm>
            <a:off x="395043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Speaker Recognition</a:t>
            </a:r>
          </a:p>
        </p:txBody>
      </p:sp>
      <p:sp>
        <p:nvSpPr>
          <p:cNvPr id="92" name="Rectangle 91"/>
          <p:cNvSpPr/>
          <p:nvPr/>
        </p:nvSpPr>
        <p:spPr bwMode="auto">
          <a:xfrm>
            <a:off x="395043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Speech</a:t>
            </a:r>
            <a:endParaRPr lang="en-US" sz="1176" kern="0" dirty="0">
              <a:gradFill>
                <a:gsLst>
                  <a:gs pos="0">
                    <a:srgbClr val="404040"/>
                  </a:gs>
                  <a:gs pos="100000">
                    <a:srgbClr val="404040"/>
                  </a:gs>
                </a:gsLst>
                <a:lin ang="5400000" scaled="0"/>
              </a:gradFill>
            </a:endParaRPr>
          </a:p>
        </p:txBody>
      </p:sp>
      <p:sp>
        <p:nvSpPr>
          <p:cNvPr id="93" name="Rectangle 92"/>
          <p:cNvSpPr/>
          <p:nvPr/>
        </p:nvSpPr>
        <p:spPr bwMode="auto">
          <a:xfrm>
            <a:off x="395043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CRIS</a:t>
            </a:r>
            <a:endParaRPr lang="en-US" sz="1176" kern="0" dirty="0">
              <a:gradFill>
                <a:gsLst>
                  <a:gs pos="0">
                    <a:srgbClr val="404040"/>
                  </a:gs>
                  <a:gs pos="100000">
                    <a:srgbClr val="404040"/>
                  </a:gs>
                </a:gsLst>
                <a:lin ang="5400000" scaled="0"/>
              </a:gradFill>
            </a:endParaRPr>
          </a:p>
        </p:txBody>
      </p:sp>
      <p:sp>
        <p:nvSpPr>
          <p:cNvPr id="94" name="Rectangle 93"/>
          <p:cNvSpPr/>
          <p:nvPr/>
        </p:nvSpPr>
        <p:spPr bwMode="auto">
          <a:xfrm>
            <a:off x="599066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Text Analytics</a:t>
            </a:r>
            <a:endParaRPr lang="en-US" sz="1176" kern="0" dirty="0">
              <a:gradFill>
                <a:gsLst>
                  <a:gs pos="0">
                    <a:srgbClr val="404040"/>
                  </a:gs>
                  <a:gs pos="100000">
                    <a:srgbClr val="404040"/>
                  </a:gs>
                </a:gsLst>
                <a:lin ang="5400000" scaled="0"/>
              </a:gradFill>
            </a:endParaRPr>
          </a:p>
        </p:txBody>
      </p:sp>
      <p:sp>
        <p:nvSpPr>
          <p:cNvPr id="95" name="Rectangle 94"/>
          <p:cNvSpPr/>
          <p:nvPr/>
        </p:nvSpPr>
        <p:spPr bwMode="auto">
          <a:xfrm>
            <a:off x="599066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Bing Speller</a:t>
            </a:r>
          </a:p>
        </p:txBody>
      </p:sp>
      <p:sp>
        <p:nvSpPr>
          <p:cNvPr id="96" name="Rectangle 95"/>
          <p:cNvSpPr/>
          <p:nvPr/>
        </p:nvSpPr>
        <p:spPr bwMode="auto">
          <a:xfrm>
            <a:off x="599066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Web Language Model</a:t>
            </a:r>
          </a:p>
        </p:txBody>
      </p:sp>
      <p:sp>
        <p:nvSpPr>
          <p:cNvPr id="97" name="Rectangle 96"/>
          <p:cNvSpPr/>
          <p:nvPr/>
        </p:nvSpPr>
        <p:spPr bwMode="auto">
          <a:xfrm>
            <a:off x="599066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Linguistic Analysis </a:t>
            </a:r>
          </a:p>
        </p:txBody>
      </p:sp>
      <p:sp>
        <p:nvSpPr>
          <p:cNvPr id="98" name="Rectangle 97"/>
          <p:cNvSpPr/>
          <p:nvPr/>
        </p:nvSpPr>
        <p:spPr bwMode="auto">
          <a:xfrm>
            <a:off x="8037392"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Academic Knowledge</a:t>
            </a:r>
            <a:endParaRPr lang="en-US" sz="1176" kern="0" dirty="0">
              <a:gradFill>
                <a:gsLst>
                  <a:gs pos="0">
                    <a:srgbClr val="404040"/>
                  </a:gs>
                  <a:gs pos="100000">
                    <a:srgbClr val="404040"/>
                  </a:gs>
                </a:gsLst>
                <a:lin ang="5400000" scaled="0"/>
              </a:gradFill>
            </a:endParaRPr>
          </a:p>
        </p:txBody>
      </p:sp>
      <p:sp>
        <p:nvSpPr>
          <p:cNvPr id="99" name="Rectangle 98"/>
          <p:cNvSpPr/>
          <p:nvPr/>
        </p:nvSpPr>
        <p:spPr bwMode="auto">
          <a:xfrm>
            <a:off x="8037392"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Entity Linking Service</a:t>
            </a:r>
          </a:p>
        </p:txBody>
      </p:sp>
      <p:sp>
        <p:nvSpPr>
          <p:cNvPr id="100" name="Rectangle 99"/>
          <p:cNvSpPr/>
          <p:nvPr/>
        </p:nvSpPr>
        <p:spPr bwMode="auto">
          <a:xfrm>
            <a:off x="8037392"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Knowledge Exploration Service</a:t>
            </a:r>
          </a:p>
        </p:txBody>
      </p:sp>
      <p:sp>
        <p:nvSpPr>
          <p:cNvPr id="101" name="Rectangle 100"/>
          <p:cNvSpPr/>
          <p:nvPr/>
        </p:nvSpPr>
        <p:spPr bwMode="auto">
          <a:xfrm>
            <a:off x="8037392"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Recommendations</a:t>
            </a:r>
            <a:endParaRPr lang="en-US" sz="1176" kern="0" dirty="0">
              <a:gradFill>
                <a:gsLst>
                  <a:gs pos="0">
                    <a:srgbClr val="404040"/>
                  </a:gs>
                  <a:gs pos="100000">
                    <a:srgbClr val="404040"/>
                  </a:gs>
                </a:gsLst>
                <a:lin ang="5400000" scaled="0"/>
              </a:gradFill>
            </a:endParaRPr>
          </a:p>
        </p:txBody>
      </p:sp>
      <p:sp>
        <p:nvSpPr>
          <p:cNvPr id="102" name="Rectangle 101"/>
          <p:cNvSpPr/>
          <p:nvPr/>
        </p:nvSpPr>
        <p:spPr bwMode="auto">
          <a:xfrm>
            <a:off x="10045838"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Search API</a:t>
            </a:r>
            <a:endParaRPr lang="en-US" sz="1176" kern="0" dirty="0">
              <a:gradFill>
                <a:gsLst>
                  <a:gs pos="0">
                    <a:srgbClr val="404040"/>
                  </a:gs>
                  <a:gs pos="100000">
                    <a:srgbClr val="404040"/>
                  </a:gs>
                </a:gsLst>
                <a:lin ang="5400000" scaled="0"/>
              </a:gradFill>
            </a:endParaRPr>
          </a:p>
        </p:txBody>
      </p:sp>
      <p:sp>
        <p:nvSpPr>
          <p:cNvPr id="103" name="Rectangle 102"/>
          <p:cNvSpPr/>
          <p:nvPr/>
        </p:nvSpPr>
        <p:spPr bwMode="auto">
          <a:xfrm>
            <a:off x="10045838"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Bing Image Search API</a:t>
            </a:r>
          </a:p>
        </p:txBody>
      </p:sp>
      <p:sp>
        <p:nvSpPr>
          <p:cNvPr id="104" name="Rectangle 103"/>
          <p:cNvSpPr/>
          <p:nvPr/>
        </p:nvSpPr>
        <p:spPr bwMode="auto">
          <a:xfrm>
            <a:off x="10045838"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Video Search API</a:t>
            </a:r>
            <a:endParaRPr lang="en-US" sz="1176" kern="0" dirty="0">
              <a:gradFill>
                <a:gsLst>
                  <a:gs pos="0">
                    <a:srgbClr val="404040"/>
                  </a:gs>
                  <a:gs pos="100000">
                    <a:srgbClr val="404040"/>
                  </a:gs>
                </a:gsLst>
                <a:lin ang="5400000" scaled="0"/>
              </a:gradFill>
            </a:endParaRPr>
          </a:p>
        </p:txBody>
      </p:sp>
      <p:sp>
        <p:nvSpPr>
          <p:cNvPr id="105" name="Rectangle 104"/>
          <p:cNvSpPr/>
          <p:nvPr/>
        </p:nvSpPr>
        <p:spPr bwMode="auto">
          <a:xfrm>
            <a:off x="10045838"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News Search API</a:t>
            </a:r>
            <a:endParaRPr lang="en-US" sz="1176" kern="0" dirty="0">
              <a:gradFill>
                <a:gsLst>
                  <a:gs pos="0">
                    <a:srgbClr val="404040"/>
                  </a:gs>
                  <a:gs pos="100000">
                    <a:srgbClr val="404040"/>
                  </a:gs>
                </a:gsLst>
                <a:lin ang="5400000" scaled="0"/>
              </a:gradFill>
            </a:endParaRPr>
          </a:p>
        </p:txBody>
      </p:sp>
      <p:sp>
        <p:nvSpPr>
          <p:cNvPr id="106" name="Rectangle 105"/>
          <p:cNvSpPr/>
          <p:nvPr/>
        </p:nvSpPr>
        <p:spPr bwMode="auto">
          <a:xfrm>
            <a:off x="191929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Computer Vision</a:t>
            </a:r>
            <a:endParaRPr lang="en-US" sz="1176" kern="0" dirty="0">
              <a:gradFill>
                <a:gsLst>
                  <a:gs pos="0">
                    <a:srgbClr val="404040"/>
                  </a:gs>
                  <a:gs pos="100000">
                    <a:srgbClr val="404040"/>
                  </a:gs>
                </a:gsLst>
                <a:lin ang="5400000" scaled="0"/>
              </a:gradFill>
            </a:endParaRPr>
          </a:p>
        </p:txBody>
      </p:sp>
      <p:sp>
        <p:nvSpPr>
          <p:cNvPr id="107" name="Rectangle 106"/>
          <p:cNvSpPr/>
          <p:nvPr/>
        </p:nvSpPr>
        <p:spPr bwMode="auto">
          <a:xfrm>
            <a:off x="191929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Face</a:t>
            </a:r>
            <a:endParaRPr lang="en-US" sz="1176" kern="0" dirty="0">
              <a:gradFill>
                <a:gsLst>
                  <a:gs pos="0">
                    <a:srgbClr val="404040"/>
                  </a:gs>
                  <a:gs pos="100000">
                    <a:srgbClr val="404040"/>
                  </a:gs>
                </a:gsLst>
                <a:lin ang="5400000" scaled="0"/>
              </a:gradFill>
            </a:endParaRPr>
          </a:p>
        </p:txBody>
      </p:sp>
      <p:sp>
        <p:nvSpPr>
          <p:cNvPr id="110" name="Rectangle 109"/>
          <p:cNvSpPr/>
          <p:nvPr/>
        </p:nvSpPr>
        <p:spPr bwMode="auto">
          <a:xfrm>
            <a:off x="191929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Emotion</a:t>
            </a:r>
          </a:p>
        </p:txBody>
      </p:sp>
      <p:sp>
        <p:nvSpPr>
          <p:cNvPr id="111" name="Rectangle 110"/>
          <p:cNvSpPr/>
          <p:nvPr/>
        </p:nvSpPr>
        <p:spPr bwMode="auto">
          <a:xfrm>
            <a:off x="191929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Video</a:t>
            </a:r>
            <a:endParaRPr lang="en-US" sz="1176" kern="0" dirty="0">
              <a:gradFill>
                <a:gsLst>
                  <a:gs pos="0">
                    <a:srgbClr val="404040"/>
                  </a:gs>
                  <a:gs pos="100000">
                    <a:srgbClr val="404040"/>
                  </a:gs>
                </a:gsLst>
                <a:lin ang="5400000" scaled="0"/>
              </a:gradFill>
            </a:endParaRPr>
          </a:p>
        </p:txBody>
      </p:sp>
    </p:spTree>
    <p:extLst>
      <p:ext uri="{BB962C8B-B14F-4D97-AF65-F5344CB8AC3E}">
        <p14:creationId xmlns:p14="http://schemas.microsoft.com/office/powerpoint/2010/main" val="176738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65" name="Group 164"/>
          <p:cNvGrpSpPr/>
          <p:nvPr/>
        </p:nvGrpSpPr>
        <p:grpSpPr>
          <a:xfrm>
            <a:off x="559975" y="4378827"/>
            <a:ext cx="2868559" cy="1414669"/>
            <a:chOff x="504297" y="3658467"/>
            <a:chExt cx="2926080" cy="1443036"/>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4"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Distill actionable information from images</a:t>
              </a:r>
              <a:r>
                <a:rPr kumimoji="0" lang="en-US" sz="1667" b="1" i="0" u="none" strike="noStrike" kern="0" cap="none" spc="0" normalizeH="0" baseline="0" noProof="0" dirty="0">
                  <a:ln>
                    <a:noFill/>
                  </a:ln>
                  <a:solidFill>
                    <a:schemeClr val="accent6"/>
                  </a:solidFill>
                  <a:effectLst/>
                  <a:uLnTx/>
                  <a:uFillTx/>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Detect, identify, analyze, organize, and tag faces in photos</a:t>
              </a:r>
            </a:p>
          </p:txBody>
        </p:sp>
      </p:grpSp>
      <p:grpSp>
        <p:nvGrpSpPr>
          <p:cNvPr id="167" name="Group 166"/>
          <p:cNvGrpSpPr/>
          <p:nvPr/>
        </p:nvGrpSpPr>
        <p:grpSpPr>
          <a:xfrm>
            <a:off x="6029874" y="4378827"/>
            <a:ext cx="2868559" cy="1414669"/>
            <a:chOff x="6083879" y="3658467"/>
            <a:chExt cx="2926080" cy="1443036"/>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6"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 name="Rectangle 1"/>
          <p:cNvSpPr/>
          <p:nvPr/>
        </p:nvSpPr>
        <p:spPr>
          <a:xfrm>
            <a:off x="3076836" y="613534"/>
            <a:ext cx="7404845" cy="369332"/>
          </a:xfrm>
          <a:prstGeom prst="rect">
            <a:avLst/>
          </a:prstGeom>
        </p:spPr>
        <p:txBody>
          <a:bodyPr wrap="square">
            <a:spAutoFit/>
          </a:bodyPr>
          <a:lstStyle/>
          <a:p>
            <a:r>
              <a:rPr lang="en-US" dirty="0">
                <a:solidFill>
                  <a:schemeClr val="bg1"/>
                </a:solidFill>
              </a:rPr>
              <a:t>From faces to feelings, allow your apps to understand images and video</a:t>
            </a:r>
          </a:p>
        </p:txBody>
      </p:sp>
    </p:spTree>
    <p:extLst>
      <p:ext uri="{BB962C8B-B14F-4D97-AF65-F5344CB8AC3E}">
        <p14:creationId xmlns:p14="http://schemas.microsoft.com/office/powerpoint/2010/main" val="100841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81123"/>
        </a:solidFill>
        <a:effectLst/>
      </p:bgPr>
    </p:bg>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780288"/>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dirty="0">
              <a:ln w="3175">
                <a:noFill/>
              </a:ln>
              <a:solidFill>
                <a:schemeClr val="tx1"/>
              </a:solidFill>
              <a:effectLst/>
              <a:uLnTx/>
              <a:uFillTx/>
              <a:latin typeface="+mn-lt"/>
              <a:ea typeface="+mn-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807"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dirty="0">
              <a:ln w="3175">
                <a:noFill/>
              </a:ln>
              <a:solidFill>
                <a:schemeClr val="tx1"/>
              </a:solidFill>
              <a:effectLst/>
              <a:uLnTx/>
              <a:uFillTx/>
              <a:latin typeface="+mn-lt"/>
              <a:ea typeface="+mn-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sp>
        <p:nvSpPr>
          <p:cNvPr id="16" name="Rectangle 15"/>
          <p:cNvSpPr/>
          <p:nvPr/>
        </p:nvSpPr>
        <p:spPr>
          <a:xfrm>
            <a:off x="3500582" y="3229401"/>
            <a:ext cx="8205225" cy="4792081"/>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Analyze an image</a:t>
            </a:r>
            <a:br>
              <a:rPr kumimoji="0" lang="en-US" altLang="zh-CN" sz="2000"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1800" b="0" i="0" u="none" strike="noStrike" kern="0" cap="none" spc="0" normalizeH="0" baseline="0" noProof="0" dirty="0">
                <a:ln>
                  <a:noFill/>
                </a:ln>
                <a:gradFill>
                  <a:gsLst>
                    <a:gs pos="1250">
                      <a:schemeClr val="tx1"/>
                    </a:gs>
                    <a:gs pos="100000">
                      <a:schemeClr val="tx1"/>
                    </a:gs>
                  </a:gsLst>
                  <a:lin ang="5400000" scaled="0"/>
                </a:gradFill>
                <a:effectLst/>
                <a:uLnTx/>
                <a:uFillTx/>
              </a:rPr>
              <a:t>Understand content within an image</a:t>
            </a:r>
            <a:endParaRPr kumimoji="0" lang="en-US" altLang="zh-CN" sz="16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OCR</a:t>
            </a:r>
            <a:br>
              <a:rPr kumimoji="0" lang="en-US" altLang="zh-CN" sz="2800"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1800" b="0" i="0" u="none" strike="noStrike" kern="0" cap="none" spc="0" normalizeH="0" baseline="0" noProof="0" dirty="0">
                <a:ln>
                  <a:noFill/>
                </a:ln>
                <a:gradFill>
                  <a:gsLst>
                    <a:gs pos="1250">
                      <a:schemeClr val="tx1"/>
                    </a:gs>
                    <a:gs pos="100000">
                      <a:schemeClr val="tx1"/>
                    </a:gs>
                  </a:gsLst>
                  <a:lin ang="5400000" scaled="0"/>
                </a:gradFill>
                <a:effectLst/>
                <a:uLnTx/>
                <a:uFillTx/>
              </a:rPr>
              <a:t>Detect and recognize words within an image</a:t>
            </a:r>
            <a:endParaRPr kumimoji="0" lang="en-US" altLang="zh-CN" sz="16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Generate thumbnail</a:t>
            </a:r>
            <a:br>
              <a:rPr kumimoji="0" lang="en-US" altLang="zh-CN" sz="2000"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1800" b="0" i="0" u="none" strike="noStrike" kern="0" cap="none" spc="0" normalizeH="0" baseline="0" noProof="0" dirty="0">
                <a:ln>
                  <a:noFill/>
                </a:ln>
                <a:gradFill>
                  <a:gsLst>
                    <a:gs pos="1250">
                      <a:schemeClr val="tx1"/>
                    </a:gs>
                    <a:gs pos="100000">
                      <a:schemeClr val="tx1"/>
                    </a:gs>
                  </a:gsLst>
                  <a:lin ang="5400000" scaled="0"/>
                </a:gradFill>
                <a:effectLst/>
                <a:uLnTx/>
                <a:uFillTx/>
              </a:rPr>
              <a:t>Scale and crop images, while retaining key content</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Recognize Celebrities</a:t>
            </a:r>
            <a:br>
              <a:rPr kumimoji="0" lang="en-US" altLang="zh-CN" sz="2000"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000" b="0" i="0" u="none" strike="noStrike" kern="0" cap="none" spc="0" normalizeH="0" baseline="0" noProof="0" dirty="0">
                <a:ln>
                  <a:noFill/>
                </a:ln>
                <a:gradFill>
                  <a:gsLst>
                    <a:gs pos="1250">
                      <a:schemeClr val="tx1"/>
                    </a:gs>
                    <a:gs pos="100000">
                      <a:schemeClr val="tx1"/>
                    </a:gs>
                  </a:gsLst>
                  <a:lin ang="5400000" scaled="0"/>
                </a:gradFill>
                <a:effectLst/>
                <a:uLnTx/>
                <a:uFillTx/>
              </a:rPr>
              <a:t>Thanks to domain specific models, ability to recognize </a:t>
            </a:r>
            <a:r>
              <a:rPr kumimoji="0" lang="en-US" sz="1800" b="0" i="0" u="none" strike="noStrike" kern="0" cap="none" spc="0" normalizeH="0" baseline="0" noProof="0" dirty="0">
                <a:ln>
                  <a:noFill/>
                </a:ln>
                <a:solidFill>
                  <a:sysClr val="windowText" lastClr="000000"/>
                </a:solidFill>
                <a:effectLst/>
                <a:uLnTx/>
                <a:uFillTx/>
              </a:rPr>
              <a:t>200K celebrities from business, politics, sports and entertainment around the World.</a:t>
            </a:r>
            <a:endPar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895838"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895838"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Tree>
    <p:extLst>
      <p:ext uri="{BB962C8B-B14F-4D97-AF65-F5344CB8AC3E}">
        <p14:creationId xmlns:p14="http://schemas.microsoft.com/office/powerpoint/2010/main" val="801383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fade">
                                      <p:cBhvr>
                                        <p:cTn id="3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grpSp>
        <p:nvGrpSpPr>
          <p:cNvPr id="39" name="Group 38"/>
          <p:cNvGrpSpPr/>
          <p:nvPr/>
        </p:nvGrpSpPr>
        <p:grpSpPr>
          <a:xfrm>
            <a:off x="5925477" y="1336638"/>
            <a:ext cx="4139575" cy="1551875"/>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Clip Art Type	     0 Non-clipart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Line Drawing Type	     0 Non-Line Drawing</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Categories</a:t>
              </a:r>
              <a:r>
                <a:rPr kumimoji="0" lang="en-US" sz="1399" b="0" i="0" u="none" strike="noStrike" kern="0" cap="none" spc="0" normalizeH="0" baseline="0" noProof="0" dirty="0">
                  <a:ln>
                    <a:noFill/>
                  </a:ln>
                  <a:gradFill>
                    <a:gsLst>
                      <a:gs pos="1250">
                        <a:schemeClr val="bg1"/>
                      </a:gs>
                      <a:gs pos="100000">
                        <a:schemeClr val="bg1"/>
                      </a:gs>
                    </a:gsLst>
                    <a:lin ang="5400000" scaled="0"/>
                  </a:gradFill>
                  <a:effectLst/>
                  <a:uLnTx/>
                  <a:uFillTx/>
                </a:rPr>
                <a:t>		</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“name”: “</a:t>
              </a:r>
              <a:r>
                <a:rPr kumimoji="0" lang="en-US" sz="104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people_swimming</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“score”: 0.099609375 }]</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Adult Content	False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Adult Score	0.18533889949321747</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Faces</a:t>
              </a:r>
              <a:r>
                <a:rPr kumimoji="0" lang="en-US" sz="1399" b="0" i="0" u="none" strike="noStrike" kern="0" cap="none" spc="0" normalizeH="0" baseline="0" noProof="0" dirty="0">
                  <a:ln>
                    <a:noFill/>
                  </a:ln>
                  <a:gradFill>
                    <a:gsLst>
                      <a:gs pos="1250">
                        <a:schemeClr val="bg1"/>
                      </a:gs>
                      <a:gs pos="100000">
                        <a:schemeClr val="bg1"/>
                      </a:gs>
                    </a:gsLst>
                    <a:lin ang="5400000" scaled="0"/>
                  </a:gradFill>
                  <a:effectLst/>
                  <a:uLnTx/>
                  <a:uFillTx/>
                </a:rPr>
                <a:t>		</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“age”: 27, “gender”: “Male”, “</a:t>
              </a:r>
              <a:r>
                <a:rPr kumimoji="0" lang="en-US" sz="104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faceRectangle</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a:t>
              </a:r>
              <a:b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b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 Background	White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 Foreground	Grey</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Colors		White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Accent Color</a:t>
              </a:r>
              <a:r>
                <a:rPr kumimoji="0" lang="en-US" sz="1567" b="0" i="0" u="none" strike="noStrike" kern="0" cap="none" spc="0" normalizeH="0" baseline="0" noProof="0" dirty="0">
                  <a:ln>
                    <a:noFill/>
                  </a:ln>
                  <a:gradFill>
                    <a:gsLst>
                      <a:gs pos="1250">
                        <a:schemeClr val="bg1"/>
                      </a:gs>
                      <a:gs pos="100000">
                        <a:schemeClr val="bg1"/>
                      </a:gs>
                    </a:gsLst>
                    <a:lin ang="5400000" scaled="0"/>
                  </a:gradFill>
                  <a:effectLst/>
                  <a:uLnTx/>
                  <a:uFillTx/>
                </a:rPr>
                <a:t>		</a:t>
              </a:r>
            </a:p>
          </p:txBody>
        </p:sp>
      </p:grpSp>
      <p:sp>
        <p:nvSpPr>
          <p:cNvPr id="22" name="Title 1"/>
          <p:cNvSpPr>
            <a:spLocks noGrp="1"/>
          </p:cNvSpPr>
          <p:nvPr>
            <p:ph type="title"/>
          </p:nvPr>
        </p:nvSpPr>
        <p:spPr>
          <a:xfrm>
            <a:off x="1343780" y="291960"/>
            <a:ext cx="10743593" cy="898964"/>
          </a:xfrm>
        </p:spPr>
        <p:txBody>
          <a:bodyPr/>
          <a:lstStyle/>
          <a:p>
            <a:r>
              <a:rPr lang="en-US" sz="5682" dirty="0">
                <a:gradFill>
                  <a:gsLst>
                    <a:gs pos="1250">
                      <a:schemeClr val="bg1"/>
                    </a:gs>
                    <a:gs pos="100000">
                      <a:schemeClr val="bg1"/>
                    </a:gs>
                  </a:gsLst>
                  <a:lin ang="5400000" scaled="0"/>
                </a:gradFill>
              </a:rPr>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324634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16" name="1_text"/>
          <p:cNvSpPr/>
          <p:nvPr/>
        </p:nvSpPr>
        <p:spPr>
          <a:xfrm>
            <a:off x="5924130" y="2852358"/>
            <a:ext cx="5513991" cy="2080583"/>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LIFE IS LIKE</a:t>
            </a:r>
          </a:p>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RIDING A BICYCLE</a:t>
            </a:r>
          </a:p>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TO KEEP YOUR BALANCE</a:t>
            </a:r>
          </a:p>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JSON:</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"language": "</a:t>
            </a:r>
            <a:r>
              <a:rPr kumimoji="0" lang="en-US" sz="1399"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en</a:t>
            </a: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"orientation": "Up",</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"regions": [</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sz="1399"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boundingBox</a:t>
            </a: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"41,77,918,440",</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"lines": [</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sz="1399"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boundingBox</a:t>
            </a: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"41,77,723,89",</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"words": [</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sz="1399"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boundingBox</a:t>
            </a: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"41,102,225,64",</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"text": "LIFE"</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sz="1399"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boundingBox</a:t>
            </a: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"356,89,94,62",</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"text": "IS"</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sz="1399"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boundingBox</a:t>
            </a: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"539,77,225,64",</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"text": "LIKE"</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34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 .</a:t>
            </a:r>
          </a:p>
        </p:txBody>
      </p:sp>
      <p:grpSp>
        <p:nvGrpSpPr>
          <p:cNvPr id="3" name="3_text"/>
          <p:cNvGrpSpPr/>
          <p:nvPr/>
        </p:nvGrpSpPr>
        <p:grpSpPr>
          <a:xfrm>
            <a:off x="5912785" y="1336638"/>
            <a:ext cx="4210672" cy="2974382"/>
            <a:chOff x="6035198" y="1361581"/>
            <a:chExt cx="4297846" cy="3035961"/>
          </a:xfrm>
        </p:grpSpPr>
        <p:grpSp>
          <p:nvGrpSpPr>
            <p:cNvPr id="10" name="Group 9"/>
            <p:cNvGrpSpPr/>
            <p:nvPr/>
          </p:nvGrpSpPr>
          <p:grpSpPr>
            <a:xfrm>
              <a:off x="6048152" y="1361581"/>
              <a:ext cx="4148049" cy="1791536"/>
              <a:chOff x="6048152" y="1361581"/>
              <a:chExt cx="4148049" cy="1791536"/>
            </a:xfrm>
          </p:grpSpPr>
          <p:sp>
            <p:nvSpPr>
              <p:cNvPr id="11" name="TextBox 10"/>
              <p:cNvSpPr txBox="1"/>
              <p:nvPr/>
            </p:nvSpPr>
            <p:spPr>
              <a:xfrm>
                <a:off x="6048152" y="1889993"/>
                <a:ext cx="4148049" cy="1263124"/>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Scanned documents</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Photos with text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Good at</a:t>
                </a:r>
              </a:p>
            </p:txBody>
          </p:sp>
        </p:grpSp>
        <p:grpSp>
          <p:nvGrpSpPr>
            <p:cNvPr id="21" name="Group 20"/>
            <p:cNvGrpSpPr/>
            <p:nvPr/>
          </p:nvGrpSpPr>
          <p:grpSpPr>
            <a:xfrm>
              <a:off x="6035198" y="3298517"/>
              <a:ext cx="4297846" cy="1099025"/>
              <a:chOff x="6035198" y="2900480"/>
              <a:chExt cx="4297846" cy="1099025"/>
            </a:xfrm>
          </p:grpSpPr>
          <p:sp>
            <p:nvSpPr>
              <p:cNvPr id="22" name="TextBox 21"/>
              <p:cNvSpPr txBox="1"/>
              <p:nvPr/>
            </p:nvSpPr>
            <p:spPr>
              <a:xfrm>
                <a:off x="6035198" y="3421224"/>
                <a:ext cx="376696" cy="578281"/>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endPar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endParaRPr>
              </a:p>
            </p:txBody>
          </p:sp>
          <p:sp>
            <p:nvSpPr>
              <p:cNvPr id="23" name="Rectangle 22"/>
              <p:cNvSpPr/>
              <p:nvPr/>
            </p:nvSpPr>
            <p:spPr>
              <a:xfrm>
                <a:off x="6057941" y="2900480"/>
                <a:ext cx="4275103" cy="600164"/>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endParaRP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dirty="0">
                <a:gradFill>
                  <a:gsLst>
                    <a:gs pos="1250">
                      <a:schemeClr val="bg1"/>
                    </a:gs>
                    <a:gs pos="100000">
                      <a:schemeClr val="bg1"/>
                    </a:gs>
                  </a:gsLst>
                  <a:lin ang="5400000" scaled="0"/>
                </a:gradFill>
              </a:rPr>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776457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dirty="0">
                <a:gradFill>
                  <a:gsLst>
                    <a:gs pos="1250">
                      <a:schemeClr val="bg1"/>
                    </a:gs>
                    <a:gs pos="100000">
                      <a:schemeClr val="bg1"/>
                    </a:gs>
                  </a:gsLst>
                  <a:lin ang="5400000" scaled="0"/>
                </a:gradFill>
              </a:rPr>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Smart cropping </a:t>
            </a:r>
            <a:r>
              <a:rPr kumimoji="0" lang="en-US" sz="3233" b="1" i="0" u="none" strike="noStrike" kern="0" cap="none" spc="0" normalizeH="0" baseline="0" noProof="0" dirty="0">
                <a:ln>
                  <a:noFill/>
                </a:ln>
                <a:gradFill>
                  <a:gsLst>
                    <a:gs pos="1250">
                      <a:schemeClr val="bg1"/>
                    </a:gs>
                    <a:gs pos="100000">
                      <a:schemeClr val="bg1"/>
                    </a:gs>
                  </a:gsLst>
                  <a:lin ang="5400000" scaled="0"/>
                </a:gradFill>
                <a:effectLst/>
                <a:uLnTx/>
                <a:uFillTx/>
              </a:rPr>
              <a:t>on</a:t>
            </a:r>
          </a:p>
        </p:txBody>
      </p:sp>
      <p:sp>
        <p:nvSpPr>
          <p:cNvPr id="38" name="off"/>
          <p:cNvSpPr/>
          <p:nvPr/>
        </p:nvSpPr>
        <p:spPr>
          <a:xfrm>
            <a:off x="1157194" y="3262155"/>
            <a:ext cx="3745783" cy="587991"/>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Smart cropping </a:t>
            </a:r>
            <a:r>
              <a:rPr kumimoji="0" lang="en-US" sz="3233" b="1" i="0" u="none" strike="noStrike" kern="0" cap="none" spc="0" normalizeH="0" baseline="0" noProof="0" dirty="0">
                <a:ln>
                  <a:noFill/>
                </a:ln>
                <a:gradFill>
                  <a:gsLst>
                    <a:gs pos="1250">
                      <a:schemeClr val="bg1"/>
                    </a:gs>
                    <a:gs pos="100000">
                      <a:schemeClr val="bg1"/>
                    </a:gs>
                  </a:gsLst>
                  <a:lin ang="5400000" scaled="0"/>
                </a:gradFill>
                <a:effectLst/>
                <a:uLnTx/>
                <a:uFillTx/>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525826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idx="4294967295"/>
          </p:nvPr>
        </p:nvSpPr>
        <p:spPr>
          <a:xfrm>
            <a:off x="4289519" y="4514601"/>
            <a:ext cx="7902482" cy="1012500"/>
          </a:xfrm>
        </p:spPr>
        <p:txBody>
          <a:bodyPr>
            <a:normAutofit fontScale="90000"/>
          </a:bodyPr>
          <a:lstStyle/>
          <a:p>
            <a:pPr defTabSz="914113">
              <a:spcAft>
                <a:spcPts val="1176"/>
              </a:spcAft>
              <a:defRPr/>
            </a:pPr>
            <a:r>
              <a:rPr lang="en-US" altLang="zh-CN" sz="4115" dirty="0">
                <a:latin typeface="Segoe UI Light" panose="020B0502040204020203" pitchFamily="34" charset="0"/>
                <a:cs typeface="Segoe UI Light" panose="020B0502040204020203" pitchFamily="34" charset="0"/>
              </a:rPr>
              <a:t>Recognize emotions</a:t>
            </a:r>
            <a:br>
              <a:rPr lang="en-US" altLang="zh-CN" sz="2798" dirty="0">
                <a:latin typeface="Segoe UI"/>
              </a:rPr>
            </a:br>
            <a:r>
              <a:rPr lang="en-US" altLang="zh-CN" sz="2351" spc="0" dirty="0">
                <a:latin typeface="+mn-lt"/>
                <a:cs typeface="+mn-cs"/>
              </a:rPr>
              <a:t>Detect emotions based on facial expressions </a:t>
            </a:r>
            <a:br>
              <a:rPr lang="en-US" altLang="zh-CN" sz="2351" spc="0" dirty="0">
                <a:latin typeface="+mn-lt"/>
                <a:cs typeface="+mn-cs"/>
              </a:rPr>
            </a:br>
            <a:r>
              <a:rPr lang="en-US" altLang="zh-CN" sz="2351" spc="0" dirty="0">
                <a:latin typeface="+mn-lt"/>
                <a:cs typeface="+mn-cs"/>
              </a:rPr>
              <a:t>in photos and videos</a:t>
            </a:r>
            <a:endParaRPr lang="zh-CN" altLang="en-US" sz="2351" spc="0" dirty="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19167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Face detection</a:t>
              </a:r>
            </a:p>
            <a:p>
              <a:pPr marL="0" marR="0" lvl="2" indent="0" defTabSz="91349"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faceRectangle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{"width": 193,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"height": 193,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"left": 326,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"top": 204}</a:t>
              </a:r>
              <a:r>
                <a:rPr kumimoji="0" lang="en-US" alt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Emotion scores</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“scores": { </a:t>
              </a: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"anger": 5.182241e-8,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"contempt": 0.0000242813,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"disgust": 5.621025e-7,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"fear": 0.00115027453,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"happiness": 1.06114619e-8,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"neutral": 0.003540177,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"sadness": 9.30888746e-7,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"surprise": 0.9952837}</a:t>
              </a:r>
              <a:endPar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2238914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benefits of ADL Analytics</a:t>
            </a:r>
          </a:p>
        </p:txBody>
      </p:sp>
      <p:sp>
        <p:nvSpPr>
          <p:cNvPr id="3" name="Text Placeholder 2"/>
          <p:cNvSpPr>
            <a:spLocks noGrp="1"/>
          </p:cNvSpPr>
          <p:nvPr>
            <p:ph type="body" sz="quarter" idx="10"/>
          </p:nvPr>
        </p:nvSpPr>
        <p:spPr>
          <a:xfrm>
            <a:off x="0" y="1676400"/>
            <a:ext cx="7912100" cy="4518160"/>
          </a:xfrm>
        </p:spPr>
        <p:txBody>
          <a:bodyPr/>
          <a:lstStyle/>
          <a:p>
            <a:pPr>
              <a:spcBef>
                <a:spcPts val="0"/>
              </a:spcBef>
              <a:spcAft>
                <a:spcPts val="1200"/>
              </a:spcAft>
            </a:pPr>
            <a:r>
              <a:rPr lang="en-GB" dirty="0">
                <a:solidFill>
                  <a:schemeClr val="tx1"/>
                </a:solidFill>
              </a:rPr>
              <a:t>Supports Azure Active Directory</a:t>
            </a:r>
          </a:p>
          <a:p>
            <a:pPr marL="0" lvl="1">
              <a:spcBef>
                <a:spcPts val="0"/>
              </a:spcBef>
              <a:spcAft>
                <a:spcPts val="1200"/>
              </a:spcAft>
            </a:pPr>
            <a:r>
              <a:rPr lang="en-GB" sz="1600" dirty="0"/>
              <a:t>Access control</a:t>
            </a:r>
          </a:p>
          <a:p>
            <a:pPr marL="0" lvl="1">
              <a:spcBef>
                <a:spcPts val="0"/>
              </a:spcBef>
              <a:spcAft>
                <a:spcPts val="1200"/>
              </a:spcAft>
            </a:pPr>
            <a:r>
              <a:rPr lang="en-GB" sz="1600" dirty="0"/>
              <a:t>Roles</a:t>
            </a:r>
          </a:p>
          <a:p>
            <a:pPr marL="0" lvl="1">
              <a:spcBef>
                <a:spcPts val="0"/>
              </a:spcBef>
              <a:spcAft>
                <a:spcPts val="2400"/>
              </a:spcAft>
            </a:pPr>
            <a:r>
              <a:rPr lang="en-GB" sz="1600" dirty="0"/>
              <a:t>Integration with on-premises identity systems</a:t>
            </a:r>
          </a:p>
          <a:p>
            <a:pPr>
              <a:spcBef>
                <a:spcPts val="0"/>
              </a:spcBef>
              <a:spcAft>
                <a:spcPts val="1200"/>
              </a:spcAft>
            </a:pPr>
            <a:r>
              <a:rPr lang="en-GB" dirty="0">
                <a:solidFill>
                  <a:schemeClr val="tx1"/>
                </a:solidFill>
              </a:rPr>
              <a:t>Includes U-SQL</a:t>
            </a:r>
          </a:p>
          <a:p>
            <a:pPr marL="0" lvl="1">
              <a:spcBef>
                <a:spcPts val="0"/>
              </a:spcBef>
              <a:spcAft>
                <a:spcPts val="1200"/>
              </a:spcAft>
            </a:pPr>
            <a:r>
              <a:rPr lang="en-GB" sz="1600" dirty="0"/>
              <a:t>Benefits of SQL</a:t>
            </a:r>
          </a:p>
          <a:p>
            <a:pPr marL="0" lvl="1">
              <a:spcBef>
                <a:spcPts val="0"/>
              </a:spcBef>
              <a:spcAft>
                <a:spcPts val="2400"/>
              </a:spcAft>
            </a:pPr>
            <a:r>
              <a:rPr lang="en-GB" sz="1600" dirty="0"/>
              <a:t>Expressive power of C#</a:t>
            </a:r>
          </a:p>
          <a:p>
            <a:pPr>
              <a:spcBef>
                <a:spcPts val="0"/>
              </a:spcBef>
              <a:spcAft>
                <a:spcPts val="1200"/>
              </a:spcAft>
            </a:pPr>
            <a:r>
              <a:rPr lang="en-GB" dirty="0">
                <a:solidFill>
                  <a:schemeClr val="tx1"/>
                </a:solidFill>
              </a:rPr>
              <a:t>Processes data across multiple Azure data sources</a:t>
            </a:r>
          </a:p>
          <a:p>
            <a:pPr marL="0" lvl="1">
              <a:spcBef>
                <a:spcPts val="0"/>
              </a:spcBef>
              <a:spcAft>
                <a:spcPts val="1200"/>
              </a:spcAft>
            </a:pPr>
            <a:r>
              <a:rPr lang="en-GB" sz="1600" dirty="0"/>
              <a:t>U-SQL scalable runtime</a:t>
            </a:r>
          </a:p>
          <a:p>
            <a:endParaRPr lang="en-GB" dirty="0"/>
          </a:p>
        </p:txBody>
      </p:sp>
    </p:spTree>
    <p:extLst>
      <p:ext uri="{BB962C8B-B14F-4D97-AF65-F5344CB8AC3E}">
        <p14:creationId xmlns:p14="http://schemas.microsoft.com/office/powerpoint/2010/main" val="391474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detection</a:t>
            </a:r>
            <a:br>
              <a:rPr kumimoji="0" lang="en-US" altLang="zh-CN" sz="3919"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Detect faces and their attributes within an image</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verification</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Check if two faces belong to the same person</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Similar face searching</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Find similar faces within a set of images</a:t>
            </a:r>
          </a:p>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grouping</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Organize many faces into groups</a:t>
            </a:r>
          </a:p>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identification</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Search which person a face belongs to</a:t>
            </a:r>
          </a:p>
        </p:txBody>
      </p:sp>
    </p:spTree>
    <p:extLst>
      <p:ext uri="{BB962C8B-B14F-4D97-AF65-F5344CB8AC3E}">
        <p14:creationId xmlns:p14="http://schemas.microsoft.com/office/powerpoint/2010/main" val="271136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grpSp>
      </p:grpSp>
      <p:sp>
        <p:nvSpPr>
          <p:cNvPr id="7" name="Title 6"/>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Detection</a:t>
              </a:r>
            </a:p>
            <a:p>
              <a:pPr marL="0" marR="0" lvl="2" indent="0" defTabSz="91349"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faceRectangle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{"width": 193, "height": 193, "left": 326, "top": 204}</a:t>
              </a:r>
            </a:p>
            <a:p>
              <a:pPr marL="456832" marR="0" lvl="2" indent="0" defTabSz="913665"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Feature attributes</a:t>
              </a:r>
            </a:p>
            <a:p>
              <a:pPr marL="0" marR="0" lvl="1" indent="0" defTabSz="91349"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"attributes": { "age": 42, "gender": "male", 	</a:t>
              </a:r>
            </a:p>
            <a:p>
              <a:pPr marL="0" marR="0" lvl="1" indent="0" defTabSz="91349"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headPose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Identification</a:t>
              </a:r>
            </a:p>
            <a:p>
              <a:pPr marL="0" marR="0" lvl="0" indent="-457057" defTabSz="913665"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379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Stabilization</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Smooth and stabilize shaky video</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detection and tracking</a:t>
            </a:r>
            <a:br>
              <a:rPr kumimoji="0" lang="en-US" altLang="zh-CN" sz="3527"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Detect and track faces in videos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Motion detection</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5"/>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800121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The Stabilization API provides automatic video stabilization and smoothing for shaky videos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This API uses many of the same technologies found in Microsoft </a:t>
            </a:r>
            <a:r>
              <a:rPr kumimoji="0" lang="en-US" sz="1959" b="0" i="0" u="none" strike="noStrike" kern="0" cap="none" spc="0" normalizeH="0" baseline="0" noProof="0" dirty="0" err="1">
                <a:ln>
                  <a:noFill/>
                </a:ln>
                <a:gradFill>
                  <a:gsLst>
                    <a:gs pos="1250">
                      <a:schemeClr val="bg1"/>
                    </a:gs>
                    <a:gs pos="100000">
                      <a:schemeClr val="bg1"/>
                    </a:gs>
                  </a:gsLst>
                  <a:lin ang="5400000" scaled="0"/>
                </a:gradFill>
                <a:effectLst/>
                <a:uLnTx/>
                <a:uFillTx/>
              </a:rPr>
              <a:t>Hyperlapse</a:t>
            </a:r>
            <a:endPar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endParaRP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Best For:</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Small camera motions, with or without rolling shutter effects </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a:fillRect/>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Stabilization</a:t>
            </a:r>
          </a:p>
        </p:txBody>
      </p:sp>
    </p:spTree>
    <p:extLst>
      <p:ext uri="{BB962C8B-B14F-4D97-AF65-F5344CB8AC3E}">
        <p14:creationId xmlns:p14="http://schemas.microsoft.com/office/powerpoint/2010/main" val="29425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graphicFrame>
        <p:nvGraphicFramePr>
          <p:cNvPr id="4" name="Table 3"/>
          <p:cNvGraphicFramePr>
            <a:graphicFrameLocks noGrp="1"/>
          </p:cNvGraphicFramePr>
          <p:nvPr>
            <p:extLst/>
          </p:nvPr>
        </p:nvGraphicFramePr>
        <p:xfrm>
          <a:off x="5855575" y="3839376"/>
          <a:ext cx="5742522" cy="207228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475">
                <a:tc>
                  <a:txBody>
                    <a:bodyPr/>
                    <a:lstStyle/>
                    <a:p>
                      <a:r>
                        <a:rPr lang="en-US" sz="1800" b="1" dirty="0">
                          <a:gradFill>
                            <a:gsLst>
                              <a:gs pos="1250">
                                <a:schemeClr val="accent2"/>
                              </a:gs>
                              <a:gs pos="100000">
                                <a:schemeClr val="accent2"/>
                              </a:gs>
                            </a:gsLst>
                            <a:lin ang="5400000" scaled="0"/>
                          </a:gradFill>
                          <a:effectLst/>
                          <a:latin typeface="wf_segoe-ui_normal"/>
                        </a:rPr>
                        <a:t>Time</a:t>
                      </a:r>
                      <a:r>
                        <a:rPr lang="en-US" sz="1800" b="1" baseline="0" dirty="0">
                          <a:gradFill>
                            <a:gsLst>
                              <a:gs pos="1250">
                                <a:schemeClr val="accent2"/>
                              </a:gs>
                              <a:gs pos="100000">
                                <a:schemeClr val="accent2"/>
                              </a:gs>
                            </a:gsLst>
                            <a:lin ang="5400000" scaled="0"/>
                          </a:gradFill>
                          <a:effectLst/>
                          <a:latin typeface="wf_segoe-ui_normal"/>
                        </a:rPr>
                        <a:t> </a:t>
                      </a:r>
                      <a:r>
                        <a:rPr lang="en-US" sz="1600" b="1" dirty="0">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High precision face location detection and tracking</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Can detect up to 64 human faces in a video (no smaller than 24x24 pixels)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Detected and tracked faces are returned with coordinates and a Face ID </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to track throughout the video</a:t>
            </a:r>
          </a:p>
        </p:txBody>
      </p:sp>
    </p:spTree>
    <p:extLst>
      <p:ext uri="{BB962C8B-B14F-4D97-AF65-F5344CB8AC3E}">
        <p14:creationId xmlns:p14="http://schemas.microsoft.com/office/powerpoint/2010/main" val="4281868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dirty="0">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Indicates when motion occurs against a fixed background (e.g., surveillance video)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Trained to reduce false alarms, such as lighting and shadow changes </a:t>
            </a:r>
          </a:p>
          <a:p>
            <a:pPr marL="0" marR="0" lvl="0" indent="0" defTabSz="913665"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Current limitations:</a:t>
            </a:r>
          </a:p>
          <a:p>
            <a:pPr marL="179168" marR="0" lvl="0" indent="-179168" defTabSz="9136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No support for night-vision videos </a:t>
            </a:r>
          </a:p>
          <a:p>
            <a:pPr marL="179168" marR="0" lvl="0" indent="-179168" defTabSz="9136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Semi-transparent and small objects are not detected well </a:t>
            </a:r>
          </a:p>
        </p:txBody>
      </p:sp>
    </p:spTree>
    <p:extLst>
      <p:ext uri="{BB962C8B-B14F-4D97-AF65-F5344CB8AC3E}">
        <p14:creationId xmlns:p14="http://schemas.microsoft.com/office/powerpoint/2010/main" val="18110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1" name="Freeform 22"/>
          <p:cNvSpPr>
            <a:spLocks noChangeAspect="1"/>
          </p:cNvSpPr>
          <p:nvPr/>
        </p:nvSpPr>
        <p:spPr bwMode="auto">
          <a:xfrm>
            <a:off x="602757" y="52604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3" name="Group 2"/>
          <p:cNvGrpSpPr/>
          <p:nvPr/>
        </p:nvGrpSpPr>
        <p:grpSpPr>
          <a:xfrm>
            <a:off x="418644" y="221908"/>
            <a:ext cx="3353885" cy="1045828"/>
            <a:chOff x="1013503" y="1562943"/>
            <a:chExt cx="3421137" cy="1066799"/>
          </a:xfrm>
        </p:grpSpPr>
        <p:grpSp>
          <p:nvGrpSpPr>
            <p:cNvPr id="4" name="Group 3"/>
            <p:cNvGrpSpPr/>
            <p:nvPr/>
          </p:nvGrpSpPr>
          <p:grpSpPr>
            <a:xfrm>
              <a:off x="1013503" y="1562943"/>
              <a:ext cx="3421137" cy="1066799"/>
              <a:chOff x="434899" y="234018"/>
              <a:chExt cx="3421137" cy="1066799"/>
            </a:xfrm>
          </p:grpSpPr>
          <p:sp>
            <p:nvSpPr>
              <p:cNvPr id="55" name="Rectangle 54"/>
              <p:cNvSpPr/>
              <p:nvPr/>
            </p:nvSpPr>
            <p:spPr>
              <a:xfrm>
                <a:off x="1352881" y="372821"/>
                <a:ext cx="2503155"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Fine-tune speech recognition for anyone, anywhere</a:t>
              </a:r>
            </a:p>
          </p:txBody>
        </p:sp>
      </p:grpSp>
      <p:sp>
        <p:nvSpPr>
          <p:cNvPr id="5" name="Rectangle 4"/>
          <p:cNvSpPr/>
          <p:nvPr/>
        </p:nvSpPr>
        <p:spPr>
          <a:xfrm>
            <a:off x="3542812" y="564267"/>
            <a:ext cx="8414726" cy="554126"/>
          </a:xfrm>
          <a:prstGeom prst="rect">
            <a:avLst/>
          </a:prstGeom>
        </p:spPr>
        <p:txBody>
          <a:bodyPr wrap="square">
            <a:spAutoFit/>
          </a:bodyPr>
          <a:lstStyle/>
          <a:p>
            <a:pPr lvl="0" defTabSz="914225">
              <a:lnSpc>
                <a:spcPct val="90000"/>
              </a:lnSpc>
              <a:spcAft>
                <a:spcPts val="600"/>
              </a:spcAft>
              <a:defRPr/>
            </a:pPr>
            <a:r>
              <a:rPr lang="en-US" sz="1667" kern="0" dirty="0">
                <a:gradFill>
                  <a:gsLst>
                    <a:gs pos="2917">
                      <a:srgbClr val="FFFFFF"/>
                    </a:gs>
                    <a:gs pos="30000">
                      <a:srgbClr val="FFFFFF"/>
                    </a:gs>
                  </a:gsLst>
                  <a:lin ang="5400000" scaled="0"/>
                </a:gradFill>
              </a:rPr>
              <a:t>Hear and speak to your users by filtering noise, identifying speakers, and understanding intent</a:t>
            </a:r>
          </a:p>
        </p:txBody>
      </p:sp>
    </p:spTree>
    <p:extLst>
      <p:ext uri="{BB962C8B-B14F-4D97-AF65-F5344CB8AC3E}">
        <p14:creationId xmlns:p14="http://schemas.microsoft.com/office/powerpoint/2010/main" val="395337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6" name="Rectangle 25"/>
          <p:cNvSpPr/>
          <p:nvPr/>
        </p:nvSpPr>
        <p:spPr>
          <a:xfrm>
            <a:off x="4748333" y="3346741"/>
            <a:ext cx="6957474" cy="306660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Voice recognition (speech to text)</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Converts spoken audio to text</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Voice output (text to speech)</a:t>
            </a:r>
            <a:br>
              <a:rPr kumimoji="0" lang="en-US" altLang="zh-CN" sz="3527"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Synthesize audio from text</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Speech intent recognition</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Convert spoken audio to intent</a:t>
            </a:r>
          </a:p>
        </p:txBody>
      </p:sp>
    </p:spTree>
    <p:extLst>
      <p:ext uri="{BB962C8B-B14F-4D97-AF65-F5344CB8AC3E}">
        <p14:creationId xmlns:p14="http://schemas.microsoft.com/office/powerpoint/2010/main" val="520681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2493160" y="1276709"/>
            <a:ext cx="9937474" cy="489490"/>
            <a:chOff x="2489836" y="1274724"/>
            <a:chExt cx="9946638" cy="489942"/>
          </a:xfrm>
          <a:solidFill>
            <a:schemeClr val="accent2"/>
          </a:solidFill>
        </p:grpSpPr>
        <p:sp>
          <p:nvSpPr>
            <p:cNvPr id="11" name="Rectangle 34"/>
            <p:cNvSpPr/>
            <p:nvPr/>
          </p:nvSpPr>
          <p:spPr>
            <a:xfrm>
              <a:off x="2489836" y="1274724"/>
              <a:ext cx="9946638" cy="489942"/>
            </a:xfrm>
            <a:custGeom>
              <a:avLst/>
              <a:gdLst>
                <a:gd name="connsiteX0" fmla="*/ 0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0 w 9975213"/>
                <a:gd name="connsiteY4" fmla="*/ 0 h 489942"/>
                <a:gd name="connsiteX0" fmla="*/ 238125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238125 w 9975213"/>
                <a:gd name="connsiteY4" fmla="*/ 0 h 489942"/>
                <a:gd name="connsiteX0" fmla="*/ 209550 w 9946638"/>
                <a:gd name="connsiteY0" fmla="*/ 0 h 489942"/>
                <a:gd name="connsiteX1" fmla="*/ 9946638 w 9946638"/>
                <a:gd name="connsiteY1" fmla="*/ 0 h 489942"/>
                <a:gd name="connsiteX2" fmla="*/ 9946638 w 9946638"/>
                <a:gd name="connsiteY2" fmla="*/ 489942 h 489942"/>
                <a:gd name="connsiteX3" fmla="*/ 0 w 9946638"/>
                <a:gd name="connsiteY3" fmla="*/ 489942 h 489942"/>
                <a:gd name="connsiteX4" fmla="*/ 209550 w 9946638"/>
                <a:gd name="connsiteY4" fmla="*/ 0 h 4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638" h="489942">
                  <a:moveTo>
                    <a:pt x="209550" y="0"/>
                  </a:moveTo>
                  <a:lnTo>
                    <a:pt x="9946638" y="0"/>
                  </a:lnTo>
                  <a:lnTo>
                    <a:pt x="9946638" y="489942"/>
                  </a:lnTo>
                  <a:lnTo>
                    <a:pt x="0" y="489942"/>
                  </a:lnTo>
                  <a:lnTo>
                    <a:pt x="209550" y="0"/>
                  </a:lnTo>
                  <a:close/>
                </a:path>
              </a:pathLst>
            </a:custGeom>
            <a:grpFill/>
            <a:ln w="25400" cap="flat" cmpd="sng" algn="ctr">
              <a:noFill/>
              <a:prstDash val="solid"/>
            </a:ln>
            <a:effectLst/>
          </p:spPr>
          <p:txBody>
            <a:bodyPr lIns="121613" tIns="60806" rIns="121613" bIns="60806" rtlCol="0" anchor="ctr"/>
            <a:lstStyle/>
            <a:p>
              <a:pPr marL="0" marR="0" lvl="0" indent="0" algn="ctr" defTabSz="913490" eaLnBrk="1" fontAlgn="auto" latinLnBrk="0" hangingPunct="1">
                <a:lnSpc>
                  <a:spcPct val="100000"/>
                </a:lnSpc>
                <a:spcBef>
                  <a:spcPts val="0"/>
                </a:spcBef>
                <a:spcAft>
                  <a:spcPts val="0"/>
                </a:spcAft>
                <a:buClrTx/>
                <a:buSzTx/>
                <a:buFontTx/>
                <a:buNone/>
                <a:tabLst/>
                <a:defRPr/>
              </a:pPr>
              <a:endParaRPr kumimoji="0" lang="en-US" sz="2798" b="0" i="0" u="none" strike="noStrike" kern="0" cap="none" spc="0" normalizeH="0" baseline="0" noProof="0" dirty="0">
                <a:ln>
                  <a:noFill/>
                </a:ln>
                <a:gradFill>
                  <a:gsLst>
                    <a:gs pos="1250">
                      <a:schemeClr val="bg1"/>
                    </a:gs>
                    <a:gs pos="100000">
                      <a:schemeClr val="bg1"/>
                    </a:gs>
                  </a:gsLst>
                  <a:lin ang="5400000" scaled="0"/>
                </a:gradFill>
                <a:effectLst/>
                <a:uLnTx/>
                <a:uFillTx/>
              </a:endParaRPr>
            </a:p>
          </p:txBody>
        </p:sp>
        <p:sp>
          <p:nvSpPr>
            <p:cNvPr id="12" name="Rectangle 11"/>
            <p:cNvSpPr/>
            <p:nvPr/>
          </p:nvSpPr>
          <p:spPr>
            <a:xfrm>
              <a:off x="6031542" y="1338133"/>
              <a:ext cx="1103344" cy="374900"/>
            </a:xfrm>
            <a:prstGeom prst="rect">
              <a:avLst/>
            </a:prstGeom>
            <a:grpFill/>
          </p:spPr>
          <p:txBody>
            <a:bodyPr wrap="none">
              <a:spAutoFit/>
            </a:bodyPr>
            <a:lstStyle/>
            <a:p>
              <a:pPr marL="0" marR="0" lvl="0" indent="0" algn="ctr" defTabSz="91349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gradFill>
                    <a:gsLst>
                      <a:gs pos="1250">
                        <a:schemeClr val="bg1"/>
                      </a:gs>
                      <a:gs pos="100000">
                        <a:schemeClr val="bg1"/>
                      </a:gs>
                    </a:gsLst>
                    <a:lin ang="5400000" scaled="0"/>
                  </a:gradFill>
                  <a:effectLst/>
                  <a:uLnTx/>
                  <a:uFillTx/>
                </a:rPr>
                <a:t>REST API</a:t>
              </a:r>
            </a:p>
          </p:txBody>
        </p:sp>
        <p:sp>
          <p:nvSpPr>
            <p:cNvPr id="13" name="Rectangle 12"/>
            <p:cNvSpPr/>
            <p:nvPr/>
          </p:nvSpPr>
          <p:spPr>
            <a:xfrm>
              <a:off x="8594271" y="1338133"/>
              <a:ext cx="1468504" cy="367582"/>
            </a:xfrm>
            <a:prstGeom prst="rect">
              <a:avLst/>
            </a:prstGeom>
            <a:grpFill/>
          </p:spPr>
          <p:txBody>
            <a:bodyPr wrap="none">
              <a:spAutoFit/>
            </a:bodyPr>
            <a:lstStyle/>
            <a:p>
              <a:pPr marL="0" marR="0" lvl="0" indent="0" algn="ctr" defTabSz="91349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gradFill>
                    <a:gsLst>
                      <a:gs pos="1250">
                        <a:schemeClr val="bg1"/>
                      </a:gs>
                      <a:gs pos="100000">
                        <a:schemeClr val="bg1"/>
                      </a:gs>
                    </a:gsLst>
                    <a:lin ang="5400000" scaled="0"/>
                  </a:gradFill>
                  <a:effectLst/>
                  <a:uLnTx/>
                  <a:uFillTx/>
                </a:rPr>
                <a:t>Client library</a:t>
              </a:r>
            </a:p>
          </p:txBody>
        </p:sp>
      </p:grpSp>
      <p:grpSp>
        <p:nvGrpSpPr>
          <p:cNvPr id="14" name="Group 13"/>
          <p:cNvGrpSpPr/>
          <p:nvPr/>
        </p:nvGrpSpPr>
        <p:grpSpPr>
          <a:xfrm>
            <a:off x="2168545" y="1848090"/>
            <a:ext cx="10262087" cy="648200"/>
            <a:chOff x="2164924" y="1846632"/>
            <a:chExt cx="10271550" cy="648798"/>
          </a:xfrm>
        </p:grpSpPr>
        <p:grpSp>
          <p:nvGrpSpPr>
            <p:cNvPr id="15" name="Group 14"/>
            <p:cNvGrpSpPr/>
            <p:nvPr/>
          </p:nvGrpSpPr>
          <p:grpSpPr>
            <a:xfrm>
              <a:off x="2164924" y="1846632"/>
              <a:ext cx="10271550" cy="648798"/>
              <a:chOff x="2851090" y="1779503"/>
              <a:chExt cx="12402869" cy="783422"/>
            </a:xfrm>
          </p:grpSpPr>
          <p:sp>
            <p:nvSpPr>
              <p:cNvPr id="19" name="Freeform 18"/>
              <p:cNvSpPr>
                <a:spLocks/>
              </p:cNvSpPr>
              <p:nvPr/>
            </p:nvSpPr>
            <p:spPr bwMode="auto">
              <a:xfrm>
                <a:off x="2947310" y="1779503"/>
                <a:ext cx="12306649"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sp>
            <p:nvSpPr>
              <p:cNvPr id="20" name="Freeform 6"/>
              <p:cNvSpPr>
                <a:spLocks/>
              </p:cNvSpPr>
              <p:nvPr/>
            </p:nvSpPr>
            <p:spPr bwMode="auto">
              <a:xfrm>
                <a:off x="2851090" y="1779503"/>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sp>
          <p:nvSpPr>
            <p:cNvPr id="16" name="Rectangle 15"/>
            <p:cNvSpPr/>
            <p:nvPr/>
          </p:nvSpPr>
          <p:spPr>
            <a:xfrm>
              <a:off x="6040437" y="1986365"/>
              <a:ext cx="539006" cy="343541"/>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Any</a:t>
              </a:r>
            </a:p>
          </p:txBody>
        </p:sp>
        <p:sp>
          <p:nvSpPr>
            <p:cNvPr id="17" name="Rectangle 16"/>
            <p:cNvSpPr/>
            <p:nvPr/>
          </p:nvSpPr>
          <p:spPr>
            <a:xfrm>
              <a:off x="8567737" y="1986365"/>
              <a:ext cx="2261035" cy="338738"/>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Windows, Android, iOS</a:t>
              </a:r>
            </a:p>
          </p:txBody>
        </p:sp>
        <p:sp>
          <p:nvSpPr>
            <p:cNvPr id="18" name="Rectangle 17"/>
            <p:cNvSpPr/>
            <p:nvPr/>
          </p:nvSpPr>
          <p:spPr>
            <a:xfrm>
              <a:off x="2591348" y="1986365"/>
              <a:ext cx="3108984" cy="406323"/>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dirty="0">
                  <a:ln>
                    <a:noFill/>
                  </a:ln>
                  <a:gradFill>
                    <a:gsLst>
                      <a:gs pos="1250">
                        <a:schemeClr val="tx1"/>
                      </a:gs>
                      <a:gs pos="100000">
                        <a:schemeClr val="tx1"/>
                      </a:gs>
                    </a:gsLst>
                    <a:lin ang="5400000" scaled="0"/>
                  </a:gradFill>
                  <a:effectLst/>
                  <a:uLnTx/>
                  <a:uFillTx/>
                </a:rPr>
                <a:t>SUPPORTED PLATFORMS</a:t>
              </a:r>
            </a:p>
          </p:txBody>
        </p:sp>
      </p:grpSp>
      <p:grpSp>
        <p:nvGrpSpPr>
          <p:cNvPr id="21" name="Group 20"/>
          <p:cNvGrpSpPr/>
          <p:nvPr/>
        </p:nvGrpSpPr>
        <p:grpSpPr>
          <a:xfrm>
            <a:off x="1856136" y="2582936"/>
            <a:ext cx="10574498" cy="648200"/>
            <a:chOff x="1852226" y="2582156"/>
            <a:chExt cx="10584249" cy="648798"/>
          </a:xfrm>
        </p:grpSpPr>
        <p:grpSp>
          <p:nvGrpSpPr>
            <p:cNvPr id="22" name="Group 21"/>
            <p:cNvGrpSpPr/>
            <p:nvPr/>
          </p:nvGrpSpPr>
          <p:grpSpPr>
            <a:xfrm>
              <a:off x="1852226" y="2582156"/>
              <a:ext cx="10584249" cy="648798"/>
              <a:chOff x="2473508" y="2648351"/>
              <a:chExt cx="12780452" cy="783422"/>
            </a:xfrm>
          </p:grpSpPr>
          <p:sp>
            <p:nvSpPr>
              <p:cNvPr id="26" name="Freeform 25"/>
              <p:cNvSpPr>
                <a:spLocks/>
              </p:cNvSpPr>
              <p:nvPr/>
            </p:nvSpPr>
            <p:spPr bwMode="auto">
              <a:xfrm>
                <a:off x="2569731" y="2648351"/>
                <a:ext cx="12684229"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sp>
            <p:nvSpPr>
              <p:cNvPr id="27" name="Freeform 6"/>
              <p:cNvSpPr>
                <a:spLocks/>
              </p:cNvSpPr>
              <p:nvPr/>
            </p:nvSpPr>
            <p:spPr bwMode="auto">
              <a:xfrm>
                <a:off x="2473508" y="264835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sp>
          <p:nvSpPr>
            <p:cNvPr id="23" name="Rectangle 22"/>
            <p:cNvSpPr/>
            <p:nvPr/>
          </p:nvSpPr>
          <p:spPr>
            <a:xfrm>
              <a:off x="6040437" y="2724968"/>
              <a:ext cx="497323" cy="343541"/>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Yes</a:t>
              </a:r>
            </a:p>
          </p:txBody>
        </p:sp>
        <p:sp>
          <p:nvSpPr>
            <p:cNvPr id="24" name="Rectangle 23"/>
            <p:cNvSpPr/>
            <p:nvPr/>
          </p:nvSpPr>
          <p:spPr>
            <a:xfrm>
              <a:off x="8567737" y="2724968"/>
              <a:ext cx="497323" cy="343541"/>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Yes</a:t>
              </a:r>
            </a:p>
          </p:txBody>
        </p:sp>
        <p:sp>
          <p:nvSpPr>
            <p:cNvPr id="25" name="Rectangle 24"/>
            <p:cNvSpPr/>
            <p:nvPr/>
          </p:nvSpPr>
          <p:spPr>
            <a:xfrm>
              <a:off x="2364519" y="2724968"/>
              <a:ext cx="2017185" cy="406323"/>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dirty="0">
                  <a:ln>
                    <a:noFill/>
                  </a:ln>
                  <a:gradFill>
                    <a:gsLst>
                      <a:gs pos="1250">
                        <a:schemeClr val="tx1"/>
                      </a:gs>
                      <a:gs pos="100000">
                        <a:schemeClr val="tx1"/>
                      </a:gs>
                    </a:gsLst>
                    <a:lin ang="5400000" scaled="0"/>
                  </a:gradFill>
                  <a:effectLst/>
                  <a:uLnTx/>
                  <a:uFillTx/>
                </a:rPr>
                <a:t>DATA SUPPORT</a:t>
              </a:r>
            </a:p>
          </p:txBody>
        </p:sp>
      </p:grpSp>
      <p:grpSp>
        <p:nvGrpSpPr>
          <p:cNvPr id="28" name="Group 27"/>
          <p:cNvGrpSpPr/>
          <p:nvPr/>
        </p:nvGrpSpPr>
        <p:grpSpPr>
          <a:xfrm>
            <a:off x="1556103" y="3317784"/>
            <a:ext cx="10874531" cy="648200"/>
            <a:chOff x="1551916" y="3317681"/>
            <a:chExt cx="10884559" cy="648798"/>
          </a:xfrm>
        </p:grpSpPr>
        <p:grpSp>
          <p:nvGrpSpPr>
            <p:cNvPr id="29" name="Group 28"/>
            <p:cNvGrpSpPr/>
            <p:nvPr/>
          </p:nvGrpSpPr>
          <p:grpSpPr>
            <a:xfrm>
              <a:off x="1551916" y="3317681"/>
              <a:ext cx="10884559" cy="648798"/>
              <a:chOff x="2110884" y="3507231"/>
              <a:chExt cx="13143076" cy="783422"/>
            </a:xfrm>
          </p:grpSpPr>
          <p:sp>
            <p:nvSpPr>
              <p:cNvPr id="33" name="Freeform 32"/>
              <p:cNvSpPr>
                <a:spLocks/>
              </p:cNvSpPr>
              <p:nvPr/>
            </p:nvSpPr>
            <p:spPr bwMode="auto">
              <a:xfrm>
                <a:off x="2207107" y="3507231"/>
                <a:ext cx="130468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sp>
            <p:nvSpPr>
              <p:cNvPr id="34"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sp>
          <p:nvSpPr>
            <p:cNvPr id="30" name="Rectangle 29"/>
            <p:cNvSpPr/>
            <p:nvPr/>
          </p:nvSpPr>
          <p:spPr>
            <a:xfrm>
              <a:off x="6040437" y="3463571"/>
              <a:ext cx="465258" cy="343541"/>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No</a:t>
              </a:r>
            </a:p>
          </p:txBody>
        </p:sp>
        <p:sp>
          <p:nvSpPr>
            <p:cNvPr id="31" name="Rectangle 30"/>
            <p:cNvSpPr/>
            <p:nvPr/>
          </p:nvSpPr>
          <p:spPr>
            <a:xfrm>
              <a:off x="8567737" y="3463571"/>
              <a:ext cx="497323" cy="343541"/>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Yes</a:t>
              </a:r>
            </a:p>
          </p:txBody>
        </p:sp>
        <p:sp>
          <p:nvSpPr>
            <p:cNvPr id="32" name="Rectangle 31"/>
            <p:cNvSpPr/>
            <p:nvPr/>
          </p:nvSpPr>
          <p:spPr>
            <a:xfrm>
              <a:off x="2024919" y="3463571"/>
              <a:ext cx="1826400" cy="406323"/>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dirty="0">
                  <a:ln>
                    <a:noFill/>
                  </a:ln>
                  <a:gradFill>
                    <a:gsLst>
                      <a:gs pos="1250">
                        <a:schemeClr val="tx1"/>
                      </a:gs>
                      <a:gs pos="100000">
                        <a:schemeClr val="tx1"/>
                      </a:gs>
                    </a:gsLst>
                    <a:lin ang="5400000" scaled="0"/>
                  </a:gradFill>
                  <a:effectLst/>
                  <a:uLnTx/>
                  <a:uFillTx/>
                </a:rPr>
                <a:t>MIC SUPPORT</a:t>
              </a:r>
            </a:p>
          </p:txBody>
        </p:sp>
      </p:grpSp>
      <p:grpSp>
        <p:nvGrpSpPr>
          <p:cNvPr id="35" name="Group 34"/>
          <p:cNvGrpSpPr/>
          <p:nvPr/>
        </p:nvGrpSpPr>
        <p:grpSpPr>
          <a:xfrm>
            <a:off x="1242951" y="4052630"/>
            <a:ext cx="11187683" cy="648200"/>
            <a:chOff x="1238475" y="4053205"/>
            <a:chExt cx="11197999" cy="648798"/>
          </a:xfrm>
        </p:grpSpPr>
        <p:grpSp>
          <p:nvGrpSpPr>
            <p:cNvPr id="36" name="Group 35"/>
            <p:cNvGrpSpPr/>
            <p:nvPr/>
          </p:nvGrpSpPr>
          <p:grpSpPr>
            <a:xfrm>
              <a:off x="1238475" y="4053205"/>
              <a:ext cx="11197999" cy="648798"/>
              <a:chOff x="2110884" y="3507231"/>
              <a:chExt cx="13521553" cy="783422"/>
            </a:xfrm>
          </p:grpSpPr>
          <p:sp>
            <p:nvSpPr>
              <p:cNvPr id="40" name="Freeform 39"/>
              <p:cNvSpPr>
                <a:spLocks/>
              </p:cNvSpPr>
              <p:nvPr/>
            </p:nvSpPr>
            <p:spPr bwMode="auto">
              <a:xfrm>
                <a:off x="2207106" y="3507231"/>
                <a:ext cx="13425331"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sp>
            <p:nvSpPr>
              <p:cNvPr id="41"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sp>
          <p:nvSpPr>
            <p:cNvPr id="37" name="Rectangle 36"/>
            <p:cNvSpPr/>
            <p:nvPr/>
          </p:nvSpPr>
          <p:spPr>
            <a:xfrm>
              <a:off x="6040437" y="4202174"/>
              <a:ext cx="465258" cy="343541"/>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No</a:t>
              </a:r>
            </a:p>
          </p:txBody>
        </p:sp>
        <p:sp>
          <p:nvSpPr>
            <p:cNvPr id="38" name="Rectangle 37"/>
            <p:cNvSpPr/>
            <p:nvPr/>
          </p:nvSpPr>
          <p:spPr>
            <a:xfrm>
              <a:off x="8567737" y="4202174"/>
              <a:ext cx="497323" cy="343541"/>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Yes</a:t>
              </a:r>
            </a:p>
          </p:txBody>
        </p:sp>
        <p:sp>
          <p:nvSpPr>
            <p:cNvPr id="39" name="Rectangle 38"/>
            <p:cNvSpPr/>
            <p:nvPr/>
          </p:nvSpPr>
          <p:spPr>
            <a:xfrm>
              <a:off x="1750768" y="4202174"/>
              <a:ext cx="3564301" cy="406323"/>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dirty="0">
                  <a:ln>
                    <a:noFill/>
                  </a:ln>
                  <a:gradFill>
                    <a:gsLst>
                      <a:gs pos="1250">
                        <a:schemeClr val="tx1"/>
                      </a:gs>
                      <a:gs pos="100000">
                        <a:schemeClr val="tx1"/>
                      </a:gs>
                    </a:gsLst>
                    <a:lin ang="5400000" scaled="0"/>
                  </a:gradFill>
                  <a:effectLst/>
                  <a:uLnTx/>
                  <a:uFillTx/>
                </a:rPr>
                <a:t>SILENCE DETECTION ON MIC</a:t>
              </a:r>
            </a:p>
          </p:txBody>
        </p:sp>
      </p:grpSp>
      <p:grpSp>
        <p:nvGrpSpPr>
          <p:cNvPr id="42" name="Group 41"/>
          <p:cNvGrpSpPr/>
          <p:nvPr/>
        </p:nvGrpSpPr>
        <p:grpSpPr>
          <a:xfrm>
            <a:off x="913016" y="4787477"/>
            <a:ext cx="11517619" cy="648200"/>
            <a:chOff x="908236" y="4788730"/>
            <a:chExt cx="11528240" cy="648798"/>
          </a:xfrm>
        </p:grpSpPr>
        <p:grpSp>
          <p:nvGrpSpPr>
            <p:cNvPr id="43" name="Group 42"/>
            <p:cNvGrpSpPr/>
            <p:nvPr/>
          </p:nvGrpSpPr>
          <p:grpSpPr>
            <a:xfrm>
              <a:off x="908236" y="4788730"/>
              <a:ext cx="11528240" cy="648798"/>
              <a:chOff x="2110884" y="3507231"/>
              <a:chExt cx="13920318" cy="783422"/>
            </a:xfrm>
          </p:grpSpPr>
          <p:sp>
            <p:nvSpPr>
              <p:cNvPr id="47" name="Freeform 46"/>
              <p:cNvSpPr>
                <a:spLocks/>
              </p:cNvSpPr>
              <p:nvPr/>
            </p:nvSpPr>
            <p:spPr bwMode="auto">
              <a:xfrm>
                <a:off x="2207106" y="3507231"/>
                <a:ext cx="13824096"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sp>
            <p:nvSpPr>
              <p:cNvPr id="48"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sp>
          <p:nvSpPr>
            <p:cNvPr id="44" name="Rectangle 43"/>
            <p:cNvSpPr/>
            <p:nvPr/>
          </p:nvSpPr>
          <p:spPr>
            <a:xfrm>
              <a:off x="6040437" y="4940777"/>
              <a:ext cx="680090" cy="343541"/>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Short</a:t>
              </a:r>
            </a:p>
          </p:txBody>
        </p:sp>
        <p:sp>
          <p:nvSpPr>
            <p:cNvPr id="45" name="Rectangle 44"/>
            <p:cNvSpPr/>
            <p:nvPr/>
          </p:nvSpPr>
          <p:spPr>
            <a:xfrm>
              <a:off x="8567737" y="4940777"/>
              <a:ext cx="1527788" cy="338738"/>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Short and long</a:t>
              </a:r>
            </a:p>
          </p:txBody>
        </p:sp>
        <p:sp>
          <p:nvSpPr>
            <p:cNvPr id="46" name="Rectangle 45"/>
            <p:cNvSpPr/>
            <p:nvPr/>
          </p:nvSpPr>
          <p:spPr>
            <a:xfrm>
              <a:off x="1420529" y="4940777"/>
              <a:ext cx="3014395" cy="406323"/>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dirty="0">
                  <a:ln>
                    <a:noFill/>
                  </a:ln>
                  <a:gradFill>
                    <a:gsLst>
                      <a:gs pos="1250">
                        <a:schemeClr val="tx1"/>
                      </a:gs>
                      <a:gs pos="100000">
                        <a:schemeClr val="tx1"/>
                      </a:gs>
                    </a:gsLst>
                    <a:lin ang="5400000" scaled="0"/>
                  </a:gradFill>
                  <a:effectLst/>
                  <a:uLnTx/>
                  <a:uFillTx/>
                </a:rPr>
                <a:t>LENGTH OF UTTERANCE</a:t>
              </a:r>
            </a:p>
          </p:txBody>
        </p:sp>
      </p:grpSp>
      <p:grpSp>
        <p:nvGrpSpPr>
          <p:cNvPr id="49" name="Group 48"/>
          <p:cNvGrpSpPr/>
          <p:nvPr/>
        </p:nvGrpSpPr>
        <p:grpSpPr>
          <a:xfrm>
            <a:off x="612954" y="5522326"/>
            <a:ext cx="11817678" cy="648200"/>
            <a:chOff x="607897" y="5524256"/>
            <a:chExt cx="11828576" cy="648798"/>
          </a:xfrm>
        </p:grpSpPr>
        <p:grpSp>
          <p:nvGrpSpPr>
            <p:cNvPr id="50" name="Group 49"/>
            <p:cNvGrpSpPr/>
            <p:nvPr/>
          </p:nvGrpSpPr>
          <p:grpSpPr>
            <a:xfrm>
              <a:off x="607897" y="5524256"/>
              <a:ext cx="11828576" cy="648798"/>
              <a:chOff x="2110884" y="3507231"/>
              <a:chExt cx="14282973" cy="783422"/>
            </a:xfrm>
          </p:grpSpPr>
          <p:sp>
            <p:nvSpPr>
              <p:cNvPr id="54" name="Freeform 53"/>
              <p:cNvSpPr>
                <a:spLocks/>
              </p:cNvSpPr>
              <p:nvPr/>
            </p:nvSpPr>
            <p:spPr bwMode="auto">
              <a:xfrm>
                <a:off x="2207104" y="3507231"/>
                <a:ext cx="141867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sp>
            <p:nvSpPr>
              <p:cNvPr id="55"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sp>
          <p:nvSpPr>
            <p:cNvPr id="51" name="Rectangle 50"/>
            <p:cNvSpPr/>
            <p:nvPr/>
          </p:nvSpPr>
          <p:spPr>
            <a:xfrm>
              <a:off x="6040437" y="5679378"/>
              <a:ext cx="2115028" cy="338738"/>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n-best response back</a:t>
              </a:r>
            </a:p>
          </p:txBody>
        </p:sp>
        <p:sp>
          <p:nvSpPr>
            <p:cNvPr id="52" name="Rectangle 51"/>
            <p:cNvSpPr/>
            <p:nvPr/>
          </p:nvSpPr>
          <p:spPr>
            <a:xfrm>
              <a:off x="8567737" y="5556268"/>
              <a:ext cx="3703638" cy="594650"/>
            </a:xfrm>
            <a:prstGeom prst="rect">
              <a:avLst/>
            </a:prstGeom>
          </p:spPr>
          <p:txBody>
            <a:bodyPr wrap="squar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chemeClr val="tx1"/>
                      </a:gs>
                      <a:gs pos="100000">
                        <a:schemeClr val="tx1"/>
                      </a:gs>
                    </a:gsLst>
                    <a:lin ang="5400000" scaled="0"/>
                  </a:gradFill>
                  <a:effectLst/>
                  <a:uLnTx/>
                  <a:uFillTx/>
                </a:rPr>
                <a:t>Multiple partial results, n-best (short), and multiple phrases (long)</a:t>
              </a:r>
            </a:p>
          </p:txBody>
        </p:sp>
        <p:sp>
          <p:nvSpPr>
            <p:cNvPr id="53" name="Rectangle 52"/>
            <p:cNvSpPr/>
            <p:nvPr/>
          </p:nvSpPr>
          <p:spPr>
            <a:xfrm>
              <a:off x="1121570" y="5679378"/>
              <a:ext cx="3086539" cy="406323"/>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dirty="0">
                  <a:ln>
                    <a:noFill/>
                  </a:ln>
                  <a:gradFill>
                    <a:gsLst>
                      <a:gs pos="1250">
                        <a:schemeClr val="tx1"/>
                      </a:gs>
                      <a:gs pos="100000">
                        <a:schemeClr val="tx1"/>
                      </a:gs>
                    </a:gsLst>
                    <a:lin ang="5400000" scaled="0"/>
                  </a:gradFill>
                  <a:effectLst/>
                  <a:uLnTx/>
                  <a:uFillTx/>
                </a:rPr>
                <a:t>NUMBER OF RESPONSES</a:t>
              </a:r>
            </a:p>
          </p:txBody>
        </p:sp>
      </p:grpSp>
      <p:grpSp>
        <p:nvGrpSpPr>
          <p:cNvPr id="57" name="Group 56"/>
          <p:cNvGrpSpPr/>
          <p:nvPr/>
        </p:nvGrpSpPr>
        <p:grpSpPr>
          <a:xfrm>
            <a:off x="-25595" y="6237877"/>
            <a:ext cx="12456230" cy="617455"/>
            <a:chOff x="-1" y="6240462"/>
            <a:chExt cx="12436475" cy="618024"/>
          </a:xfrm>
          <a:solidFill>
            <a:schemeClr val="accent2"/>
          </a:solidFill>
        </p:grpSpPr>
        <p:sp>
          <p:nvSpPr>
            <p:cNvPr id="59" name="Flowchart: Process 4"/>
            <p:cNvSpPr/>
            <p:nvPr/>
          </p:nvSpPr>
          <p:spPr bwMode="auto">
            <a:xfrm>
              <a:off x="-1" y="6240462"/>
              <a:ext cx="12436475" cy="618024"/>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sp>
          <p:nvSpPr>
            <p:cNvPr id="60" name="Text Placeholder 1"/>
            <p:cNvSpPr txBox="1">
              <a:spLocks/>
            </p:cNvSpPr>
            <p:nvPr/>
          </p:nvSpPr>
          <p:spPr>
            <a:xfrm>
              <a:off x="293588" y="6250990"/>
              <a:ext cx="11704638" cy="523781"/>
            </a:xfrm>
            <a:prstGeom prst="rect">
              <a:avLst/>
            </a:prstGeom>
            <a:grpFill/>
          </p:spPr>
          <p:txBody>
            <a:bodyPr vert="horz" wrap="square" lIns="146170" tIns="91356" rIns="146170" bIns="913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993" rtl="0" eaLnBrk="1" fontAlgn="auto" latinLnBrk="0" hangingPunct="1">
                <a:lnSpc>
                  <a:spcPct val="90000"/>
                </a:lnSpc>
                <a:spcBef>
                  <a:spcPct val="20000"/>
                </a:spcBef>
                <a:spcAft>
                  <a:spcPts val="600"/>
                </a:spcAft>
                <a:buClrTx/>
                <a:buSzPct val="90000"/>
                <a:buFont typeface="Arial" pitchFamily="34" charset="0"/>
                <a:buNone/>
                <a:tabLst/>
                <a:defRPr/>
              </a:pPr>
              <a:r>
                <a:rPr kumimoji="0" lang="en-US" sz="2398" b="0" i="0" u="none" strike="noStrike" kern="1200" cap="none" spc="0" normalizeH="0" baseline="0" noProof="0" dirty="0">
                  <a:ln>
                    <a:noFill/>
                  </a:ln>
                  <a:gradFill>
                    <a:gsLst>
                      <a:gs pos="1250">
                        <a:schemeClr val="bg1"/>
                      </a:gs>
                      <a:gs pos="100000">
                        <a:schemeClr val="bg1"/>
                      </a:gs>
                    </a:gsLst>
                    <a:lin ang="5400000" scaled="0"/>
                  </a:gradFill>
                  <a:effectLst/>
                  <a:uLnTx/>
                  <a:uFillTx/>
                  <a:latin typeface="+mj-lt"/>
                  <a:ea typeface="+mn-ea"/>
                  <a:cs typeface="+mn-cs"/>
                </a:rPr>
                <a:t>Supports 7 languages: </a:t>
              </a:r>
              <a:r>
                <a:rPr kumimoji="0" lang="en-US" sz="2398" b="0" i="0" u="none" strike="noStrike" kern="1200" cap="none" spc="0" normalizeH="0" baseline="0" noProof="0" dirty="0" err="1">
                  <a:ln>
                    <a:noFill/>
                  </a:ln>
                  <a:gradFill>
                    <a:gsLst>
                      <a:gs pos="1250">
                        <a:schemeClr val="bg1"/>
                      </a:gs>
                      <a:gs pos="100000">
                        <a:schemeClr val="bg1"/>
                      </a:gs>
                    </a:gsLst>
                    <a:lin ang="5400000" scaled="0"/>
                  </a:gradFill>
                  <a:effectLst/>
                  <a:uLnTx/>
                  <a:uFillTx/>
                  <a:latin typeface="+mj-lt"/>
                  <a:ea typeface="+mn-ea"/>
                  <a:cs typeface="+mn-cs"/>
                </a:rPr>
                <a:t>en</a:t>
              </a:r>
              <a:r>
                <a:rPr kumimoji="0" lang="en-US" sz="2398" b="0" i="0" u="none" strike="noStrike" kern="1200" cap="none" spc="0" normalizeH="0" baseline="0" noProof="0" dirty="0">
                  <a:ln>
                    <a:noFill/>
                  </a:ln>
                  <a:gradFill>
                    <a:gsLst>
                      <a:gs pos="1250">
                        <a:schemeClr val="bg1"/>
                      </a:gs>
                      <a:gs pos="100000">
                        <a:schemeClr val="bg1"/>
                      </a:gs>
                    </a:gsLst>
                    <a:lin ang="5400000" scaled="0"/>
                  </a:gradFill>
                  <a:effectLst/>
                  <a:uLnTx/>
                  <a:uFillTx/>
                  <a:latin typeface="+mj-lt"/>
                  <a:ea typeface="+mn-ea"/>
                  <a:cs typeface="+mn-cs"/>
                </a:rPr>
                <a:t>-US, </a:t>
              </a:r>
              <a:r>
                <a:rPr kumimoji="0" lang="en-US" sz="2398" b="0" i="0" u="none" strike="noStrike" kern="1200" cap="none" spc="0" normalizeH="0" baseline="0" noProof="0" dirty="0" err="1">
                  <a:ln>
                    <a:noFill/>
                  </a:ln>
                  <a:gradFill>
                    <a:gsLst>
                      <a:gs pos="1250">
                        <a:schemeClr val="bg1"/>
                      </a:gs>
                      <a:gs pos="100000">
                        <a:schemeClr val="bg1"/>
                      </a:gs>
                    </a:gsLst>
                    <a:lin ang="5400000" scaled="0"/>
                  </a:gradFill>
                  <a:effectLst/>
                  <a:uLnTx/>
                  <a:uFillTx/>
                  <a:latin typeface="+mj-lt"/>
                  <a:ea typeface="+mn-ea"/>
                  <a:cs typeface="+mn-cs"/>
                </a:rPr>
                <a:t>en</a:t>
              </a:r>
              <a:r>
                <a:rPr kumimoji="0" lang="en-US" sz="2398" b="0" i="0" u="none" strike="noStrike" kern="1200" cap="none" spc="0" normalizeH="0" baseline="0" noProof="0" dirty="0">
                  <a:ln>
                    <a:noFill/>
                  </a:ln>
                  <a:gradFill>
                    <a:gsLst>
                      <a:gs pos="1250">
                        <a:schemeClr val="bg1"/>
                      </a:gs>
                      <a:gs pos="100000">
                        <a:schemeClr val="bg1"/>
                      </a:gs>
                    </a:gsLst>
                    <a:lin ang="5400000" scaled="0"/>
                  </a:gradFill>
                  <a:effectLst/>
                  <a:uLnTx/>
                  <a:uFillTx/>
                  <a:latin typeface="+mj-lt"/>
                  <a:ea typeface="+mn-ea"/>
                  <a:cs typeface="+mn-cs"/>
                </a:rPr>
                <a:t>-GB, </a:t>
              </a:r>
              <a:r>
                <a:rPr kumimoji="0" lang="en-US" sz="2398" b="0" i="0" u="none" strike="noStrike" kern="1200" cap="none" spc="0" normalizeH="0" baseline="0" noProof="0" dirty="0" err="1">
                  <a:ln>
                    <a:noFill/>
                  </a:ln>
                  <a:gradFill>
                    <a:gsLst>
                      <a:gs pos="1250">
                        <a:schemeClr val="bg1"/>
                      </a:gs>
                      <a:gs pos="100000">
                        <a:schemeClr val="bg1"/>
                      </a:gs>
                    </a:gsLst>
                    <a:lin ang="5400000" scaled="0"/>
                  </a:gradFill>
                  <a:effectLst/>
                  <a:uLnTx/>
                  <a:uFillTx/>
                  <a:latin typeface="+mj-lt"/>
                  <a:ea typeface="+mn-ea"/>
                  <a:cs typeface="+mn-cs"/>
                </a:rPr>
                <a:t>zh</a:t>
              </a:r>
              <a:r>
                <a:rPr kumimoji="0" lang="en-US" sz="2398" b="0" i="0" u="none" strike="noStrike" kern="1200" cap="none" spc="0" normalizeH="0" baseline="0" noProof="0" dirty="0">
                  <a:ln>
                    <a:noFill/>
                  </a:ln>
                  <a:gradFill>
                    <a:gsLst>
                      <a:gs pos="1250">
                        <a:schemeClr val="bg1"/>
                      </a:gs>
                      <a:gs pos="100000">
                        <a:schemeClr val="bg1"/>
                      </a:gs>
                    </a:gsLst>
                    <a:lin ang="5400000" scaled="0"/>
                  </a:gradFill>
                  <a:effectLst/>
                  <a:uLnTx/>
                  <a:uFillTx/>
                  <a:latin typeface="+mj-lt"/>
                  <a:ea typeface="+mn-ea"/>
                  <a:cs typeface="+mn-cs"/>
                </a:rPr>
                <a:t>-CN, it-IT, </a:t>
              </a:r>
              <a:r>
                <a:rPr kumimoji="0" lang="en-US" sz="2398" b="0" i="0" u="none" strike="noStrike" kern="1200" cap="none" spc="0" normalizeH="0" baseline="0" noProof="0" dirty="0" err="1">
                  <a:ln>
                    <a:noFill/>
                  </a:ln>
                  <a:gradFill>
                    <a:gsLst>
                      <a:gs pos="1250">
                        <a:schemeClr val="bg1"/>
                      </a:gs>
                      <a:gs pos="100000">
                        <a:schemeClr val="bg1"/>
                      </a:gs>
                    </a:gsLst>
                    <a:lin ang="5400000" scaled="0"/>
                  </a:gradFill>
                  <a:effectLst/>
                  <a:uLnTx/>
                  <a:uFillTx/>
                  <a:latin typeface="+mj-lt"/>
                  <a:ea typeface="+mn-ea"/>
                  <a:cs typeface="+mn-cs"/>
                </a:rPr>
                <a:t>fr</a:t>
              </a:r>
              <a:r>
                <a:rPr kumimoji="0" lang="en-US" sz="2398" b="0" i="0" u="none" strike="noStrike" kern="1200" cap="none" spc="0" normalizeH="0" baseline="0" noProof="0" dirty="0">
                  <a:ln>
                    <a:noFill/>
                  </a:ln>
                  <a:gradFill>
                    <a:gsLst>
                      <a:gs pos="1250">
                        <a:schemeClr val="bg1"/>
                      </a:gs>
                      <a:gs pos="100000">
                        <a:schemeClr val="bg1"/>
                      </a:gs>
                    </a:gsLst>
                    <a:lin ang="5400000" scaled="0"/>
                  </a:gradFill>
                  <a:effectLst/>
                  <a:uLnTx/>
                  <a:uFillTx/>
                  <a:latin typeface="+mj-lt"/>
                  <a:ea typeface="+mn-ea"/>
                  <a:cs typeface="+mn-cs"/>
                </a:rPr>
                <a:t>-FR, </a:t>
              </a:r>
              <a:r>
                <a:rPr kumimoji="0" lang="en-US" sz="2398" b="0" i="0" u="none" strike="noStrike" kern="1200" cap="none" spc="0" normalizeH="0" baseline="0" noProof="0" dirty="0" err="1">
                  <a:ln>
                    <a:noFill/>
                  </a:ln>
                  <a:gradFill>
                    <a:gsLst>
                      <a:gs pos="1250">
                        <a:schemeClr val="bg1"/>
                      </a:gs>
                      <a:gs pos="100000">
                        <a:schemeClr val="bg1"/>
                      </a:gs>
                    </a:gsLst>
                    <a:lin ang="5400000" scaled="0"/>
                  </a:gradFill>
                  <a:effectLst/>
                  <a:uLnTx/>
                  <a:uFillTx/>
                  <a:latin typeface="+mj-lt"/>
                  <a:ea typeface="+mn-ea"/>
                  <a:cs typeface="+mn-cs"/>
                </a:rPr>
                <a:t>es</a:t>
              </a:r>
              <a:r>
                <a:rPr kumimoji="0" lang="en-US" sz="2398" b="0" i="0" u="none" strike="noStrike" kern="1200" cap="none" spc="0" normalizeH="0" baseline="0" noProof="0" dirty="0">
                  <a:ln>
                    <a:noFill/>
                  </a:ln>
                  <a:gradFill>
                    <a:gsLst>
                      <a:gs pos="1250">
                        <a:schemeClr val="bg1"/>
                      </a:gs>
                      <a:gs pos="100000">
                        <a:schemeClr val="bg1"/>
                      </a:gs>
                    </a:gsLst>
                    <a:lin ang="5400000" scaled="0"/>
                  </a:gradFill>
                  <a:effectLst/>
                  <a:uLnTx/>
                  <a:uFillTx/>
                  <a:latin typeface="+mj-lt"/>
                  <a:ea typeface="+mn-ea"/>
                  <a:cs typeface="+mn-cs"/>
                </a:rPr>
                <a:t>-ES, de-DE </a:t>
              </a:r>
            </a:p>
          </p:txBody>
        </p:sp>
      </p:grpSp>
      <p:grpSp>
        <p:nvGrpSpPr>
          <p:cNvPr id="56" name="Group 55"/>
          <p:cNvGrpSpPr/>
          <p:nvPr/>
        </p:nvGrpSpPr>
        <p:grpSpPr>
          <a:xfrm>
            <a:off x="-25596" y="6248803"/>
            <a:ext cx="12425017" cy="753368"/>
            <a:chOff x="-1" y="6251396"/>
            <a:chExt cx="12436475" cy="754063"/>
          </a:xfrm>
          <a:solidFill>
            <a:schemeClr val="accent2"/>
          </a:solidFill>
        </p:grpSpPr>
        <p:sp>
          <p:nvSpPr>
            <p:cNvPr id="58" name="Flowchart: Process 4"/>
            <p:cNvSpPr/>
            <p:nvPr/>
          </p:nvSpPr>
          <p:spPr bwMode="auto">
            <a:xfrm>
              <a:off x="-1" y="6251396"/>
              <a:ext cx="12436475" cy="754063"/>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sp>
          <p:nvSpPr>
            <p:cNvPr id="61" name="Text Placeholder 1"/>
            <p:cNvSpPr txBox="1">
              <a:spLocks/>
            </p:cNvSpPr>
            <p:nvPr/>
          </p:nvSpPr>
          <p:spPr>
            <a:xfrm>
              <a:off x="325982" y="6259213"/>
              <a:ext cx="11704638" cy="523781"/>
            </a:xfrm>
            <a:prstGeom prst="rect">
              <a:avLst/>
            </a:prstGeom>
            <a:grpFill/>
          </p:spPr>
          <p:txBody>
            <a:bodyPr vert="horz" wrap="square" lIns="146170" tIns="91356" rIns="146170" bIns="913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993" rtl="0" eaLnBrk="1" fontAlgn="auto" latinLnBrk="0" hangingPunct="1">
                <a:lnSpc>
                  <a:spcPct val="90000"/>
                </a:lnSpc>
                <a:spcBef>
                  <a:spcPct val="20000"/>
                </a:spcBef>
                <a:spcAft>
                  <a:spcPts val="600"/>
                </a:spcAft>
                <a:buClrTx/>
                <a:buSzPct val="90000"/>
                <a:buFont typeface="Arial" pitchFamily="34" charset="0"/>
                <a:buNone/>
                <a:tabLst/>
                <a:defRPr/>
              </a:pPr>
              <a:r>
                <a:rPr kumimoji="0" lang="en-US" sz="2398" b="0" i="0" u="none" strike="noStrike" kern="1200" cap="none" spc="0" normalizeH="0" baseline="0" noProof="0" dirty="0">
                  <a:ln>
                    <a:noFill/>
                  </a:ln>
                  <a:gradFill>
                    <a:gsLst>
                      <a:gs pos="1250">
                        <a:schemeClr val="bg1"/>
                      </a:gs>
                      <a:gs pos="100000">
                        <a:schemeClr val="bg1"/>
                      </a:gs>
                    </a:gsLst>
                    <a:lin ang="5400000" scaled="0"/>
                  </a:gradFill>
                  <a:effectLst/>
                  <a:uLnTx/>
                  <a:uFillTx/>
                  <a:latin typeface="+mj-lt"/>
                  <a:ea typeface="+mn-ea"/>
                  <a:cs typeface="+mn-cs"/>
                </a:rPr>
                <a:t>Same technology that supports Microsoft offerings of Xbox, Windows, and Cortana</a:t>
              </a:r>
            </a:p>
          </p:txBody>
        </p:sp>
      </p:grpSp>
      <p:sp>
        <p:nvSpPr>
          <p:cNvPr id="64"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Voice recognition</a:t>
            </a:r>
          </a:p>
        </p:txBody>
      </p:sp>
      <p:grpSp>
        <p:nvGrpSpPr>
          <p:cNvPr id="65" name="Group 64"/>
          <p:cNvGrpSpPr/>
          <p:nvPr/>
        </p:nvGrpSpPr>
        <p:grpSpPr>
          <a:xfrm>
            <a:off x="222078" y="472375"/>
            <a:ext cx="781750" cy="594960"/>
            <a:chOff x="4543910" y="2378075"/>
            <a:chExt cx="1076325" cy="819150"/>
          </a:xfrm>
        </p:grpSpPr>
        <p:sp>
          <p:nvSpPr>
            <p:cNvPr id="6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67"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68"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69"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70"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40695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1519 0.00046 L 3.41077E-6 -3.81298E-6 " pathEditMode="relative" rAng="0" ptsTypes="AA">
                                      <p:cBhvr>
                                        <p:cTn id="9" dur="500" fill="hold"/>
                                        <p:tgtEl>
                                          <p:spTgt spid="10"/>
                                        </p:tgtEl>
                                        <p:attrNameLst>
                                          <p:attrName>ppt_x</p:attrName>
                                          <p:attrName>ppt_y</p:attrName>
                                        </p:attrNameLst>
                                      </p:cBhvr>
                                      <p:rCtr x="-766" y="-2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42" presetClass="path" presetSubtype="0" decel="100000" fill="hold" nodeType="withEffect">
                                  <p:stCondLst>
                                    <p:cond delay="0"/>
                                  </p:stCondLst>
                                  <p:childTnLst>
                                    <p:animMotion origin="layout" path="M 0.01519 0.00045 L 2.30023E-6 2.46482E-6 " pathEditMode="relative" rAng="0" ptsTypes="AA">
                                      <p:cBhvr>
                                        <p:cTn id="15" dur="500" fill="hold"/>
                                        <p:tgtEl>
                                          <p:spTgt spid="14"/>
                                        </p:tgtEl>
                                        <p:attrNameLst>
                                          <p:attrName>ppt_x</p:attrName>
                                          <p:attrName>ppt_y</p:attrName>
                                        </p:attrNameLst>
                                      </p:cBhvr>
                                      <p:rCtr x="-76600" y="-230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42" presetClass="path" presetSubtype="0" decel="100000" fill="hold" nodeType="withEffect">
                                  <p:stCondLst>
                                    <p:cond delay="0"/>
                                  </p:stCondLst>
                                  <p:childTnLst>
                                    <p:animMotion origin="layout" path="M 0.01519 0.00045 L 2.30023E-6 2.46482E-6 " pathEditMode="relative" rAng="0" ptsTypes="AA">
                                      <p:cBhvr>
                                        <p:cTn id="21" dur="500" fill="hold"/>
                                        <p:tgtEl>
                                          <p:spTgt spid="21"/>
                                        </p:tgtEl>
                                        <p:attrNameLst>
                                          <p:attrName>ppt_x</p:attrName>
                                          <p:attrName>ppt_y</p:attrName>
                                        </p:attrNameLst>
                                      </p:cBhvr>
                                      <p:rCtr x="-76600" y="-2300"/>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42" presetClass="path" presetSubtype="0" decel="100000" fill="hold" nodeType="withEffect">
                                  <p:stCondLst>
                                    <p:cond delay="0"/>
                                  </p:stCondLst>
                                  <p:childTnLst>
                                    <p:animMotion origin="layout" path="M 0.01519 0.00045 L 2.30023E-6 2.46482E-6 " pathEditMode="relative" rAng="0" ptsTypes="AA">
                                      <p:cBhvr>
                                        <p:cTn id="27" dur="500" fill="hold"/>
                                        <p:tgtEl>
                                          <p:spTgt spid="28"/>
                                        </p:tgtEl>
                                        <p:attrNameLst>
                                          <p:attrName>ppt_x</p:attrName>
                                          <p:attrName>ppt_y</p:attrName>
                                        </p:attrNameLst>
                                      </p:cBhvr>
                                      <p:rCtr x="-76600" y="-2300"/>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42" presetClass="path" presetSubtype="0" decel="100000" fill="hold" nodeType="withEffect">
                                  <p:stCondLst>
                                    <p:cond delay="0"/>
                                  </p:stCondLst>
                                  <p:childTnLst>
                                    <p:animMotion origin="layout" path="M 0.01519 0.00045 L 2.30023E-6 2.46482E-6 " pathEditMode="relative" rAng="0" ptsTypes="AA">
                                      <p:cBhvr>
                                        <p:cTn id="33" dur="500" fill="hold"/>
                                        <p:tgtEl>
                                          <p:spTgt spid="35"/>
                                        </p:tgtEl>
                                        <p:attrNameLst>
                                          <p:attrName>ppt_x</p:attrName>
                                          <p:attrName>ppt_y</p:attrName>
                                        </p:attrNameLst>
                                      </p:cBhvr>
                                      <p:rCtr x="-76600" y="-2300"/>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42" presetClass="path" presetSubtype="0" decel="100000" fill="hold" nodeType="withEffect">
                                  <p:stCondLst>
                                    <p:cond delay="0"/>
                                  </p:stCondLst>
                                  <p:childTnLst>
                                    <p:animMotion origin="layout" path="M 0.01519 0.00045 L 2.30023E-6 2.46482E-6 " pathEditMode="relative" rAng="0" ptsTypes="AA">
                                      <p:cBhvr>
                                        <p:cTn id="39" dur="500" fill="hold"/>
                                        <p:tgtEl>
                                          <p:spTgt spid="42"/>
                                        </p:tgtEl>
                                        <p:attrNameLst>
                                          <p:attrName>ppt_x</p:attrName>
                                          <p:attrName>ppt_y</p:attrName>
                                        </p:attrNameLst>
                                      </p:cBhvr>
                                      <p:rCtr x="-76600" y="-2300"/>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42" presetClass="path" presetSubtype="0" decel="100000" fill="hold" nodeType="withEffect">
                                  <p:stCondLst>
                                    <p:cond delay="0"/>
                                  </p:stCondLst>
                                  <p:childTnLst>
                                    <p:animMotion origin="layout" path="M 0.01519 0.00045 L 2.30023E-6 2.46482E-6 " pathEditMode="relative" rAng="0" ptsTypes="AA">
                                      <p:cBhvr>
                                        <p:cTn id="45" dur="500" fill="hold"/>
                                        <p:tgtEl>
                                          <p:spTgt spid="49"/>
                                        </p:tgtEl>
                                        <p:attrNameLst>
                                          <p:attrName>ppt_x</p:attrName>
                                          <p:attrName>ppt_y</p:attrName>
                                        </p:attrNameLst>
                                      </p:cBhvr>
                                      <p:rCtr x="-76600" y="-2300"/>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668367" y="2121222"/>
          <a:ext cx="8963143" cy="1406443"/>
        </p:xfrm>
        <a:graphic>
          <a:graphicData uri="http://schemas.openxmlformats.org/drawingml/2006/table">
            <a:tbl>
              <a:tblPr firstRow="1" bandRow="1">
                <a:tableStyleId>{10A1B5D5-9B99-4C35-A422-299274C87663}</a:tableStyleId>
              </a:tblPr>
              <a:tblGrid>
                <a:gridCol w="2531738">
                  <a:extLst>
                    <a:ext uri="{9D8B030D-6E8A-4147-A177-3AD203B41FA5}">
                      <a16:colId xmlns:a16="http://schemas.microsoft.com/office/drawing/2014/main" val="20000"/>
                    </a:ext>
                  </a:extLst>
                </a:gridCol>
                <a:gridCol w="2092716">
                  <a:extLst>
                    <a:ext uri="{9D8B030D-6E8A-4147-A177-3AD203B41FA5}">
                      <a16:colId xmlns:a16="http://schemas.microsoft.com/office/drawing/2014/main" val="20001"/>
                    </a:ext>
                  </a:extLst>
                </a:gridCol>
                <a:gridCol w="4338689">
                  <a:extLst>
                    <a:ext uri="{9D8B030D-6E8A-4147-A177-3AD203B41FA5}">
                      <a16:colId xmlns:a16="http://schemas.microsoft.com/office/drawing/2014/main" val="20002"/>
                    </a:ext>
                  </a:extLst>
                </a:gridCol>
              </a:tblGrid>
              <a:tr h="433131">
                <a:tc>
                  <a:txBody>
                    <a:bodyPr/>
                    <a:lstStyle/>
                    <a:p>
                      <a:pPr algn="r"/>
                      <a:r>
                        <a:rPr lang="en-US" sz="1600" b="0" dirty="0">
                          <a:gradFill>
                            <a:gsLst>
                              <a:gs pos="1250">
                                <a:schemeClr val="bg1"/>
                              </a:gs>
                              <a:gs pos="100000">
                                <a:schemeClr val="bg1"/>
                              </a:gs>
                            </a:gsLst>
                            <a:lin ang="5400000" scaled="0"/>
                          </a:gradFill>
                        </a:rPr>
                        <a:t>Duration of Audio</a:t>
                      </a:r>
                    </a:p>
                  </a:txBody>
                  <a:tcPr marL="78777" marR="78777" marT="0" marB="0" anchor="ctr">
                    <a:lnL w="12700" cmpd="sng">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&lt; 15 seconds</a:t>
                      </a:r>
                    </a:p>
                  </a:txBody>
                  <a:tcPr marL="274067" marR="78777" marT="0" marB="0" anchor="ctr">
                    <a:lnL>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&lt; 2 minutes</a:t>
                      </a:r>
                    </a:p>
                  </a:txBody>
                  <a:tcPr marL="182711" marR="78777" marT="0" marB="0" anchor="ctr">
                    <a:lnL>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6656">
                <a:tc>
                  <a:txBody>
                    <a:bodyPr/>
                    <a:lstStyle/>
                    <a:p>
                      <a:pPr algn="r"/>
                      <a:r>
                        <a:rPr lang="en-US" sz="1600" b="0" dirty="0">
                          <a:gradFill>
                            <a:gsLst>
                              <a:gs pos="1250">
                                <a:schemeClr val="bg1"/>
                              </a:gs>
                              <a:gs pos="100000">
                                <a:schemeClr val="bg1"/>
                              </a:gs>
                            </a:gsLst>
                            <a:lin ang="5400000" scaled="0"/>
                          </a:gradFill>
                        </a:rPr>
                        <a:t>Final Result</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n-best choice</a:t>
                      </a:r>
                    </a:p>
                  </a:txBody>
                  <a:tcPr marL="274067" marR="78777" marT="0" marB="0" anchor="ctr">
                    <a:lnL>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Best choice, delivered at sentence pauses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6656">
                <a:tc>
                  <a:txBody>
                    <a:bodyPr/>
                    <a:lstStyle/>
                    <a:p>
                      <a:pPr algn="r"/>
                      <a:r>
                        <a:rPr lang="en-US" sz="1600" b="0" dirty="0">
                          <a:gradFill>
                            <a:gsLst>
                              <a:gs pos="1250">
                                <a:schemeClr val="bg1"/>
                              </a:gs>
                              <a:gs pos="100000">
                                <a:schemeClr val="bg1"/>
                              </a:gs>
                            </a:gsLst>
                            <a:lin ang="5400000" scaled="0"/>
                          </a:gradFill>
                        </a:rPr>
                        <a:t>Partial Results</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Yes</a:t>
                      </a:r>
                    </a:p>
                  </a:txBody>
                  <a:tcPr marL="274067" marR="78777" marT="0" marB="0" anchor="ctr">
                    <a:lnL>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Yes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7" name="Group 6"/>
          <p:cNvGrpSpPr/>
          <p:nvPr/>
        </p:nvGrpSpPr>
        <p:grpSpPr>
          <a:xfrm>
            <a:off x="5617" y="4118951"/>
            <a:ext cx="12771509" cy="2740673"/>
            <a:chOff x="0" y="3954463"/>
            <a:chExt cx="12783288" cy="2743200"/>
          </a:xfrm>
        </p:grpSpPr>
        <p:sp>
          <p:nvSpPr>
            <p:cNvPr id="8" name="Rectangle 7"/>
            <p:cNvSpPr/>
            <p:nvPr/>
          </p:nvSpPr>
          <p:spPr bwMode="auto">
            <a:xfrm>
              <a:off x="0" y="3954463"/>
              <a:ext cx="12197623" cy="2743200"/>
            </a:xfrm>
            <a:prstGeom prst="rect">
              <a:avLst/>
            </a:pr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
          <p:nvSpPr>
            <p:cNvPr id="9" name="TextBox 7"/>
            <p:cNvSpPr txBox="1"/>
            <p:nvPr/>
          </p:nvSpPr>
          <p:spPr>
            <a:xfrm>
              <a:off x="5433163" y="4353414"/>
              <a:ext cx="7350125" cy="1779752"/>
            </a:xfrm>
            <a:prstGeom prst="rect">
              <a:avLst/>
            </a:prstGeom>
            <a:noFill/>
          </p:spPr>
          <p:txBody>
            <a:bodyPr wrap="square" lIns="182711" tIns="146170" rIns="182711" bIns="146170" rtlCol="0">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 Final N-BEST Results *********</a:t>
              </a:r>
            </a:p>
            <a:p>
              <a:pPr marL="0" marR="0" lvl="0" indent="0" defTabSz="91349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chemeClr val="tx1"/>
                      </a:gs>
                      <a:gs pos="100000">
                        <a:schemeClr val="tx1"/>
                      </a:gs>
                    </a:gsLst>
                    <a:lin ang="5400000" scaled="0"/>
                  </a:gradFill>
                  <a:effectLst/>
                  <a:uLnTx/>
                  <a:uFillTx/>
                  <a:latin typeface="Consolas" panose="020B0609020204030204" pitchFamily="49" charset="0"/>
                  <a:cs typeface="Segoe UI" panose="020B0502040204020203" pitchFamily="34" charset="0"/>
                </a:rPr>
                <a:t>[0] Confidence=Normal Text="450 six St San Francisco."</a:t>
              </a:r>
            </a:p>
            <a:p>
              <a:pPr marL="0" marR="0" lvl="0" indent="0" defTabSz="91349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chemeClr val="tx1"/>
                      </a:gs>
                      <a:gs pos="100000">
                        <a:schemeClr val="tx1"/>
                      </a:gs>
                    </a:gsLst>
                    <a:lin ang="5400000" scaled="0"/>
                  </a:gradFill>
                  <a:effectLst/>
                  <a:uLnTx/>
                  <a:uFillTx/>
                  <a:latin typeface="Consolas" panose="020B0609020204030204" pitchFamily="49" charset="0"/>
                  <a:cs typeface="Segoe UI" panose="020B0502040204020203" pitchFamily="34" charset="0"/>
                </a:rPr>
                <a:t>[1] Confidence=Normal Text="For 50 six St San Francisco."</a:t>
              </a:r>
            </a:p>
            <a:p>
              <a:pPr marL="0" marR="0" lvl="0" indent="0" defTabSz="91349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chemeClr val="tx1"/>
                      </a:gs>
                      <a:gs pos="100000">
                        <a:schemeClr val="tx1"/>
                      </a:gs>
                    </a:gsLst>
                    <a:lin ang="5400000" scaled="0"/>
                  </a:gradFill>
                  <a:effectLst/>
                  <a:uLnTx/>
                  <a:uFillTx/>
                  <a:latin typeface="Consolas" panose="020B0609020204030204" pitchFamily="49" charset="0"/>
                  <a:cs typeface="Segoe UI" panose="020B0502040204020203" pitchFamily="34" charset="0"/>
                </a:rPr>
                <a:t>[2] Confidence=Normal Text="456th St San Francisco."</a:t>
              </a:r>
            </a:p>
            <a:p>
              <a:pPr marL="0" marR="0" lvl="0" indent="0" defTabSz="91349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chemeClr val="tx1"/>
                      </a:gs>
                      <a:gs pos="100000">
                        <a:schemeClr val="tx1"/>
                      </a:gs>
                    </a:gsLst>
                    <a:lin ang="5400000" scaled="0"/>
                  </a:gradFill>
                  <a:effectLst/>
                  <a:uLnTx/>
                  <a:uFillTx/>
                  <a:latin typeface="Consolas" panose="020B0609020204030204" pitchFamily="49" charset="0"/>
                  <a:cs typeface="Segoe UI" panose="020B0502040204020203" pitchFamily="34" charset="0"/>
                </a:rPr>
                <a:t>[3] Confidence=Normal Text="450 six St in San Francisco."</a:t>
              </a:r>
            </a:p>
            <a:p>
              <a:pPr marL="0" marR="0" lvl="0" indent="0" defTabSz="91349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chemeClr val="tx1"/>
                      </a:gs>
                      <a:gs pos="100000">
                        <a:schemeClr val="tx1"/>
                      </a:gs>
                    </a:gsLst>
                    <a:lin ang="5400000" scaled="0"/>
                  </a:gradFill>
                  <a:effectLst/>
                  <a:uLnTx/>
                  <a:uFillTx/>
                  <a:latin typeface="Consolas" panose="020B0609020204030204" pitchFamily="49" charset="0"/>
                  <a:cs typeface="Segoe UI" panose="020B0502040204020203" pitchFamily="34" charset="0"/>
                </a:rPr>
                <a:t>[4] Confidence=Normal Text="456 St San Francisco."</a:t>
              </a:r>
            </a:p>
          </p:txBody>
        </p:sp>
      </p:grpSp>
      <p:sp>
        <p:nvSpPr>
          <p:cNvPr id="14" name="Chevron 13"/>
          <p:cNvSpPr/>
          <p:nvPr/>
        </p:nvSpPr>
        <p:spPr bwMode="auto">
          <a:xfrm>
            <a:off x="4227089" y="4118951"/>
            <a:ext cx="1370336" cy="274067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a:ln>
                <a:noFill/>
              </a:ln>
              <a:solidFill>
                <a:srgbClr val="FFFFFF"/>
              </a:solidFill>
              <a:effectLst/>
              <a:uLnTx/>
              <a:uFillTx/>
            </a:endParaRPr>
          </a:p>
        </p:txBody>
      </p:sp>
      <p:grpSp>
        <p:nvGrpSpPr>
          <p:cNvPr id="15" name="Group 14"/>
          <p:cNvGrpSpPr/>
          <p:nvPr/>
        </p:nvGrpSpPr>
        <p:grpSpPr>
          <a:xfrm>
            <a:off x="1668367" y="1638527"/>
            <a:ext cx="8963143" cy="405950"/>
            <a:chOff x="2597131" y="1599624"/>
            <a:chExt cx="8971409" cy="406323"/>
          </a:xfrm>
        </p:grpSpPr>
        <p:cxnSp>
          <p:nvCxnSpPr>
            <p:cNvPr id="16" name="Straight Connector 15"/>
            <p:cNvCxnSpPr/>
            <p:nvPr/>
          </p:nvCxnSpPr>
          <p:spPr>
            <a:xfrm>
              <a:off x="2597131" y="2005947"/>
              <a:ext cx="8971409"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97633" y="1599624"/>
              <a:ext cx="1402483" cy="398391"/>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Short form</a:t>
              </a:r>
            </a:p>
          </p:txBody>
        </p:sp>
        <p:sp>
          <p:nvSpPr>
            <p:cNvPr id="18" name="Rectangle 17"/>
            <p:cNvSpPr/>
            <p:nvPr/>
          </p:nvSpPr>
          <p:spPr>
            <a:xfrm>
              <a:off x="7319006" y="1599624"/>
              <a:ext cx="1361613" cy="398391"/>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Long form</a:t>
              </a:r>
            </a:p>
          </p:txBody>
        </p:sp>
      </p:grpSp>
      <p:grpSp>
        <p:nvGrpSpPr>
          <p:cNvPr id="19" name="Group 18"/>
          <p:cNvGrpSpPr/>
          <p:nvPr/>
        </p:nvGrpSpPr>
        <p:grpSpPr>
          <a:xfrm>
            <a:off x="5616" y="4118951"/>
            <a:ext cx="5146691" cy="2740673"/>
            <a:chOff x="-1" y="3954463"/>
            <a:chExt cx="5151437" cy="2743200"/>
          </a:xfrm>
        </p:grpSpPr>
        <p:grpSp>
          <p:nvGrpSpPr>
            <p:cNvPr id="20" name="Group 19"/>
            <p:cNvGrpSpPr/>
            <p:nvPr/>
          </p:nvGrpSpPr>
          <p:grpSpPr>
            <a:xfrm>
              <a:off x="-1" y="3954463"/>
              <a:ext cx="5151437" cy="2743200"/>
              <a:chOff x="-1" y="3954463"/>
              <a:chExt cx="5151437" cy="2743200"/>
            </a:xfrm>
          </p:grpSpPr>
          <p:sp>
            <p:nvSpPr>
              <p:cNvPr id="22" name="Pentagon 21"/>
              <p:cNvSpPr/>
              <p:nvPr/>
            </p:nvSpPr>
            <p:spPr bwMode="auto">
              <a:xfrm>
                <a:off x="-1" y="3954463"/>
                <a:ext cx="5151437" cy="2743200"/>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Oval Callout 6"/>
              <p:cNvSpPr/>
              <p:nvPr/>
            </p:nvSpPr>
            <p:spPr bwMode="auto">
              <a:xfrm>
                <a:off x="1570037" y="4299347"/>
                <a:ext cx="2609563" cy="113903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450 6</a:t>
                </a:r>
                <a:r>
                  <a:rPr kumimoji="0" lang="en-US" sz="2398" b="0" i="0" u="none" strike="noStrike" kern="0" cap="none" spc="0" normalizeH="0" baseline="30000" noProof="0" dirty="0">
                    <a:ln>
                      <a:noFill/>
                    </a:ln>
                    <a:gradFill>
                      <a:gsLst>
                        <a:gs pos="1250">
                          <a:schemeClr val="tx1"/>
                        </a:gs>
                        <a:gs pos="100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a:t>
                </a:r>
                <a:r>
                  <a:rPr kumimoji="0" lang="en-US" sz="2398"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St. </a:t>
                </a:r>
                <a:br>
                  <a:rPr kumimoji="0" lang="en-US" sz="2398"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2398"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San Francisco</a:t>
                </a:r>
              </a:p>
            </p:txBody>
          </p:sp>
        </p:grpSp>
        <p:sp>
          <p:nvSpPr>
            <p:cNvPr id="21" name="Freeform 20"/>
            <p:cNvSpPr>
              <a:spLocks noChangeAspect="1"/>
            </p:cNvSpPr>
            <p:nvPr/>
          </p:nvSpPr>
          <p:spPr bwMode="auto">
            <a:xfrm>
              <a:off x="274638"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just" defTabSz="913453"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endParaRPr>
            </a:p>
          </p:txBody>
        </p:sp>
      </p:grpSp>
      <p:sp>
        <p:nvSpPr>
          <p:cNvPr id="27"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8" name="Group 27"/>
          <p:cNvGrpSpPr/>
          <p:nvPr/>
        </p:nvGrpSpPr>
        <p:grpSpPr>
          <a:xfrm>
            <a:off x="222078" y="472375"/>
            <a:ext cx="781750" cy="594960"/>
            <a:chOff x="4543910" y="2378075"/>
            <a:chExt cx="1076325" cy="819150"/>
          </a:xfrm>
        </p:grpSpPr>
        <p:sp>
          <p:nvSpPr>
            <p:cNvPr id="2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1"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2"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3"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35"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Voice recognition</a:t>
            </a:r>
          </a:p>
        </p:txBody>
      </p:sp>
      <p:cxnSp>
        <p:nvCxnSpPr>
          <p:cNvPr id="36" name="Straight Connector 35"/>
          <p:cNvCxnSpPr/>
          <p:nvPr/>
        </p:nvCxnSpPr>
        <p:spPr>
          <a:xfrm>
            <a:off x="4281957" y="1671303"/>
            <a:ext cx="0" cy="1772757"/>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4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0"/>
                                  </p:stCondLst>
                                  <p:childTnLst>
                                    <p:animMotion origin="layout" path="M -1.07157E-6 -5.40172E-7 L -1.07157E-6 0.00023 " pathEditMode="relative" rAng="0" ptsTypes="AA">
                                      <p:cBhvr>
                                        <p:cTn id="22" dur="500" fill="hold"/>
                                        <p:tgtEl>
                                          <p:spTgt spid="15"/>
                                        </p:tgtEl>
                                        <p:attrNameLst>
                                          <p:attrName>ppt_x</p:attrName>
                                          <p:attrName>ppt_y</p:attrName>
                                        </p:attrNameLst>
                                      </p:cBhvr>
                                      <p:rCtr x="0" y="0"/>
                                    </p:animMotion>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 big data applications</a:t>
            </a:r>
          </a:p>
        </p:txBody>
      </p:sp>
      <p:sp>
        <p:nvSpPr>
          <p:cNvPr id="3" name="Content Placeholder 3"/>
          <p:cNvSpPr txBox="1">
            <a:spLocks/>
          </p:cNvSpPr>
          <p:nvPr/>
        </p:nvSpPr>
        <p:spPr>
          <a:xfrm>
            <a:off x="1" y="1651001"/>
            <a:ext cx="4961116" cy="4464580"/>
          </a:xfrm>
          <a:prstGeom prst="rect">
            <a:avLst/>
          </a:prstGeom>
          <a:noFill/>
        </p:spPr>
        <p:txBody>
          <a:bodyPr vert="horz" wrap="square" lIns="457200" tIns="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240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j-lt"/>
                <a:ea typeface="+mn-ea"/>
                <a:cs typeface="+mn-cs"/>
              </a:rPr>
              <a:t>Author, debug, and optimize big data applications in </a:t>
            </a:r>
            <a:r>
              <a:rPr kumimoji="0" lang="en-US" sz="2400" b="1" i="0" u="none" strike="noStrike" kern="1200" cap="none" spc="0" normalizeH="0" baseline="0" noProof="0" dirty="0">
                <a:ln>
                  <a:noFill/>
                </a:ln>
                <a:solidFill>
                  <a:schemeClr val="tx1"/>
                </a:solidFill>
                <a:effectLst/>
                <a:uLnTx/>
                <a:uFillTx/>
                <a:latin typeface="+mj-lt"/>
                <a:ea typeface="+mn-ea"/>
                <a:cs typeface="Segoe UI Semibold" panose="020B0702040204020203" pitchFamily="34" charset="0"/>
              </a:rPr>
              <a:t>Visual Studio</a:t>
            </a:r>
            <a:endParaRPr kumimoji="0" lang="en-US" sz="2400" b="1" i="0" u="none" strike="noStrike" kern="1200" cap="none" spc="0" normalizeH="0" baseline="0" noProof="0" dirty="0">
              <a:ln>
                <a:noFill/>
              </a:ln>
              <a:solidFill>
                <a:schemeClr val="tx1"/>
              </a:solidFill>
              <a:effectLst/>
              <a:uLnTx/>
              <a:uFillTx/>
              <a:latin typeface="+mj-lt"/>
              <a:ea typeface="+mn-ea"/>
            </a:endParaRPr>
          </a:p>
          <a:p>
            <a:pPr marL="0" marR="0" lvl="0" indent="0" algn="l" defTabSz="932742" rtl="0" eaLnBrk="1" fontAlgn="auto" latinLnBrk="0" hangingPunct="1">
              <a:lnSpc>
                <a:spcPct val="90000"/>
              </a:lnSpc>
              <a:spcBef>
                <a:spcPts val="0"/>
              </a:spcBef>
              <a:spcAft>
                <a:spcPts val="240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j-lt"/>
                <a:ea typeface="+mn-ea"/>
                <a:cs typeface="+mn-cs"/>
              </a:rPr>
              <a:t>Multiple languages: </a:t>
            </a:r>
            <a:r>
              <a:rPr kumimoji="0" lang="en-US" sz="2400" b="1" i="0" u="none" strike="noStrike" kern="1200" cap="none" spc="0" normalizeH="0" baseline="0" noProof="0" dirty="0">
                <a:ln>
                  <a:noFill/>
                </a:ln>
                <a:solidFill>
                  <a:schemeClr val="tx1"/>
                </a:solidFill>
                <a:effectLst/>
                <a:uLnTx/>
                <a:uFillTx/>
                <a:latin typeface="+mj-lt"/>
                <a:ea typeface="+mn-ea"/>
                <a:cs typeface="Segoe UI Semibold" panose="020B0702040204020203" pitchFamily="34" charset="0"/>
              </a:rPr>
              <a:t>U-SQL</a:t>
            </a:r>
            <a:r>
              <a:rPr kumimoji="0" lang="en-US" sz="2400" b="0" i="0" u="none" strike="noStrike" kern="1200" cap="none" spc="0" normalizeH="0" baseline="0" noProof="0" dirty="0">
                <a:ln>
                  <a:noFill/>
                </a:ln>
                <a:solidFill>
                  <a:schemeClr val="tx1"/>
                </a:solidFill>
                <a:effectLst/>
                <a:uLnTx/>
                <a:uFillTx/>
                <a:latin typeface="+mj-lt"/>
                <a:ea typeface="+mn-ea"/>
                <a:cs typeface="Segoe UI Semibold" panose="020B0702040204020203" pitchFamily="34" charset="0"/>
              </a:rPr>
              <a:t> </a:t>
            </a:r>
            <a:br>
              <a:rPr kumimoji="0" lang="en-US" sz="2400" b="0" i="0" u="none" strike="noStrike" kern="1200" cap="none" spc="0" normalizeH="0" baseline="0" noProof="0" dirty="0">
                <a:ln>
                  <a:noFill/>
                </a:ln>
                <a:solidFill>
                  <a:schemeClr val="tx1"/>
                </a:solidFill>
                <a:effectLst/>
                <a:uLnTx/>
                <a:uFillTx/>
                <a:latin typeface="+mj-lt"/>
                <a:ea typeface="+mn-ea"/>
                <a:cs typeface="Segoe UI Semibold" panose="020B0702040204020203" pitchFamily="34" charset="0"/>
              </a:rPr>
            </a:br>
            <a:r>
              <a:rPr kumimoji="0" lang="en-US" sz="2400" b="0" i="0" u="none" strike="noStrike" kern="1200" cap="none" spc="0" normalizeH="0" baseline="0" noProof="0" dirty="0">
                <a:ln>
                  <a:noFill/>
                </a:ln>
                <a:solidFill>
                  <a:schemeClr val="tx1"/>
                </a:solidFill>
                <a:effectLst/>
                <a:uLnTx/>
                <a:uFillTx/>
                <a:latin typeface="+mj-lt"/>
                <a:ea typeface="+mn-ea"/>
                <a:cs typeface="+mn-cs"/>
              </a:rPr>
              <a:t>(Hive support coming)</a:t>
            </a:r>
          </a:p>
          <a:p>
            <a:pPr marL="0" marR="0" lvl="0" indent="0" algn="l" defTabSz="932742" rtl="0" eaLnBrk="1" fontAlgn="auto" latinLnBrk="0" hangingPunct="1">
              <a:lnSpc>
                <a:spcPct val="90000"/>
              </a:lnSpc>
              <a:spcBef>
                <a:spcPts val="0"/>
              </a:spcBef>
              <a:spcAft>
                <a:spcPts val="240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j-lt"/>
                <a:ea typeface="+mn-ea"/>
                <a:cs typeface="+mn-cs"/>
              </a:rPr>
              <a:t>Seamlessly integrate U-SQL with your existing .NET code</a:t>
            </a:r>
          </a:p>
        </p:txBody>
      </p:sp>
      <p:pic>
        <p:nvPicPr>
          <p:cNvPr id="4" name="Picture 3"/>
          <p:cNvPicPr>
            <a:picLocks noChangeAspect="1"/>
          </p:cNvPicPr>
          <p:nvPr/>
        </p:nvPicPr>
        <p:blipFill>
          <a:blip r:embed="rId3"/>
          <a:stretch>
            <a:fillRect/>
          </a:stretch>
        </p:blipFill>
        <p:spPr>
          <a:xfrm>
            <a:off x="5197642" y="1714502"/>
            <a:ext cx="6502400" cy="3657600"/>
          </a:xfrm>
          <a:prstGeom prst="rect">
            <a:avLst/>
          </a:prstGeom>
          <a:ln w="28575">
            <a:solidFill>
              <a:srgbClr val="0072C6"/>
            </a:solidFill>
          </a:ln>
        </p:spPr>
      </p:pic>
    </p:spTree>
    <p:extLst>
      <p:ext uri="{BB962C8B-B14F-4D97-AF65-F5344CB8AC3E}">
        <p14:creationId xmlns:p14="http://schemas.microsoft.com/office/powerpoint/2010/main" val="300282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pSp>
        <p:nvGrpSpPr>
          <p:cNvPr id="4" name="Group 3"/>
          <p:cNvGrpSpPr/>
          <p:nvPr/>
        </p:nvGrpSpPr>
        <p:grpSpPr>
          <a:xfrm>
            <a:off x="5619" y="3975753"/>
            <a:ext cx="12181630" cy="2892933"/>
            <a:chOff x="1" y="3802062"/>
            <a:chExt cx="12192863" cy="2895601"/>
          </a:xfrm>
        </p:grpSpPr>
        <p:sp>
          <p:nvSpPr>
            <p:cNvPr id="5" name="Rectangle 4"/>
            <p:cNvSpPr/>
            <p:nvPr/>
          </p:nvSpPr>
          <p:spPr bwMode="auto">
            <a:xfrm>
              <a:off x="1" y="3802062"/>
              <a:ext cx="12192863" cy="2895601"/>
            </a:xfrm>
            <a:prstGeom prst="rect">
              <a:avLst/>
            </a:prstGeom>
            <a:solidFill>
              <a:schemeClr val="accent2"/>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sp>
          <p:nvSpPr>
            <p:cNvPr id="6" name="Oval Callout 6"/>
            <p:cNvSpPr/>
            <p:nvPr/>
          </p:nvSpPr>
          <p:spPr bwMode="auto">
            <a:xfrm>
              <a:off x="9023042" y="4106862"/>
              <a:ext cx="3050553" cy="1676401"/>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0">
                        <a:srgbClr val="404040"/>
                      </a:gs>
                      <a:gs pos="100000">
                        <a:srgbClr val="404040"/>
                      </a:gs>
                    </a:gsLst>
                    <a:lin ang="5400000" scaled="0"/>
                  </a:gradFill>
                  <a:effectLst/>
                  <a:uLnTx/>
                  <a:uFillTx/>
                  <a:ea typeface="Segoe UI" pitchFamily="34" charset="0"/>
                  <a:cs typeface="Segoe UI" pitchFamily="34" charset="0"/>
                </a:rPr>
                <a:t>Synthesize audio from text, to speak to your users</a:t>
              </a:r>
            </a:p>
          </p:txBody>
        </p:sp>
        <p:sp>
          <p:nvSpPr>
            <p:cNvPr id="7" name="Freeform 6"/>
            <p:cNvSpPr>
              <a:spLocks noChangeAspect="1"/>
            </p:cNvSpPr>
            <p:nvPr/>
          </p:nvSpPr>
          <p:spPr bwMode="auto">
            <a:xfrm>
              <a:off x="7872841"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just" defTabSz="913453"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grpSp>
        <p:nvGrpSpPr>
          <p:cNvPr id="9" name="Group 8"/>
          <p:cNvGrpSpPr/>
          <p:nvPr/>
        </p:nvGrpSpPr>
        <p:grpSpPr>
          <a:xfrm>
            <a:off x="4256615" y="1570949"/>
            <a:ext cx="6934736" cy="1763981"/>
            <a:chOff x="4254916" y="1569236"/>
            <a:chExt cx="6941131" cy="1765608"/>
          </a:xfrm>
        </p:grpSpPr>
        <p:sp>
          <p:nvSpPr>
            <p:cNvPr id="10" name="Rectangle 9"/>
            <p:cNvSpPr/>
            <p:nvPr/>
          </p:nvSpPr>
          <p:spPr>
            <a:xfrm>
              <a:off x="4254916" y="1569236"/>
              <a:ext cx="6941131" cy="531812"/>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Light"/>
                </a:rPr>
                <a:t>Synthesize audio from text via POST request</a:t>
              </a:r>
            </a:p>
          </p:txBody>
        </p:sp>
        <p:sp>
          <p:nvSpPr>
            <p:cNvPr id="11" name="Rectangle 10"/>
            <p:cNvSpPr/>
            <p:nvPr/>
          </p:nvSpPr>
          <p:spPr>
            <a:xfrm>
              <a:off x="4254916" y="2190349"/>
              <a:ext cx="5834674" cy="531812"/>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Light"/>
                </a:rPr>
                <a:t>Maximum audio return of 15 seconds</a:t>
              </a:r>
            </a:p>
          </p:txBody>
        </p:sp>
        <p:sp>
          <p:nvSpPr>
            <p:cNvPr id="12" name="Rectangle 11"/>
            <p:cNvSpPr/>
            <p:nvPr/>
          </p:nvSpPr>
          <p:spPr>
            <a:xfrm>
              <a:off x="4254916" y="2811462"/>
              <a:ext cx="3767643" cy="523382"/>
            </a:xfrm>
            <a:prstGeom prst="rect">
              <a:avLst/>
            </a:prstGeom>
          </p:spPr>
          <p:txBody>
            <a:bodyPr wrap="none">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Light"/>
                </a:rPr>
                <a:t>17 languages supported</a:t>
              </a:r>
            </a:p>
          </p:txBody>
        </p:sp>
      </p:grpSp>
      <p:grpSp>
        <p:nvGrpSpPr>
          <p:cNvPr id="17" name="Group 16"/>
          <p:cNvGrpSpPr/>
          <p:nvPr/>
        </p:nvGrpSpPr>
        <p:grpSpPr>
          <a:xfrm>
            <a:off x="5617" y="3903250"/>
            <a:ext cx="7686161" cy="2965436"/>
            <a:chOff x="-1" y="3729492"/>
            <a:chExt cx="7693249" cy="2968171"/>
          </a:xfrm>
        </p:grpSpPr>
        <p:sp>
          <p:nvSpPr>
            <p:cNvPr id="18" name="Pentagon 17"/>
            <p:cNvSpPr/>
            <p:nvPr/>
          </p:nvSpPr>
          <p:spPr bwMode="auto">
            <a:xfrm>
              <a:off x="-1" y="3802062"/>
              <a:ext cx="7437438" cy="2895601"/>
            </a:xfrm>
            <a:prstGeom prst="homePlate">
              <a:avLst>
                <a:gd name="adj" fmla="val 22388"/>
              </a:avLst>
            </a:prstGeom>
            <a:solidFill>
              <a:schemeClr val="accent4">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TextBox 7"/>
            <p:cNvSpPr txBox="1"/>
            <p:nvPr/>
          </p:nvSpPr>
          <p:spPr>
            <a:xfrm>
              <a:off x="343124" y="3729492"/>
              <a:ext cx="7350124" cy="2788811"/>
            </a:xfrm>
            <a:prstGeom prst="rect">
              <a:avLst/>
            </a:prstGeom>
            <a:noFill/>
          </p:spPr>
          <p:txBody>
            <a:bodyPr wrap="square" lIns="182711" tIns="146170" rIns="182711" bIns="146170" rtlCol="0">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&lt;speak version="1.0" </a:t>
              </a:r>
              <a:r>
                <a:rPr kumimoji="0" lang="en-US" sz="1799" b="0" i="0" u="none" strike="noStrike" kern="0" cap="none" spc="0" normalizeH="0" baseline="0" noProof="0" dirty="0" err="1">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xmlns</a:t>
              </a:r>
              <a:r>
                <a:rPr kumimoji="0" lang="en-US" sz="1799" b="0" i="0" u="none" strike="noStrike" kern="0" cap="none" spc="0" normalizeH="0" baseline="0" noProof="0" dirty="0">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="http://www.w3.org/2001/10/synthesis" </a:t>
              </a:r>
              <a:r>
                <a:rPr kumimoji="0" lang="en-US" sz="1799" b="0" i="0" u="none" strike="noStrike" kern="0" cap="none" spc="0" normalizeH="0" baseline="0" noProof="0" dirty="0" err="1">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xmlns:mstts</a:t>
              </a:r>
              <a:r>
                <a:rPr kumimoji="0" lang="en-US" sz="1799" b="0" i="0" u="none" strike="noStrike" kern="0" cap="none" spc="0" normalizeH="0" baseline="0" noProof="0" dirty="0">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="http://www.w3.org/2001/mstts" </a:t>
              </a:r>
              <a:r>
                <a:rPr kumimoji="0" lang="en-US" sz="1799" b="0" i="0" u="none" strike="noStrike" kern="0" cap="none" spc="0" normalizeH="0" baseline="0" noProof="0" dirty="0" err="1">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xml:lang</a:t>
              </a:r>
              <a:r>
                <a:rPr kumimoji="0" lang="en-US" sz="1799" b="0" i="0" u="none" strike="noStrike" kern="0" cap="none" spc="0" normalizeH="0" baseline="0" noProof="0" dirty="0">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a:t>
              </a:r>
              <a:r>
                <a:rPr kumimoji="0" lang="en-US" sz="1799" b="0" i="0" u="none" strike="noStrike" kern="0" cap="none" spc="0" normalizeH="0" baseline="0" noProof="0" dirty="0" err="1">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en</a:t>
              </a:r>
              <a:r>
                <a:rPr kumimoji="0" lang="en-US" sz="1799" b="0" i="0" u="none" strike="noStrike" kern="0" cap="none" spc="0" normalizeH="0" baseline="0" noProof="0" dirty="0">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-US"&gt;</a:t>
              </a:r>
            </a:p>
            <a:p>
              <a:pPr marL="0" marR="0" lvl="0" indent="0" defTabSz="91349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&lt;voice name="Microsoft Server Speech Text to Speech Voice (</a:t>
              </a:r>
              <a:r>
                <a:rPr kumimoji="0" lang="en-US" sz="1799" b="0" i="0" u="none" strike="noStrike" kern="0" cap="none" spc="0" normalizeH="0" baseline="0" noProof="0" dirty="0" err="1">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en</a:t>
              </a:r>
              <a:r>
                <a:rPr kumimoji="0" lang="en-US" sz="1799" b="0" i="0" u="none" strike="noStrike" kern="0" cap="none" spc="0" normalizeH="0" baseline="0" noProof="0" dirty="0">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-US, </a:t>
              </a:r>
              <a:r>
                <a:rPr kumimoji="0" lang="en-US" sz="1799" b="0" i="0" u="none" strike="noStrike" kern="0" cap="none" spc="0" normalizeH="0" baseline="0" noProof="0" dirty="0" err="1">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ZiraRUS</a:t>
              </a:r>
              <a:r>
                <a:rPr kumimoji="0" lang="en-US" sz="1799" b="0" i="0" u="none" strike="noStrike" kern="0" cap="none" spc="0" normalizeH="0" baseline="0" noProof="0" dirty="0">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)"&gt;</a:t>
              </a:r>
            </a:p>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endParaRPr>
            </a:p>
            <a:p>
              <a:pPr marL="0" marR="0" lvl="0" indent="0" defTabSz="913490"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dirty="0">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Synthesize audio from text, to speak to your users.</a:t>
              </a:r>
            </a:p>
            <a:p>
              <a:pPr marL="0" marR="0" lvl="0" indent="0" defTabSz="91349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gradFill>
                    <a:gsLst>
                      <a:gs pos="0">
                        <a:srgbClr val="404040"/>
                      </a:gs>
                      <a:gs pos="100000">
                        <a:srgbClr val="404040"/>
                      </a:gs>
                    </a:gsLst>
                    <a:lin ang="5400000" scaled="0"/>
                  </a:gradFill>
                  <a:effectLst/>
                  <a:uLnTx/>
                  <a:uFillTx/>
                  <a:latin typeface="Consolas" panose="020B0609020204030204" pitchFamily="49" charset="0"/>
                  <a:cs typeface="Consolas" panose="020B0609020204030204" pitchFamily="49" charset="0"/>
                </a:rPr>
                <a:t>&lt;/voice&gt;&lt;/speak&gt;</a:t>
              </a:r>
            </a:p>
          </p:txBody>
        </p:sp>
      </p:grpSp>
      <p:grpSp>
        <p:nvGrpSpPr>
          <p:cNvPr id="20" name="Group 4"/>
          <p:cNvGrpSpPr>
            <a:grpSpLocks noChangeAspect="1"/>
          </p:cNvGrpSpPr>
          <p:nvPr/>
        </p:nvGrpSpPr>
        <p:grpSpPr bwMode="auto">
          <a:xfrm>
            <a:off x="660651" y="1898474"/>
            <a:ext cx="3145385" cy="1319583"/>
            <a:chOff x="2811" y="1739"/>
            <a:chExt cx="2212" cy="928"/>
          </a:xfrm>
        </p:grpSpPr>
        <p:sp>
          <p:nvSpPr>
            <p:cNvPr id="21" name="AutoShape 3"/>
            <p:cNvSpPr>
              <a:spLocks noChangeAspect="1" noChangeArrowheads="1" noTextEdit="1"/>
            </p:cNvSpPr>
            <p:nvPr/>
          </p:nvSpPr>
          <p:spPr bwMode="auto">
            <a:xfrm>
              <a:off x="2811" y="1739"/>
              <a:ext cx="2212"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2" name="Freeform 5"/>
            <p:cNvSpPr>
              <a:spLocks noEditPoints="1"/>
            </p:cNvSpPr>
            <p:nvPr/>
          </p:nvSpPr>
          <p:spPr bwMode="auto">
            <a:xfrm>
              <a:off x="2811" y="1737"/>
              <a:ext cx="2210" cy="933"/>
            </a:xfrm>
            <a:custGeom>
              <a:avLst/>
              <a:gdLst>
                <a:gd name="T0" fmla="*/ 133 w 932"/>
                <a:gd name="T1" fmla="*/ 392 h 392"/>
                <a:gd name="T2" fmla="*/ 255 w 932"/>
                <a:gd name="T3" fmla="*/ 368 h 392"/>
                <a:gd name="T4" fmla="*/ 388 w 932"/>
                <a:gd name="T5" fmla="*/ 368 h 392"/>
                <a:gd name="T6" fmla="*/ 97 w 932"/>
                <a:gd name="T7" fmla="*/ 358 h 392"/>
                <a:gd name="T8" fmla="*/ 219 w 932"/>
                <a:gd name="T9" fmla="*/ 335 h 392"/>
                <a:gd name="T10" fmla="*/ 352 w 932"/>
                <a:gd name="T11" fmla="*/ 335 h 392"/>
                <a:gd name="T12" fmla="*/ 61 w 932"/>
                <a:gd name="T13" fmla="*/ 325 h 392"/>
                <a:gd name="T14" fmla="*/ 182 w 932"/>
                <a:gd name="T15" fmla="*/ 301 h 392"/>
                <a:gd name="T16" fmla="*/ 315 w 932"/>
                <a:gd name="T17" fmla="*/ 301 h 392"/>
                <a:gd name="T18" fmla="*/ 24 w 932"/>
                <a:gd name="T19" fmla="*/ 291 h 392"/>
                <a:gd name="T20" fmla="*/ 146 w 932"/>
                <a:gd name="T21" fmla="*/ 268 h 392"/>
                <a:gd name="T22" fmla="*/ 279 w 932"/>
                <a:gd name="T23" fmla="*/ 268 h 392"/>
                <a:gd name="T24" fmla="*/ 425 w 932"/>
                <a:gd name="T25" fmla="*/ 291 h 392"/>
                <a:gd name="T26" fmla="*/ 109 w 932"/>
                <a:gd name="T27" fmla="*/ 234 h 392"/>
                <a:gd name="T28" fmla="*/ 243 w 932"/>
                <a:gd name="T29" fmla="*/ 234 h 392"/>
                <a:gd name="T30" fmla="*/ 388 w 932"/>
                <a:gd name="T31" fmla="*/ 258 h 392"/>
                <a:gd name="T32" fmla="*/ 73 w 932"/>
                <a:gd name="T33" fmla="*/ 201 h 392"/>
                <a:gd name="T34" fmla="*/ 206 w 932"/>
                <a:gd name="T35" fmla="*/ 201 h 392"/>
                <a:gd name="T36" fmla="*/ 352 w 932"/>
                <a:gd name="T37" fmla="*/ 225 h 392"/>
                <a:gd name="T38" fmla="*/ 37 w 932"/>
                <a:gd name="T39" fmla="*/ 168 h 392"/>
                <a:gd name="T40" fmla="*/ 170 w 932"/>
                <a:gd name="T41" fmla="*/ 168 h 392"/>
                <a:gd name="T42" fmla="*/ 315 w 932"/>
                <a:gd name="T43" fmla="*/ 191 h 392"/>
                <a:gd name="T44" fmla="*/ 37 w 932"/>
                <a:gd name="T45" fmla="*/ 134 h 392"/>
                <a:gd name="T46" fmla="*/ 206 w 932"/>
                <a:gd name="T47" fmla="*/ 134 h 392"/>
                <a:gd name="T48" fmla="*/ 388 w 932"/>
                <a:gd name="T49" fmla="*/ 158 h 392"/>
                <a:gd name="T50" fmla="*/ 109 w 932"/>
                <a:gd name="T51" fmla="*/ 100 h 392"/>
                <a:gd name="T52" fmla="*/ 279 w 932"/>
                <a:gd name="T53" fmla="*/ 100 h 392"/>
                <a:gd name="T54" fmla="*/ 170 w 932"/>
                <a:gd name="T55" fmla="*/ 90 h 392"/>
                <a:gd name="T56" fmla="*/ 693 w 932"/>
                <a:gd name="T57" fmla="*/ 368 h 392"/>
                <a:gd name="T58" fmla="*/ 680 w 932"/>
                <a:gd name="T59" fmla="*/ 335 h 392"/>
                <a:gd name="T60" fmla="*/ 680 w 932"/>
                <a:gd name="T61" fmla="*/ 325 h 392"/>
                <a:gd name="T62" fmla="*/ 656 w 932"/>
                <a:gd name="T63" fmla="*/ 268 h 392"/>
                <a:gd name="T64" fmla="*/ 789 w 932"/>
                <a:gd name="T65" fmla="*/ 268 h 392"/>
                <a:gd name="T66" fmla="*/ 789 w 932"/>
                <a:gd name="T67" fmla="*/ 258 h 392"/>
                <a:gd name="T68" fmla="*/ 766 w 932"/>
                <a:gd name="T69" fmla="*/ 201 h 392"/>
                <a:gd name="T70" fmla="*/ 753 w 932"/>
                <a:gd name="T71" fmla="*/ 168 h 392"/>
                <a:gd name="T72" fmla="*/ 717 w 932"/>
                <a:gd name="T73" fmla="*/ 124 h 392"/>
                <a:gd name="T74" fmla="*/ 146 w 932"/>
                <a:gd name="T75" fmla="*/ 33 h 392"/>
                <a:gd name="T76" fmla="*/ 859 w 932"/>
                <a:gd name="T77" fmla="*/ 368 h 392"/>
                <a:gd name="T78" fmla="*/ 859 w 932"/>
                <a:gd name="T79" fmla="*/ 358 h 392"/>
                <a:gd name="T80" fmla="*/ 835 w 932"/>
                <a:gd name="T81" fmla="*/ 301 h 392"/>
                <a:gd name="T82" fmla="*/ 823 w 932"/>
                <a:gd name="T83" fmla="*/ 268 h 392"/>
                <a:gd name="T84" fmla="*/ 823 w 932"/>
                <a:gd name="T85" fmla="*/ 258 h 392"/>
                <a:gd name="T86" fmla="*/ 799 w 932"/>
                <a:gd name="T87" fmla="*/ 201 h 392"/>
                <a:gd name="T88" fmla="*/ 932 w 932"/>
                <a:gd name="T89" fmla="*/ 201 h 392"/>
                <a:gd name="T90" fmla="*/ 932 w 932"/>
                <a:gd name="T91" fmla="*/ 191 h 392"/>
                <a:gd name="T92" fmla="*/ 799 w 932"/>
                <a:gd name="T93" fmla="*/ 100 h 392"/>
                <a:gd name="T94" fmla="*/ 823 w 932"/>
                <a:gd name="T95" fmla="*/ 67 h 392"/>
                <a:gd name="T96" fmla="*/ 823 w 932"/>
                <a:gd name="T97" fmla="*/ 24 h 392"/>
                <a:gd name="T98" fmla="*/ 473 w 932"/>
                <a:gd name="T99" fmla="*/ 335 h 392"/>
                <a:gd name="T100" fmla="*/ 460 w 932"/>
                <a:gd name="T101" fmla="*/ 268 h 392"/>
                <a:gd name="T102" fmla="*/ 460 w 932"/>
                <a:gd name="T103" fmla="*/ 225 h 392"/>
                <a:gd name="T104" fmla="*/ 437 w 932"/>
                <a:gd name="T105" fmla="*/ 67 h 392"/>
                <a:gd name="T106" fmla="*/ 568 w 932"/>
                <a:gd name="T107" fmla="*/ 368 h 392"/>
                <a:gd name="T108" fmla="*/ 568 w 932"/>
                <a:gd name="T109" fmla="*/ 325 h 392"/>
                <a:gd name="T110" fmla="*/ 545 w 932"/>
                <a:gd name="T111" fmla="*/ 234 h 392"/>
                <a:gd name="T112" fmla="*/ 532 w 932"/>
                <a:gd name="T113" fmla="*/ 168 h 392"/>
                <a:gd name="T114" fmla="*/ 568 w 932"/>
                <a:gd name="T115" fmla="*/ 90 h 392"/>
                <a:gd name="T116" fmla="*/ 617 w 932"/>
                <a:gd name="T117" fmla="*/ 335 h 392"/>
                <a:gd name="T118" fmla="*/ 604 w 932"/>
                <a:gd name="T119" fmla="*/ 268 h 392"/>
                <a:gd name="T120" fmla="*/ 604 w 932"/>
                <a:gd name="T121" fmla="*/ 225 h 392"/>
                <a:gd name="T122" fmla="*/ 617 w 932"/>
                <a:gd name="T123" fmla="*/ 201 h 392"/>
                <a:gd name="T124" fmla="*/ 641 w 932"/>
                <a:gd name="T125" fmla="*/ 10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2" h="392">
                  <a:moveTo>
                    <a:pt x="24" y="368"/>
                  </a:moveTo>
                  <a:cubicBezTo>
                    <a:pt x="0" y="368"/>
                    <a:pt x="0" y="368"/>
                    <a:pt x="0" y="368"/>
                  </a:cubicBezTo>
                  <a:cubicBezTo>
                    <a:pt x="0" y="392"/>
                    <a:pt x="0" y="392"/>
                    <a:pt x="0" y="392"/>
                  </a:cubicBezTo>
                  <a:cubicBezTo>
                    <a:pt x="24" y="392"/>
                    <a:pt x="24" y="392"/>
                    <a:pt x="24" y="392"/>
                  </a:cubicBezTo>
                  <a:cubicBezTo>
                    <a:pt x="24" y="368"/>
                    <a:pt x="24" y="368"/>
                    <a:pt x="24" y="368"/>
                  </a:cubicBezTo>
                  <a:cubicBezTo>
                    <a:pt x="24" y="368"/>
                    <a:pt x="24" y="368"/>
                    <a:pt x="24" y="368"/>
                  </a:cubicBezTo>
                  <a:close/>
                  <a:moveTo>
                    <a:pt x="61" y="368"/>
                  </a:moveTo>
                  <a:cubicBezTo>
                    <a:pt x="37" y="368"/>
                    <a:pt x="37" y="368"/>
                    <a:pt x="37" y="368"/>
                  </a:cubicBezTo>
                  <a:cubicBezTo>
                    <a:pt x="37" y="392"/>
                    <a:pt x="37" y="392"/>
                    <a:pt x="37" y="392"/>
                  </a:cubicBezTo>
                  <a:cubicBezTo>
                    <a:pt x="61" y="392"/>
                    <a:pt x="61" y="392"/>
                    <a:pt x="61" y="392"/>
                  </a:cubicBezTo>
                  <a:cubicBezTo>
                    <a:pt x="61" y="368"/>
                    <a:pt x="61" y="368"/>
                    <a:pt x="61" y="368"/>
                  </a:cubicBezTo>
                  <a:cubicBezTo>
                    <a:pt x="61" y="368"/>
                    <a:pt x="61" y="368"/>
                    <a:pt x="61" y="368"/>
                  </a:cubicBezTo>
                  <a:close/>
                  <a:moveTo>
                    <a:pt x="97" y="368"/>
                  </a:moveTo>
                  <a:cubicBezTo>
                    <a:pt x="73" y="368"/>
                    <a:pt x="73" y="368"/>
                    <a:pt x="73" y="368"/>
                  </a:cubicBezTo>
                  <a:cubicBezTo>
                    <a:pt x="73" y="392"/>
                    <a:pt x="73" y="392"/>
                    <a:pt x="73" y="392"/>
                  </a:cubicBezTo>
                  <a:cubicBezTo>
                    <a:pt x="97" y="392"/>
                    <a:pt x="97" y="392"/>
                    <a:pt x="97" y="392"/>
                  </a:cubicBezTo>
                  <a:cubicBezTo>
                    <a:pt x="97" y="368"/>
                    <a:pt x="97" y="368"/>
                    <a:pt x="97" y="368"/>
                  </a:cubicBezTo>
                  <a:cubicBezTo>
                    <a:pt x="97" y="368"/>
                    <a:pt x="97" y="368"/>
                    <a:pt x="97" y="368"/>
                  </a:cubicBezTo>
                  <a:close/>
                  <a:moveTo>
                    <a:pt x="133" y="368"/>
                  </a:moveTo>
                  <a:cubicBezTo>
                    <a:pt x="109" y="368"/>
                    <a:pt x="109" y="368"/>
                    <a:pt x="109" y="368"/>
                  </a:cubicBezTo>
                  <a:cubicBezTo>
                    <a:pt x="109" y="392"/>
                    <a:pt x="109" y="392"/>
                    <a:pt x="109" y="392"/>
                  </a:cubicBezTo>
                  <a:cubicBezTo>
                    <a:pt x="133" y="392"/>
                    <a:pt x="133" y="392"/>
                    <a:pt x="133" y="392"/>
                  </a:cubicBezTo>
                  <a:cubicBezTo>
                    <a:pt x="133" y="368"/>
                    <a:pt x="133" y="368"/>
                    <a:pt x="133" y="368"/>
                  </a:cubicBezTo>
                  <a:cubicBezTo>
                    <a:pt x="133" y="368"/>
                    <a:pt x="133" y="368"/>
                    <a:pt x="133" y="368"/>
                  </a:cubicBezTo>
                  <a:close/>
                  <a:moveTo>
                    <a:pt x="170" y="368"/>
                  </a:moveTo>
                  <a:cubicBezTo>
                    <a:pt x="146" y="368"/>
                    <a:pt x="146" y="368"/>
                    <a:pt x="146" y="368"/>
                  </a:cubicBezTo>
                  <a:cubicBezTo>
                    <a:pt x="146" y="392"/>
                    <a:pt x="146" y="392"/>
                    <a:pt x="146" y="392"/>
                  </a:cubicBezTo>
                  <a:cubicBezTo>
                    <a:pt x="170" y="392"/>
                    <a:pt x="170" y="392"/>
                    <a:pt x="170" y="392"/>
                  </a:cubicBezTo>
                  <a:cubicBezTo>
                    <a:pt x="170" y="368"/>
                    <a:pt x="170" y="368"/>
                    <a:pt x="170" y="368"/>
                  </a:cubicBezTo>
                  <a:cubicBezTo>
                    <a:pt x="170" y="368"/>
                    <a:pt x="170" y="368"/>
                    <a:pt x="170" y="368"/>
                  </a:cubicBezTo>
                  <a:close/>
                  <a:moveTo>
                    <a:pt x="206" y="368"/>
                  </a:moveTo>
                  <a:cubicBezTo>
                    <a:pt x="182" y="368"/>
                    <a:pt x="182" y="368"/>
                    <a:pt x="182" y="368"/>
                  </a:cubicBezTo>
                  <a:cubicBezTo>
                    <a:pt x="182" y="392"/>
                    <a:pt x="182" y="392"/>
                    <a:pt x="182" y="392"/>
                  </a:cubicBezTo>
                  <a:cubicBezTo>
                    <a:pt x="206" y="392"/>
                    <a:pt x="206" y="392"/>
                    <a:pt x="206" y="392"/>
                  </a:cubicBezTo>
                  <a:cubicBezTo>
                    <a:pt x="206" y="368"/>
                    <a:pt x="206" y="368"/>
                    <a:pt x="206" y="368"/>
                  </a:cubicBezTo>
                  <a:cubicBezTo>
                    <a:pt x="206" y="368"/>
                    <a:pt x="206" y="368"/>
                    <a:pt x="206" y="368"/>
                  </a:cubicBezTo>
                  <a:close/>
                  <a:moveTo>
                    <a:pt x="243" y="368"/>
                  </a:moveTo>
                  <a:cubicBezTo>
                    <a:pt x="219" y="368"/>
                    <a:pt x="219" y="368"/>
                    <a:pt x="219" y="368"/>
                  </a:cubicBezTo>
                  <a:cubicBezTo>
                    <a:pt x="219" y="392"/>
                    <a:pt x="219" y="392"/>
                    <a:pt x="219" y="392"/>
                  </a:cubicBezTo>
                  <a:cubicBezTo>
                    <a:pt x="243" y="392"/>
                    <a:pt x="243" y="392"/>
                    <a:pt x="243" y="392"/>
                  </a:cubicBezTo>
                  <a:cubicBezTo>
                    <a:pt x="243" y="368"/>
                    <a:pt x="243" y="368"/>
                    <a:pt x="243" y="368"/>
                  </a:cubicBezTo>
                  <a:cubicBezTo>
                    <a:pt x="243" y="368"/>
                    <a:pt x="243" y="368"/>
                    <a:pt x="243" y="368"/>
                  </a:cubicBezTo>
                  <a:close/>
                  <a:moveTo>
                    <a:pt x="279" y="368"/>
                  </a:moveTo>
                  <a:cubicBezTo>
                    <a:pt x="255" y="368"/>
                    <a:pt x="255" y="368"/>
                    <a:pt x="255" y="368"/>
                  </a:cubicBezTo>
                  <a:cubicBezTo>
                    <a:pt x="255" y="392"/>
                    <a:pt x="255" y="392"/>
                    <a:pt x="255" y="392"/>
                  </a:cubicBezTo>
                  <a:cubicBezTo>
                    <a:pt x="279" y="392"/>
                    <a:pt x="279" y="392"/>
                    <a:pt x="279" y="392"/>
                  </a:cubicBezTo>
                  <a:cubicBezTo>
                    <a:pt x="279" y="368"/>
                    <a:pt x="279" y="368"/>
                    <a:pt x="279" y="368"/>
                  </a:cubicBezTo>
                  <a:cubicBezTo>
                    <a:pt x="279" y="368"/>
                    <a:pt x="279" y="368"/>
                    <a:pt x="279" y="368"/>
                  </a:cubicBezTo>
                  <a:close/>
                  <a:moveTo>
                    <a:pt x="315" y="368"/>
                  </a:moveTo>
                  <a:cubicBezTo>
                    <a:pt x="292" y="368"/>
                    <a:pt x="292" y="368"/>
                    <a:pt x="292" y="368"/>
                  </a:cubicBezTo>
                  <a:cubicBezTo>
                    <a:pt x="292" y="392"/>
                    <a:pt x="292" y="392"/>
                    <a:pt x="292" y="392"/>
                  </a:cubicBezTo>
                  <a:cubicBezTo>
                    <a:pt x="315" y="392"/>
                    <a:pt x="315" y="392"/>
                    <a:pt x="315" y="392"/>
                  </a:cubicBezTo>
                  <a:cubicBezTo>
                    <a:pt x="315" y="368"/>
                    <a:pt x="315" y="368"/>
                    <a:pt x="315" y="368"/>
                  </a:cubicBezTo>
                  <a:cubicBezTo>
                    <a:pt x="315" y="368"/>
                    <a:pt x="315" y="368"/>
                    <a:pt x="315" y="368"/>
                  </a:cubicBezTo>
                  <a:close/>
                  <a:moveTo>
                    <a:pt x="352" y="368"/>
                  </a:moveTo>
                  <a:cubicBezTo>
                    <a:pt x="328" y="368"/>
                    <a:pt x="328" y="368"/>
                    <a:pt x="328" y="368"/>
                  </a:cubicBezTo>
                  <a:cubicBezTo>
                    <a:pt x="328" y="392"/>
                    <a:pt x="328" y="392"/>
                    <a:pt x="328" y="392"/>
                  </a:cubicBezTo>
                  <a:cubicBezTo>
                    <a:pt x="352" y="392"/>
                    <a:pt x="352" y="392"/>
                    <a:pt x="352" y="392"/>
                  </a:cubicBezTo>
                  <a:cubicBezTo>
                    <a:pt x="352" y="368"/>
                    <a:pt x="352" y="368"/>
                    <a:pt x="352" y="368"/>
                  </a:cubicBezTo>
                  <a:cubicBezTo>
                    <a:pt x="352" y="368"/>
                    <a:pt x="352" y="368"/>
                    <a:pt x="352" y="368"/>
                  </a:cubicBezTo>
                  <a:close/>
                  <a:moveTo>
                    <a:pt x="388" y="368"/>
                  </a:moveTo>
                  <a:cubicBezTo>
                    <a:pt x="364" y="368"/>
                    <a:pt x="364" y="368"/>
                    <a:pt x="364" y="368"/>
                  </a:cubicBezTo>
                  <a:cubicBezTo>
                    <a:pt x="364" y="392"/>
                    <a:pt x="364" y="392"/>
                    <a:pt x="364" y="392"/>
                  </a:cubicBezTo>
                  <a:cubicBezTo>
                    <a:pt x="388" y="392"/>
                    <a:pt x="388" y="392"/>
                    <a:pt x="388" y="392"/>
                  </a:cubicBezTo>
                  <a:cubicBezTo>
                    <a:pt x="388" y="368"/>
                    <a:pt x="388" y="368"/>
                    <a:pt x="388" y="368"/>
                  </a:cubicBezTo>
                  <a:cubicBezTo>
                    <a:pt x="388" y="368"/>
                    <a:pt x="388" y="368"/>
                    <a:pt x="388" y="368"/>
                  </a:cubicBezTo>
                  <a:close/>
                  <a:moveTo>
                    <a:pt x="425" y="368"/>
                  </a:moveTo>
                  <a:cubicBezTo>
                    <a:pt x="401" y="368"/>
                    <a:pt x="401" y="368"/>
                    <a:pt x="401" y="368"/>
                  </a:cubicBezTo>
                  <a:cubicBezTo>
                    <a:pt x="401" y="392"/>
                    <a:pt x="401" y="392"/>
                    <a:pt x="401" y="392"/>
                  </a:cubicBezTo>
                  <a:cubicBezTo>
                    <a:pt x="425" y="392"/>
                    <a:pt x="425" y="392"/>
                    <a:pt x="425" y="392"/>
                  </a:cubicBezTo>
                  <a:cubicBezTo>
                    <a:pt x="425" y="368"/>
                    <a:pt x="425" y="368"/>
                    <a:pt x="425" y="368"/>
                  </a:cubicBezTo>
                  <a:cubicBezTo>
                    <a:pt x="425" y="368"/>
                    <a:pt x="425" y="368"/>
                    <a:pt x="425" y="368"/>
                  </a:cubicBezTo>
                  <a:close/>
                  <a:moveTo>
                    <a:pt x="24" y="335"/>
                  </a:moveTo>
                  <a:cubicBezTo>
                    <a:pt x="0" y="335"/>
                    <a:pt x="0" y="335"/>
                    <a:pt x="0" y="335"/>
                  </a:cubicBezTo>
                  <a:cubicBezTo>
                    <a:pt x="0" y="358"/>
                    <a:pt x="0" y="358"/>
                    <a:pt x="0" y="358"/>
                  </a:cubicBezTo>
                  <a:cubicBezTo>
                    <a:pt x="24" y="358"/>
                    <a:pt x="24" y="358"/>
                    <a:pt x="24" y="358"/>
                  </a:cubicBezTo>
                  <a:cubicBezTo>
                    <a:pt x="24" y="335"/>
                    <a:pt x="24" y="335"/>
                    <a:pt x="24" y="335"/>
                  </a:cubicBezTo>
                  <a:cubicBezTo>
                    <a:pt x="24" y="335"/>
                    <a:pt x="24" y="335"/>
                    <a:pt x="24" y="335"/>
                  </a:cubicBezTo>
                  <a:close/>
                  <a:moveTo>
                    <a:pt x="61" y="335"/>
                  </a:moveTo>
                  <a:cubicBezTo>
                    <a:pt x="37" y="335"/>
                    <a:pt x="37" y="335"/>
                    <a:pt x="37" y="335"/>
                  </a:cubicBezTo>
                  <a:cubicBezTo>
                    <a:pt x="37" y="358"/>
                    <a:pt x="37" y="358"/>
                    <a:pt x="37" y="358"/>
                  </a:cubicBezTo>
                  <a:cubicBezTo>
                    <a:pt x="61" y="358"/>
                    <a:pt x="61" y="358"/>
                    <a:pt x="61" y="358"/>
                  </a:cubicBezTo>
                  <a:cubicBezTo>
                    <a:pt x="61" y="335"/>
                    <a:pt x="61" y="335"/>
                    <a:pt x="61" y="335"/>
                  </a:cubicBezTo>
                  <a:cubicBezTo>
                    <a:pt x="61" y="335"/>
                    <a:pt x="61" y="335"/>
                    <a:pt x="61" y="335"/>
                  </a:cubicBezTo>
                  <a:close/>
                  <a:moveTo>
                    <a:pt x="97" y="335"/>
                  </a:moveTo>
                  <a:cubicBezTo>
                    <a:pt x="73" y="335"/>
                    <a:pt x="73" y="335"/>
                    <a:pt x="73" y="335"/>
                  </a:cubicBezTo>
                  <a:cubicBezTo>
                    <a:pt x="73" y="358"/>
                    <a:pt x="73" y="358"/>
                    <a:pt x="73" y="358"/>
                  </a:cubicBezTo>
                  <a:cubicBezTo>
                    <a:pt x="97" y="358"/>
                    <a:pt x="97" y="358"/>
                    <a:pt x="97" y="358"/>
                  </a:cubicBezTo>
                  <a:cubicBezTo>
                    <a:pt x="97" y="335"/>
                    <a:pt x="97" y="335"/>
                    <a:pt x="97" y="335"/>
                  </a:cubicBezTo>
                  <a:cubicBezTo>
                    <a:pt x="97" y="335"/>
                    <a:pt x="97" y="335"/>
                    <a:pt x="97" y="335"/>
                  </a:cubicBezTo>
                  <a:close/>
                  <a:moveTo>
                    <a:pt x="133" y="335"/>
                  </a:moveTo>
                  <a:cubicBezTo>
                    <a:pt x="109" y="335"/>
                    <a:pt x="109" y="335"/>
                    <a:pt x="109" y="335"/>
                  </a:cubicBezTo>
                  <a:cubicBezTo>
                    <a:pt x="109" y="358"/>
                    <a:pt x="109" y="358"/>
                    <a:pt x="109" y="358"/>
                  </a:cubicBezTo>
                  <a:cubicBezTo>
                    <a:pt x="133" y="358"/>
                    <a:pt x="133" y="358"/>
                    <a:pt x="133" y="358"/>
                  </a:cubicBezTo>
                  <a:cubicBezTo>
                    <a:pt x="133" y="335"/>
                    <a:pt x="133" y="335"/>
                    <a:pt x="133" y="335"/>
                  </a:cubicBezTo>
                  <a:cubicBezTo>
                    <a:pt x="133" y="335"/>
                    <a:pt x="133" y="335"/>
                    <a:pt x="133" y="335"/>
                  </a:cubicBezTo>
                  <a:close/>
                  <a:moveTo>
                    <a:pt x="170" y="335"/>
                  </a:moveTo>
                  <a:cubicBezTo>
                    <a:pt x="146" y="335"/>
                    <a:pt x="146" y="335"/>
                    <a:pt x="146" y="335"/>
                  </a:cubicBezTo>
                  <a:cubicBezTo>
                    <a:pt x="146" y="358"/>
                    <a:pt x="146" y="358"/>
                    <a:pt x="146" y="358"/>
                  </a:cubicBezTo>
                  <a:cubicBezTo>
                    <a:pt x="170" y="358"/>
                    <a:pt x="170" y="358"/>
                    <a:pt x="170" y="358"/>
                  </a:cubicBezTo>
                  <a:cubicBezTo>
                    <a:pt x="170" y="335"/>
                    <a:pt x="170" y="335"/>
                    <a:pt x="170" y="335"/>
                  </a:cubicBezTo>
                  <a:cubicBezTo>
                    <a:pt x="170" y="335"/>
                    <a:pt x="170" y="335"/>
                    <a:pt x="170" y="335"/>
                  </a:cubicBezTo>
                  <a:close/>
                  <a:moveTo>
                    <a:pt x="206" y="335"/>
                  </a:moveTo>
                  <a:cubicBezTo>
                    <a:pt x="182" y="335"/>
                    <a:pt x="182" y="335"/>
                    <a:pt x="182" y="335"/>
                  </a:cubicBezTo>
                  <a:cubicBezTo>
                    <a:pt x="182" y="358"/>
                    <a:pt x="182" y="358"/>
                    <a:pt x="182" y="358"/>
                  </a:cubicBezTo>
                  <a:cubicBezTo>
                    <a:pt x="206" y="358"/>
                    <a:pt x="206" y="358"/>
                    <a:pt x="206" y="358"/>
                  </a:cubicBezTo>
                  <a:cubicBezTo>
                    <a:pt x="206" y="335"/>
                    <a:pt x="206" y="335"/>
                    <a:pt x="206" y="335"/>
                  </a:cubicBezTo>
                  <a:cubicBezTo>
                    <a:pt x="206" y="335"/>
                    <a:pt x="206" y="335"/>
                    <a:pt x="206" y="335"/>
                  </a:cubicBezTo>
                  <a:close/>
                  <a:moveTo>
                    <a:pt x="243" y="335"/>
                  </a:moveTo>
                  <a:cubicBezTo>
                    <a:pt x="219" y="335"/>
                    <a:pt x="219" y="335"/>
                    <a:pt x="219" y="335"/>
                  </a:cubicBezTo>
                  <a:cubicBezTo>
                    <a:pt x="219" y="358"/>
                    <a:pt x="219" y="358"/>
                    <a:pt x="219" y="358"/>
                  </a:cubicBezTo>
                  <a:cubicBezTo>
                    <a:pt x="243" y="358"/>
                    <a:pt x="243" y="358"/>
                    <a:pt x="243" y="358"/>
                  </a:cubicBezTo>
                  <a:cubicBezTo>
                    <a:pt x="243" y="335"/>
                    <a:pt x="243" y="335"/>
                    <a:pt x="243" y="335"/>
                  </a:cubicBezTo>
                  <a:cubicBezTo>
                    <a:pt x="243" y="335"/>
                    <a:pt x="243" y="335"/>
                    <a:pt x="243" y="335"/>
                  </a:cubicBezTo>
                  <a:close/>
                  <a:moveTo>
                    <a:pt x="279" y="335"/>
                  </a:moveTo>
                  <a:cubicBezTo>
                    <a:pt x="255" y="335"/>
                    <a:pt x="255" y="335"/>
                    <a:pt x="255" y="335"/>
                  </a:cubicBezTo>
                  <a:cubicBezTo>
                    <a:pt x="255" y="358"/>
                    <a:pt x="255" y="358"/>
                    <a:pt x="255" y="358"/>
                  </a:cubicBezTo>
                  <a:cubicBezTo>
                    <a:pt x="279" y="358"/>
                    <a:pt x="279" y="358"/>
                    <a:pt x="279" y="358"/>
                  </a:cubicBezTo>
                  <a:cubicBezTo>
                    <a:pt x="279" y="335"/>
                    <a:pt x="279" y="335"/>
                    <a:pt x="279" y="335"/>
                  </a:cubicBezTo>
                  <a:cubicBezTo>
                    <a:pt x="279" y="335"/>
                    <a:pt x="279" y="335"/>
                    <a:pt x="279" y="335"/>
                  </a:cubicBezTo>
                  <a:close/>
                  <a:moveTo>
                    <a:pt x="315" y="335"/>
                  </a:moveTo>
                  <a:cubicBezTo>
                    <a:pt x="292" y="335"/>
                    <a:pt x="292" y="335"/>
                    <a:pt x="292" y="335"/>
                  </a:cubicBezTo>
                  <a:cubicBezTo>
                    <a:pt x="292" y="358"/>
                    <a:pt x="292" y="358"/>
                    <a:pt x="292" y="358"/>
                  </a:cubicBezTo>
                  <a:cubicBezTo>
                    <a:pt x="315" y="358"/>
                    <a:pt x="315" y="358"/>
                    <a:pt x="315" y="358"/>
                  </a:cubicBezTo>
                  <a:cubicBezTo>
                    <a:pt x="315" y="335"/>
                    <a:pt x="315" y="335"/>
                    <a:pt x="315" y="335"/>
                  </a:cubicBezTo>
                  <a:cubicBezTo>
                    <a:pt x="315" y="335"/>
                    <a:pt x="315" y="335"/>
                    <a:pt x="315" y="335"/>
                  </a:cubicBezTo>
                  <a:close/>
                  <a:moveTo>
                    <a:pt x="352" y="335"/>
                  </a:moveTo>
                  <a:cubicBezTo>
                    <a:pt x="328" y="335"/>
                    <a:pt x="328" y="335"/>
                    <a:pt x="328" y="335"/>
                  </a:cubicBezTo>
                  <a:cubicBezTo>
                    <a:pt x="328" y="358"/>
                    <a:pt x="328" y="358"/>
                    <a:pt x="328" y="358"/>
                  </a:cubicBezTo>
                  <a:cubicBezTo>
                    <a:pt x="352" y="358"/>
                    <a:pt x="352" y="358"/>
                    <a:pt x="352" y="358"/>
                  </a:cubicBezTo>
                  <a:cubicBezTo>
                    <a:pt x="352" y="335"/>
                    <a:pt x="352" y="335"/>
                    <a:pt x="352" y="335"/>
                  </a:cubicBezTo>
                  <a:cubicBezTo>
                    <a:pt x="352" y="335"/>
                    <a:pt x="352" y="335"/>
                    <a:pt x="352" y="335"/>
                  </a:cubicBezTo>
                  <a:close/>
                  <a:moveTo>
                    <a:pt x="388" y="335"/>
                  </a:moveTo>
                  <a:cubicBezTo>
                    <a:pt x="364" y="335"/>
                    <a:pt x="364" y="335"/>
                    <a:pt x="364" y="335"/>
                  </a:cubicBezTo>
                  <a:cubicBezTo>
                    <a:pt x="364" y="358"/>
                    <a:pt x="364" y="358"/>
                    <a:pt x="364" y="358"/>
                  </a:cubicBezTo>
                  <a:cubicBezTo>
                    <a:pt x="388" y="358"/>
                    <a:pt x="388" y="358"/>
                    <a:pt x="388" y="358"/>
                  </a:cubicBezTo>
                  <a:cubicBezTo>
                    <a:pt x="388" y="335"/>
                    <a:pt x="388" y="335"/>
                    <a:pt x="388" y="335"/>
                  </a:cubicBezTo>
                  <a:cubicBezTo>
                    <a:pt x="388" y="335"/>
                    <a:pt x="388" y="335"/>
                    <a:pt x="388" y="335"/>
                  </a:cubicBezTo>
                  <a:close/>
                  <a:moveTo>
                    <a:pt x="425" y="335"/>
                  </a:moveTo>
                  <a:cubicBezTo>
                    <a:pt x="401" y="335"/>
                    <a:pt x="401" y="335"/>
                    <a:pt x="401" y="335"/>
                  </a:cubicBezTo>
                  <a:cubicBezTo>
                    <a:pt x="401" y="358"/>
                    <a:pt x="401" y="358"/>
                    <a:pt x="401" y="358"/>
                  </a:cubicBezTo>
                  <a:cubicBezTo>
                    <a:pt x="425" y="358"/>
                    <a:pt x="425" y="358"/>
                    <a:pt x="425" y="358"/>
                  </a:cubicBezTo>
                  <a:cubicBezTo>
                    <a:pt x="425" y="335"/>
                    <a:pt x="425" y="335"/>
                    <a:pt x="425" y="335"/>
                  </a:cubicBezTo>
                  <a:cubicBezTo>
                    <a:pt x="425" y="335"/>
                    <a:pt x="425" y="335"/>
                    <a:pt x="425" y="335"/>
                  </a:cubicBezTo>
                  <a:close/>
                  <a:moveTo>
                    <a:pt x="24" y="301"/>
                  </a:moveTo>
                  <a:cubicBezTo>
                    <a:pt x="0" y="301"/>
                    <a:pt x="0" y="301"/>
                    <a:pt x="0" y="301"/>
                  </a:cubicBezTo>
                  <a:cubicBezTo>
                    <a:pt x="0" y="325"/>
                    <a:pt x="0" y="325"/>
                    <a:pt x="0" y="325"/>
                  </a:cubicBezTo>
                  <a:cubicBezTo>
                    <a:pt x="24" y="325"/>
                    <a:pt x="24" y="325"/>
                    <a:pt x="24" y="325"/>
                  </a:cubicBezTo>
                  <a:cubicBezTo>
                    <a:pt x="24" y="301"/>
                    <a:pt x="24" y="301"/>
                    <a:pt x="24" y="301"/>
                  </a:cubicBezTo>
                  <a:cubicBezTo>
                    <a:pt x="24" y="301"/>
                    <a:pt x="24" y="301"/>
                    <a:pt x="24" y="301"/>
                  </a:cubicBezTo>
                  <a:close/>
                  <a:moveTo>
                    <a:pt x="61" y="301"/>
                  </a:moveTo>
                  <a:cubicBezTo>
                    <a:pt x="37" y="301"/>
                    <a:pt x="37" y="301"/>
                    <a:pt x="37" y="301"/>
                  </a:cubicBezTo>
                  <a:cubicBezTo>
                    <a:pt x="37" y="325"/>
                    <a:pt x="37" y="325"/>
                    <a:pt x="37" y="325"/>
                  </a:cubicBezTo>
                  <a:cubicBezTo>
                    <a:pt x="61" y="325"/>
                    <a:pt x="61" y="325"/>
                    <a:pt x="61" y="325"/>
                  </a:cubicBezTo>
                  <a:cubicBezTo>
                    <a:pt x="61" y="301"/>
                    <a:pt x="61" y="301"/>
                    <a:pt x="61" y="301"/>
                  </a:cubicBezTo>
                  <a:cubicBezTo>
                    <a:pt x="61" y="301"/>
                    <a:pt x="61" y="301"/>
                    <a:pt x="61" y="301"/>
                  </a:cubicBezTo>
                  <a:close/>
                  <a:moveTo>
                    <a:pt x="97" y="301"/>
                  </a:moveTo>
                  <a:cubicBezTo>
                    <a:pt x="73" y="301"/>
                    <a:pt x="73" y="301"/>
                    <a:pt x="73" y="301"/>
                  </a:cubicBezTo>
                  <a:cubicBezTo>
                    <a:pt x="73" y="325"/>
                    <a:pt x="73" y="325"/>
                    <a:pt x="73" y="325"/>
                  </a:cubicBezTo>
                  <a:cubicBezTo>
                    <a:pt x="97" y="325"/>
                    <a:pt x="97" y="325"/>
                    <a:pt x="97" y="325"/>
                  </a:cubicBezTo>
                  <a:cubicBezTo>
                    <a:pt x="97" y="301"/>
                    <a:pt x="97" y="301"/>
                    <a:pt x="97" y="301"/>
                  </a:cubicBezTo>
                  <a:cubicBezTo>
                    <a:pt x="97" y="301"/>
                    <a:pt x="97" y="301"/>
                    <a:pt x="97" y="301"/>
                  </a:cubicBezTo>
                  <a:close/>
                  <a:moveTo>
                    <a:pt x="133" y="301"/>
                  </a:moveTo>
                  <a:cubicBezTo>
                    <a:pt x="109" y="301"/>
                    <a:pt x="109" y="301"/>
                    <a:pt x="109" y="301"/>
                  </a:cubicBezTo>
                  <a:cubicBezTo>
                    <a:pt x="109" y="325"/>
                    <a:pt x="109" y="325"/>
                    <a:pt x="109" y="325"/>
                  </a:cubicBezTo>
                  <a:cubicBezTo>
                    <a:pt x="133" y="325"/>
                    <a:pt x="133" y="325"/>
                    <a:pt x="133" y="325"/>
                  </a:cubicBezTo>
                  <a:cubicBezTo>
                    <a:pt x="133" y="301"/>
                    <a:pt x="133" y="301"/>
                    <a:pt x="133" y="301"/>
                  </a:cubicBezTo>
                  <a:cubicBezTo>
                    <a:pt x="133" y="301"/>
                    <a:pt x="133" y="301"/>
                    <a:pt x="133" y="301"/>
                  </a:cubicBezTo>
                  <a:close/>
                  <a:moveTo>
                    <a:pt x="170" y="301"/>
                  </a:moveTo>
                  <a:cubicBezTo>
                    <a:pt x="146" y="301"/>
                    <a:pt x="146" y="301"/>
                    <a:pt x="146" y="301"/>
                  </a:cubicBezTo>
                  <a:cubicBezTo>
                    <a:pt x="146" y="325"/>
                    <a:pt x="146" y="325"/>
                    <a:pt x="146" y="325"/>
                  </a:cubicBezTo>
                  <a:cubicBezTo>
                    <a:pt x="170" y="325"/>
                    <a:pt x="170" y="325"/>
                    <a:pt x="170" y="325"/>
                  </a:cubicBezTo>
                  <a:cubicBezTo>
                    <a:pt x="170" y="301"/>
                    <a:pt x="170" y="301"/>
                    <a:pt x="170" y="301"/>
                  </a:cubicBezTo>
                  <a:cubicBezTo>
                    <a:pt x="170" y="301"/>
                    <a:pt x="170" y="301"/>
                    <a:pt x="170" y="301"/>
                  </a:cubicBezTo>
                  <a:close/>
                  <a:moveTo>
                    <a:pt x="206" y="301"/>
                  </a:moveTo>
                  <a:cubicBezTo>
                    <a:pt x="182" y="301"/>
                    <a:pt x="182" y="301"/>
                    <a:pt x="182" y="301"/>
                  </a:cubicBezTo>
                  <a:cubicBezTo>
                    <a:pt x="182" y="325"/>
                    <a:pt x="182" y="325"/>
                    <a:pt x="182" y="325"/>
                  </a:cubicBezTo>
                  <a:cubicBezTo>
                    <a:pt x="206" y="325"/>
                    <a:pt x="206" y="325"/>
                    <a:pt x="206" y="325"/>
                  </a:cubicBezTo>
                  <a:cubicBezTo>
                    <a:pt x="206" y="301"/>
                    <a:pt x="206" y="301"/>
                    <a:pt x="206" y="301"/>
                  </a:cubicBezTo>
                  <a:cubicBezTo>
                    <a:pt x="206" y="301"/>
                    <a:pt x="206" y="301"/>
                    <a:pt x="206" y="301"/>
                  </a:cubicBezTo>
                  <a:close/>
                  <a:moveTo>
                    <a:pt x="243" y="301"/>
                  </a:moveTo>
                  <a:cubicBezTo>
                    <a:pt x="219" y="301"/>
                    <a:pt x="219" y="301"/>
                    <a:pt x="219" y="301"/>
                  </a:cubicBezTo>
                  <a:cubicBezTo>
                    <a:pt x="219" y="325"/>
                    <a:pt x="219" y="325"/>
                    <a:pt x="219" y="325"/>
                  </a:cubicBezTo>
                  <a:cubicBezTo>
                    <a:pt x="243" y="325"/>
                    <a:pt x="243" y="325"/>
                    <a:pt x="243" y="325"/>
                  </a:cubicBezTo>
                  <a:cubicBezTo>
                    <a:pt x="243" y="301"/>
                    <a:pt x="243" y="301"/>
                    <a:pt x="243" y="301"/>
                  </a:cubicBezTo>
                  <a:cubicBezTo>
                    <a:pt x="243" y="301"/>
                    <a:pt x="243" y="301"/>
                    <a:pt x="243" y="301"/>
                  </a:cubicBezTo>
                  <a:close/>
                  <a:moveTo>
                    <a:pt x="279" y="301"/>
                  </a:moveTo>
                  <a:cubicBezTo>
                    <a:pt x="255" y="301"/>
                    <a:pt x="255" y="301"/>
                    <a:pt x="255" y="301"/>
                  </a:cubicBezTo>
                  <a:cubicBezTo>
                    <a:pt x="255" y="325"/>
                    <a:pt x="255" y="325"/>
                    <a:pt x="255" y="325"/>
                  </a:cubicBezTo>
                  <a:cubicBezTo>
                    <a:pt x="279" y="325"/>
                    <a:pt x="279" y="325"/>
                    <a:pt x="279" y="325"/>
                  </a:cubicBezTo>
                  <a:cubicBezTo>
                    <a:pt x="279" y="301"/>
                    <a:pt x="279" y="301"/>
                    <a:pt x="279" y="301"/>
                  </a:cubicBezTo>
                  <a:cubicBezTo>
                    <a:pt x="279" y="301"/>
                    <a:pt x="279" y="301"/>
                    <a:pt x="279" y="301"/>
                  </a:cubicBezTo>
                  <a:close/>
                  <a:moveTo>
                    <a:pt x="315" y="301"/>
                  </a:moveTo>
                  <a:cubicBezTo>
                    <a:pt x="292" y="301"/>
                    <a:pt x="292" y="301"/>
                    <a:pt x="292" y="301"/>
                  </a:cubicBezTo>
                  <a:cubicBezTo>
                    <a:pt x="292" y="325"/>
                    <a:pt x="292" y="325"/>
                    <a:pt x="292" y="325"/>
                  </a:cubicBezTo>
                  <a:cubicBezTo>
                    <a:pt x="315" y="325"/>
                    <a:pt x="315" y="325"/>
                    <a:pt x="315" y="325"/>
                  </a:cubicBezTo>
                  <a:cubicBezTo>
                    <a:pt x="315" y="301"/>
                    <a:pt x="315" y="301"/>
                    <a:pt x="315" y="301"/>
                  </a:cubicBezTo>
                  <a:cubicBezTo>
                    <a:pt x="315" y="301"/>
                    <a:pt x="315" y="301"/>
                    <a:pt x="315" y="301"/>
                  </a:cubicBezTo>
                  <a:close/>
                  <a:moveTo>
                    <a:pt x="352" y="301"/>
                  </a:moveTo>
                  <a:cubicBezTo>
                    <a:pt x="328" y="301"/>
                    <a:pt x="328" y="301"/>
                    <a:pt x="328" y="301"/>
                  </a:cubicBezTo>
                  <a:cubicBezTo>
                    <a:pt x="328" y="325"/>
                    <a:pt x="328" y="325"/>
                    <a:pt x="328" y="325"/>
                  </a:cubicBezTo>
                  <a:cubicBezTo>
                    <a:pt x="352" y="325"/>
                    <a:pt x="352" y="325"/>
                    <a:pt x="352" y="325"/>
                  </a:cubicBezTo>
                  <a:cubicBezTo>
                    <a:pt x="352" y="301"/>
                    <a:pt x="352" y="301"/>
                    <a:pt x="352" y="301"/>
                  </a:cubicBezTo>
                  <a:cubicBezTo>
                    <a:pt x="352" y="301"/>
                    <a:pt x="352" y="301"/>
                    <a:pt x="352" y="301"/>
                  </a:cubicBezTo>
                  <a:close/>
                  <a:moveTo>
                    <a:pt x="388" y="301"/>
                  </a:moveTo>
                  <a:cubicBezTo>
                    <a:pt x="364" y="301"/>
                    <a:pt x="364" y="301"/>
                    <a:pt x="364" y="301"/>
                  </a:cubicBezTo>
                  <a:cubicBezTo>
                    <a:pt x="364" y="325"/>
                    <a:pt x="364" y="325"/>
                    <a:pt x="364" y="325"/>
                  </a:cubicBezTo>
                  <a:cubicBezTo>
                    <a:pt x="388" y="325"/>
                    <a:pt x="388" y="325"/>
                    <a:pt x="388" y="325"/>
                  </a:cubicBezTo>
                  <a:cubicBezTo>
                    <a:pt x="388" y="301"/>
                    <a:pt x="388" y="301"/>
                    <a:pt x="388" y="301"/>
                  </a:cubicBezTo>
                  <a:cubicBezTo>
                    <a:pt x="388" y="301"/>
                    <a:pt x="388" y="301"/>
                    <a:pt x="388" y="301"/>
                  </a:cubicBezTo>
                  <a:close/>
                  <a:moveTo>
                    <a:pt x="425" y="301"/>
                  </a:moveTo>
                  <a:cubicBezTo>
                    <a:pt x="401" y="301"/>
                    <a:pt x="401" y="301"/>
                    <a:pt x="401" y="301"/>
                  </a:cubicBezTo>
                  <a:cubicBezTo>
                    <a:pt x="401" y="325"/>
                    <a:pt x="401" y="325"/>
                    <a:pt x="401" y="325"/>
                  </a:cubicBezTo>
                  <a:cubicBezTo>
                    <a:pt x="425" y="325"/>
                    <a:pt x="425" y="325"/>
                    <a:pt x="425" y="325"/>
                  </a:cubicBezTo>
                  <a:cubicBezTo>
                    <a:pt x="425" y="301"/>
                    <a:pt x="425" y="301"/>
                    <a:pt x="425" y="301"/>
                  </a:cubicBezTo>
                  <a:cubicBezTo>
                    <a:pt x="425" y="301"/>
                    <a:pt x="425" y="301"/>
                    <a:pt x="425" y="301"/>
                  </a:cubicBezTo>
                  <a:close/>
                  <a:moveTo>
                    <a:pt x="24" y="268"/>
                  </a:moveTo>
                  <a:cubicBezTo>
                    <a:pt x="0" y="268"/>
                    <a:pt x="0" y="268"/>
                    <a:pt x="0" y="268"/>
                  </a:cubicBezTo>
                  <a:cubicBezTo>
                    <a:pt x="0" y="291"/>
                    <a:pt x="0" y="291"/>
                    <a:pt x="0" y="291"/>
                  </a:cubicBezTo>
                  <a:cubicBezTo>
                    <a:pt x="24" y="291"/>
                    <a:pt x="24" y="291"/>
                    <a:pt x="24" y="291"/>
                  </a:cubicBezTo>
                  <a:cubicBezTo>
                    <a:pt x="24" y="268"/>
                    <a:pt x="24" y="268"/>
                    <a:pt x="24" y="268"/>
                  </a:cubicBezTo>
                  <a:cubicBezTo>
                    <a:pt x="24" y="268"/>
                    <a:pt x="24" y="268"/>
                    <a:pt x="24" y="268"/>
                  </a:cubicBezTo>
                  <a:close/>
                  <a:moveTo>
                    <a:pt x="61" y="268"/>
                  </a:moveTo>
                  <a:cubicBezTo>
                    <a:pt x="37" y="268"/>
                    <a:pt x="37" y="268"/>
                    <a:pt x="37" y="268"/>
                  </a:cubicBezTo>
                  <a:cubicBezTo>
                    <a:pt x="37" y="291"/>
                    <a:pt x="37" y="291"/>
                    <a:pt x="37" y="291"/>
                  </a:cubicBezTo>
                  <a:cubicBezTo>
                    <a:pt x="61" y="291"/>
                    <a:pt x="61" y="291"/>
                    <a:pt x="61" y="291"/>
                  </a:cubicBezTo>
                  <a:cubicBezTo>
                    <a:pt x="61" y="268"/>
                    <a:pt x="61" y="268"/>
                    <a:pt x="61" y="268"/>
                  </a:cubicBezTo>
                  <a:cubicBezTo>
                    <a:pt x="61" y="268"/>
                    <a:pt x="61" y="268"/>
                    <a:pt x="61" y="268"/>
                  </a:cubicBezTo>
                  <a:close/>
                  <a:moveTo>
                    <a:pt x="97" y="268"/>
                  </a:moveTo>
                  <a:cubicBezTo>
                    <a:pt x="73" y="268"/>
                    <a:pt x="73" y="268"/>
                    <a:pt x="73" y="268"/>
                  </a:cubicBezTo>
                  <a:cubicBezTo>
                    <a:pt x="73" y="291"/>
                    <a:pt x="73" y="291"/>
                    <a:pt x="73" y="291"/>
                  </a:cubicBezTo>
                  <a:cubicBezTo>
                    <a:pt x="97" y="291"/>
                    <a:pt x="97" y="291"/>
                    <a:pt x="97" y="291"/>
                  </a:cubicBezTo>
                  <a:cubicBezTo>
                    <a:pt x="97" y="268"/>
                    <a:pt x="97" y="268"/>
                    <a:pt x="97" y="268"/>
                  </a:cubicBezTo>
                  <a:cubicBezTo>
                    <a:pt x="97" y="268"/>
                    <a:pt x="97" y="268"/>
                    <a:pt x="97" y="268"/>
                  </a:cubicBezTo>
                  <a:close/>
                  <a:moveTo>
                    <a:pt x="133" y="268"/>
                  </a:moveTo>
                  <a:cubicBezTo>
                    <a:pt x="109" y="268"/>
                    <a:pt x="109" y="268"/>
                    <a:pt x="109" y="268"/>
                  </a:cubicBezTo>
                  <a:cubicBezTo>
                    <a:pt x="109" y="291"/>
                    <a:pt x="109" y="291"/>
                    <a:pt x="109" y="291"/>
                  </a:cubicBezTo>
                  <a:cubicBezTo>
                    <a:pt x="133" y="291"/>
                    <a:pt x="133" y="291"/>
                    <a:pt x="133" y="291"/>
                  </a:cubicBezTo>
                  <a:cubicBezTo>
                    <a:pt x="133" y="268"/>
                    <a:pt x="133" y="268"/>
                    <a:pt x="133" y="268"/>
                  </a:cubicBezTo>
                  <a:cubicBezTo>
                    <a:pt x="133" y="268"/>
                    <a:pt x="133" y="268"/>
                    <a:pt x="133" y="268"/>
                  </a:cubicBezTo>
                  <a:close/>
                  <a:moveTo>
                    <a:pt x="170" y="268"/>
                  </a:moveTo>
                  <a:cubicBezTo>
                    <a:pt x="146" y="268"/>
                    <a:pt x="146" y="268"/>
                    <a:pt x="146" y="268"/>
                  </a:cubicBezTo>
                  <a:cubicBezTo>
                    <a:pt x="146" y="291"/>
                    <a:pt x="146" y="291"/>
                    <a:pt x="146" y="291"/>
                  </a:cubicBezTo>
                  <a:cubicBezTo>
                    <a:pt x="170" y="291"/>
                    <a:pt x="170" y="291"/>
                    <a:pt x="170" y="291"/>
                  </a:cubicBezTo>
                  <a:cubicBezTo>
                    <a:pt x="170" y="268"/>
                    <a:pt x="170" y="268"/>
                    <a:pt x="170" y="268"/>
                  </a:cubicBezTo>
                  <a:cubicBezTo>
                    <a:pt x="170" y="268"/>
                    <a:pt x="170" y="268"/>
                    <a:pt x="170" y="268"/>
                  </a:cubicBezTo>
                  <a:close/>
                  <a:moveTo>
                    <a:pt x="206" y="268"/>
                  </a:moveTo>
                  <a:cubicBezTo>
                    <a:pt x="182" y="268"/>
                    <a:pt x="182" y="268"/>
                    <a:pt x="182" y="268"/>
                  </a:cubicBezTo>
                  <a:cubicBezTo>
                    <a:pt x="182" y="291"/>
                    <a:pt x="182" y="291"/>
                    <a:pt x="182" y="291"/>
                  </a:cubicBezTo>
                  <a:cubicBezTo>
                    <a:pt x="206" y="291"/>
                    <a:pt x="206" y="291"/>
                    <a:pt x="206" y="291"/>
                  </a:cubicBezTo>
                  <a:cubicBezTo>
                    <a:pt x="206" y="268"/>
                    <a:pt x="206" y="268"/>
                    <a:pt x="206" y="268"/>
                  </a:cubicBezTo>
                  <a:cubicBezTo>
                    <a:pt x="206" y="268"/>
                    <a:pt x="206" y="268"/>
                    <a:pt x="206" y="268"/>
                  </a:cubicBezTo>
                  <a:close/>
                  <a:moveTo>
                    <a:pt x="243" y="268"/>
                  </a:moveTo>
                  <a:cubicBezTo>
                    <a:pt x="219" y="268"/>
                    <a:pt x="219" y="268"/>
                    <a:pt x="219" y="268"/>
                  </a:cubicBezTo>
                  <a:cubicBezTo>
                    <a:pt x="219" y="291"/>
                    <a:pt x="219" y="291"/>
                    <a:pt x="219" y="291"/>
                  </a:cubicBezTo>
                  <a:cubicBezTo>
                    <a:pt x="243" y="291"/>
                    <a:pt x="243" y="291"/>
                    <a:pt x="243" y="291"/>
                  </a:cubicBezTo>
                  <a:cubicBezTo>
                    <a:pt x="243" y="268"/>
                    <a:pt x="243" y="268"/>
                    <a:pt x="243" y="268"/>
                  </a:cubicBezTo>
                  <a:cubicBezTo>
                    <a:pt x="243" y="268"/>
                    <a:pt x="243" y="268"/>
                    <a:pt x="243" y="268"/>
                  </a:cubicBezTo>
                  <a:close/>
                  <a:moveTo>
                    <a:pt x="279" y="268"/>
                  </a:moveTo>
                  <a:cubicBezTo>
                    <a:pt x="255" y="268"/>
                    <a:pt x="255" y="268"/>
                    <a:pt x="255" y="268"/>
                  </a:cubicBezTo>
                  <a:cubicBezTo>
                    <a:pt x="255" y="291"/>
                    <a:pt x="255" y="291"/>
                    <a:pt x="255" y="291"/>
                  </a:cubicBezTo>
                  <a:cubicBezTo>
                    <a:pt x="279" y="291"/>
                    <a:pt x="279" y="291"/>
                    <a:pt x="279" y="291"/>
                  </a:cubicBezTo>
                  <a:cubicBezTo>
                    <a:pt x="279" y="268"/>
                    <a:pt x="279" y="268"/>
                    <a:pt x="279" y="268"/>
                  </a:cubicBezTo>
                  <a:cubicBezTo>
                    <a:pt x="279" y="268"/>
                    <a:pt x="279" y="268"/>
                    <a:pt x="279" y="268"/>
                  </a:cubicBezTo>
                  <a:close/>
                  <a:moveTo>
                    <a:pt x="315" y="268"/>
                  </a:moveTo>
                  <a:cubicBezTo>
                    <a:pt x="292" y="268"/>
                    <a:pt x="292" y="268"/>
                    <a:pt x="292" y="268"/>
                  </a:cubicBezTo>
                  <a:cubicBezTo>
                    <a:pt x="292" y="291"/>
                    <a:pt x="292" y="291"/>
                    <a:pt x="292" y="291"/>
                  </a:cubicBezTo>
                  <a:cubicBezTo>
                    <a:pt x="315" y="291"/>
                    <a:pt x="315" y="291"/>
                    <a:pt x="315" y="291"/>
                  </a:cubicBezTo>
                  <a:cubicBezTo>
                    <a:pt x="315" y="268"/>
                    <a:pt x="315" y="268"/>
                    <a:pt x="315" y="268"/>
                  </a:cubicBezTo>
                  <a:cubicBezTo>
                    <a:pt x="315" y="268"/>
                    <a:pt x="315" y="268"/>
                    <a:pt x="315" y="268"/>
                  </a:cubicBezTo>
                  <a:close/>
                  <a:moveTo>
                    <a:pt x="352" y="268"/>
                  </a:moveTo>
                  <a:cubicBezTo>
                    <a:pt x="328" y="268"/>
                    <a:pt x="328" y="268"/>
                    <a:pt x="328" y="268"/>
                  </a:cubicBezTo>
                  <a:cubicBezTo>
                    <a:pt x="328" y="291"/>
                    <a:pt x="328" y="291"/>
                    <a:pt x="328" y="291"/>
                  </a:cubicBezTo>
                  <a:cubicBezTo>
                    <a:pt x="352" y="291"/>
                    <a:pt x="352" y="291"/>
                    <a:pt x="352" y="291"/>
                  </a:cubicBezTo>
                  <a:cubicBezTo>
                    <a:pt x="352" y="268"/>
                    <a:pt x="352" y="268"/>
                    <a:pt x="352" y="268"/>
                  </a:cubicBezTo>
                  <a:cubicBezTo>
                    <a:pt x="352" y="268"/>
                    <a:pt x="352" y="268"/>
                    <a:pt x="352" y="268"/>
                  </a:cubicBezTo>
                  <a:close/>
                  <a:moveTo>
                    <a:pt x="388" y="268"/>
                  </a:moveTo>
                  <a:cubicBezTo>
                    <a:pt x="364" y="268"/>
                    <a:pt x="364" y="268"/>
                    <a:pt x="364" y="268"/>
                  </a:cubicBezTo>
                  <a:cubicBezTo>
                    <a:pt x="364" y="291"/>
                    <a:pt x="364" y="291"/>
                    <a:pt x="364" y="291"/>
                  </a:cubicBezTo>
                  <a:cubicBezTo>
                    <a:pt x="388" y="291"/>
                    <a:pt x="388" y="291"/>
                    <a:pt x="388" y="291"/>
                  </a:cubicBezTo>
                  <a:cubicBezTo>
                    <a:pt x="388" y="268"/>
                    <a:pt x="388" y="268"/>
                    <a:pt x="388" y="268"/>
                  </a:cubicBezTo>
                  <a:cubicBezTo>
                    <a:pt x="388" y="268"/>
                    <a:pt x="388" y="268"/>
                    <a:pt x="388" y="268"/>
                  </a:cubicBezTo>
                  <a:close/>
                  <a:moveTo>
                    <a:pt x="425" y="268"/>
                  </a:moveTo>
                  <a:cubicBezTo>
                    <a:pt x="401" y="268"/>
                    <a:pt x="401" y="268"/>
                    <a:pt x="401" y="268"/>
                  </a:cubicBezTo>
                  <a:cubicBezTo>
                    <a:pt x="401" y="291"/>
                    <a:pt x="401" y="291"/>
                    <a:pt x="401" y="291"/>
                  </a:cubicBezTo>
                  <a:cubicBezTo>
                    <a:pt x="425" y="291"/>
                    <a:pt x="425" y="291"/>
                    <a:pt x="425" y="291"/>
                  </a:cubicBezTo>
                  <a:cubicBezTo>
                    <a:pt x="425" y="268"/>
                    <a:pt x="425" y="268"/>
                    <a:pt x="425" y="268"/>
                  </a:cubicBezTo>
                  <a:cubicBezTo>
                    <a:pt x="425" y="268"/>
                    <a:pt x="425" y="268"/>
                    <a:pt x="425" y="268"/>
                  </a:cubicBezTo>
                  <a:close/>
                  <a:moveTo>
                    <a:pt x="24" y="234"/>
                  </a:moveTo>
                  <a:cubicBezTo>
                    <a:pt x="0" y="234"/>
                    <a:pt x="0" y="234"/>
                    <a:pt x="0" y="234"/>
                  </a:cubicBezTo>
                  <a:cubicBezTo>
                    <a:pt x="0" y="258"/>
                    <a:pt x="0" y="258"/>
                    <a:pt x="0" y="258"/>
                  </a:cubicBezTo>
                  <a:cubicBezTo>
                    <a:pt x="24" y="258"/>
                    <a:pt x="24" y="258"/>
                    <a:pt x="24" y="258"/>
                  </a:cubicBezTo>
                  <a:cubicBezTo>
                    <a:pt x="24" y="234"/>
                    <a:pt x="24" y="234"/>
                    <a:pt x="24" y="234"/>
                  </a:cubicBezTo>
                  <a:cubicBezTo>
                    <a:pt x="24" y="234"/>
                    <a:pt x="24" y="234"/>
                    <a:pt x="24" y="234"/>
                  </a:cubicBezTo>
                  <a:close/>
                  <a:moveTo>
                    <a:pt x="61" y="234"/>
                  </a:moveTo>
                  <a:cubicBezTo>
                    <a:pt x="37" y="234"/>
                    <a:pt x="37" y="234"/>
                    <a:pt x="37" y="234"/>
                  </a:cubicBezTo>
                  <a:cubicBezTo>
                    <a:pt x="37" y="258"/>
                    <a:pt x="37" y="258"/>
                    <a:pt x="37" y="258"/>
                  </a:cubicBezTo>
                  <a:cubicBezTo>
                    <a:pt x="61" y="258"/>
                    <a:pt x="61" y="258"/>
                    <a:pt x="61" y="258"/>
                  </a:cubicBezTo>
                  <a:cubicBezTo>
                    <a:pt x="61" y="234"/>
                    <a:pt x="61" y="234"/>
                    <a:pt x="61" y="234"/>
                  </a:cubicBezTo>
                  <a:cubicBezTo>
                    <a:pt x="61" y="234"/>
                    <a:pt x="61" y="234"/>
                    <a:pt x="61" y="234"/>
                  </a:cubicBezTo>
                  <a:close/>
                  <a:moveTo>
                    <a:pt x="97" y="234"/>
                  </a:moveTo>
                  <a:cubicBezTo>
                    <a:pt x="73" y="234"/>
                    <a:pt x="73" y="234"/>
                    <a:pt x="73" y="234"/>
                  </a:cubicBezTo>
                  <a:cubicBezTo>
                    <a:pt x="73" y="258"/>
                    <a:pt x="73" y="258"/>
                    <a:pt x="73" y="258"/>
                  </a:cubicBezTo>
                  <a:cubicBezTo>
                    <a:pt x="97" y="258"/>
                    <a:pt x="97" y="258"/>
                    <a:pt x="97" y="258"/>
                  </a:cubicBezTo>
                  <a:cubicBezTo>
                    <a:pt x="97" y="234"/>
                    <a:pt x="97" y="234"/>
                    <a:pt x="97" y="234"/>
                  </a:cubicBezTo>
                  <a:cubicBezTo>
                    <a:pt x="97" y="234"/>
                    <a:pt x="97" y="234"/>
                    <a:pt x="97" y="234"/>
                  </a:cubicBezTo>
                  <a:close/>
                  <a:moveTo>
                    <a:pt x="133" y="234"/>
                  </a:moveTo>
                  <a:cubicBezTo>
                    <a:pt x="109" y="234"/>
                    <a:pt x="109" y="234"/>
                    <a:pt x="109" y="234"/>
                  </a:cubicBezTo>
                  <a:cubicBezTo>
                    <a:pt x="109" y="258"/>
                    <a:pt x="109" y="258"/>
                    <a:pt x="109" y="258"/>
                  </a:cubicBezTo>
                  <a:cubicBezTo>
                    <a:pt x="133" y="258"/>
                    <a:pt x="133" y="258"/>
                    <a:pt x="133" y="258"/>
                  </a:cubicBezTo>
                  <a:cubicBezTo>
                    <a:pt x="133" y="234"/>
                    <a:pt x="133" y="234"/>
                    <a:pt x="133" y="234"/>
                  </a:cubicBezTo>
                  <a:cubicBezTo>
                    <a:pt x="133" y="234"/>
                    <a:pt x="133" y="234"/>
                    <a:pt x="133" y="234"/>
                  </a:cubicBezTo>
                  <a:close/>
                  <a:moveTo>
                    <a:pt x="170" y="234"/>
                  </a:moveTo>
                  <a:cubicBezTo>
                    <a:pt x="146" y="234"/>
                    <a:pt x="146" y="234"/>
                    <a:pt x="146" y="234"/>
                  </a:cubicBezTo>
                  <a:cubicBezTo>
                    <a:pt x="146" y="258"/>
                    <a:pt x="146" y="258"/>
                    <a:pt x="146" y="258"/>
                  </a:cubicBezTo>
                  <a:cubicBezTo>
                    <a:pt x="170" y="258"/>
                    <a:pt x="170" y="258"/>
                    <a:pt x="170" y="258"/>
                  </a:cubicBezTo>
                  <a:cubicBezTo>
                    <a:pt x="170" y="234"/>
                    <a:pt x="170" y="234"/>
                    <a:pt x="170" y="234"/>
                  </a:cubicBezTo>
                  <a:cubicBezTo>
                    <a:pt x="170" y="234"/>
                    <a:pt x="170" y="234"/>
                    <a:pt x="170" y="234"/>
                  </a:cubicBezTo>
                  <a:close/>
                  <a:moveTo>
                    <a:pt x="206" y="234"/>
                  </a:moveTo>
                  <a:cubicBezTo>
                    <a:pt x="182" y="234"/>
                    <a:pt x="182" y="234"/>
                    <a:pt x="182" y="234"/>
                  </a:cubicBezTo>
                  <a:cubicBezTo>
                    <a:pt x="182" y="258"/>
                    <a:pt x="182" y="258"/>
                    <a:pt x="182" y="258"/>
                  </a:cubicBezTo>
                  <a:cubicBezTo>
                    <a:pt x="206" y="258"/>
                    <a:pt x="206" y="258"/>
                    <a:pt x="206" y="258"/>
                  </a:cubicBezTo>
                  <a:cubicBezTo>
                    <a:pt x="206" y="234"/>
                    <a:pt x="206" y="234"/>
                    <a:pt x="206" y="234"/>
                  </a:cubicBezTo>
                  <a:cubicBezTo>
                    <a:pt x="206" y="234"/>
                    <a:pt x="206" y="234"/>
                    <a:pt x="206" y="234"/>
                  </a:cubicBezTo>
                  <a:close/>
                  <a:moveTo>
                    <a:pt x="243" y="234"/>
                  </a:moveTo>
                  <a:cubicBezTo>
                    <a:pt x="219" y="234"/>
                    <a:pt x="219" y="234"/>
                    <a:pt x="219" y="234"/>
                  </a:cubicBezTo>
                  <a:cubicBezTo>
                    <a:pt x="219" y="258"/>
                    <a:pt x="219" y="258"/>
                    <a:pt x="219" y="258"/>
                  </a:cubicBezTo>
                  <a:cubicBezTo>
                    <a:pt x="243" y="258"/>
                    <a:pt x="243" y="258"/>
                    <a:pt x="243" y="258"/>
                  </a:cubicBezTo>
                  <a:cubicBezTo>
                    <a:pt x="243" y="234"/>
                    <a:pt x="243" y="234"/>
                    <a:pt x="243" y="234"/>
                  </a:cubicBezTo>
                  <a:cubicBezTo>
                    <a:pt x="243" y="234"/>
                    <a:pt x="243" y="234"/>
                    <a:pt x="243" y="234"/>
                  </a:cubicBezTo>
                  <a:close/>
                  <a:moveTo>
                    <a:pt x="279" y="234"/>
                  </a:moveTo>
                  <a:cubicBezTo>
                    <a:pt x="255" y="234"/>
                    <a:pt x="255" y="234"/>
                    <a:pt x="255" y="234"/>
                  </a:cubicBezTo>
                  <a:cubicBezTo>
                    <a:pt x="255" y="258"/>
                    <a:pt x="255" y="258"/>
                    <a:pt x="255" y="258"/>
                  </a:cubicBezTo>
                  <a:cubicBezTo>
                    <a:pt x="279" y="258"/>
                    <a:pt x="279" y="258"/>
                    <a:pt x="279" y="258"/>
                  </a:cubicBezTo>
                  <a:cubicBezTo>
                    <a:pt x="279" y="234"/>
                    <a:pt x="279" y="234"/>
                    <a:pt x="279" y="234"/>
                  </a:cubicBezTo>
                  <a:cubicBezTo>
                    <a:pt x="279" y="234"/>
                    <a:pt x="279" y="234"/>
                    <a:pt x="279" y="234"/>
                  </a:cubicBezTo>
                  <a:close/>
                  <a:moveTo>
                    <a:pt x="315" y="234"/>
                  </a:moveTo>
                  <a:cubicBezTo>
                    <a:pt x="292" y="234"/>
                    <a:pt x="292" y="234"/>
                    <a:pt x="292" y="234"/>
                  </a:cubicBezTo>
                  <a:cubicBezTo>
                    <a:pt x="292" y="258"/>
                    <a:pt x="292" y="258"/>
                    <a:pt x="292" y="258"/>
                  </a:cubicBezTo>
                  <a:cubicBezTo>
                    <a:pt x="315" y="258"/>
                    <a:pt x="315" y="258"/>
                    <a:pt x="315" y="258"/>
                  </a:cubicBezTo>
                  <a:cubicBezTo>
                    <a:pt x="315" y="234"/>
                    <a:pt x="315" y="234"/>
                    <a:pt x="315" y="234"/>
                  </a:cubicBezTo>
                  <a:cubicBezTo>
                    <a:pt x="315" y="234"/>
                    <a:pt x="315" y="234"/>
                    <a:pt x="315" y="234"/>
                  </a:cubicBezTo>
                  <a:close/>
                  <a:moveTo>
                    <a:pt x="352" y="234"/>
                  </a:moveTo>
                  <a:cubicBezTo>
                    <a:pt x="328" y="234"/>
                    <a:pt x="328" y="234"/>
                    <a:pt x="328" y="234"/>
                  </a:cubicBezTo>
                  <a:cubicBezTo>
                    <a:pt x="328" y="258"/>
                    <a:pt x="328" y="258"/>
                    <a:pt x="328" y="258"/>
                  </a:cubicBezTo>
                  <a:cubicBezTo>
                    <a:pt x="352" y="258"/>
                    <a:pt x="352" y="258"/>
                    <a:pt x="352" y="258"/>
                  </a:cubicBezTo>
                  <a:cubicBezTo>
                    <a:pt x="352" y="234"/>
                    <a:pt x="352" y="234"/>
                    <a:pt x="352" y="234"/>
                  </a:cubicBezTo>
                  <a:cubicBezTo>
                    <a:pt x="352" y="234"/>
                    <a:pt x="352" y="234"/>
                    <a:pt x="352" y="234"/>
                  </a:cubicBezTo>
                  <a:close/>
                  <a:moveTo>
                    <a:pt x="388" y="234"/>
                  </a:moveTo>
                  <a:cubicBezTo>
                    <a:pt x="364" y="234"/>
                    <a:pt x="364" y="234"/>
                    <a:pt x="364" y="234"/>
                  </a:cubicBezTo>
                  <a:cubicBezTo>
                    <a:pt x="364" y="258"/>
                    <a:pt x="364" y="258"/>
                    <a:pt x="364" y="258"/>
                  </a:cubicBezTo>
                  <a:cubicBezTo>
                    <a:pt x="388" y="258"/>
                    <a:pt x="388" y="258"/>
                    <a:pt x="388" y="258"/>
                  </a:cubicBezTo>
                  <a:cubicBezTo>
                    <a:pt x="388" y="234"/>
                    <a:pt x="388" y="234"/>
                    <a:pt x="388" y="234"/>
                  </a:cubicBezTo>
                  <a:cubicBezTo>
                    <a:pt x="388" y="234"/>
                    <a:pt x="388" y="234"/>
                    <a:pt x="388" y="234"/>
                  </a:cubicBezTo>
                  <a:close/>
                  <a:moveTo>
                    <a:pt x="425" y="234"/>
                  </a:moveTo>
                  <a:cubicBezTo>
                    <a:pt x="401" y="234"/>
                    <a:pt x="401" y="234"/>
                    <a:pt x="401" y="234"/>
                  </a:cubicBezTo>
                  <a:cubicBezTo>
                    <a:pt x="401" y="258"/>
                    <a:pt x="401" y="258"/>
                    <a:pt x="401" y="258"/>
                  </a:cubicBezTo>
                  <a:cubicBezTo>
                    <a:pt x="425" y="258"/>
                    <a:pt x="425" y="258"/>
                    <a:pt x="425" y="258"/>
                  </a:cubicBezTo>
                  <a:cubicBezTo>
                    <a:pt x="425" y="234"/>
                    <a:pt x="425" y="234"/>
                    <a:pt x="425" y="234"/>
                  </a:cubicBezTo>
                  <a:cubicBezTo>
                    <a:pt x="425" y="234"/>
                    <a:pt x="425" y="234"/>
                    <a:pt x="425" y="234"/>
                  </a:cubicBezTo>
                  <a:close/>
                  <a:moveTo>
                    <a:pt x="24" y="201"/>
                  </a:moveTo>
                  <a:cubicBezTo>
                    <a:pt x="0" y="201"/>
                    <a:pt x="0" y="201"/>
                    <a:pt x="0" y="201"/>
                  </a:cubicBezTo>
                  <a:cubicBezTo>
                    <a:pt x="0" y="225"/>
                    <a:pt x="0" y="225"/>
                    <a:pt x="0" y="225"/>
                  </a:cubicBezTo>
                  <a:cubicBezTo>
                    <a:pt x="24" y="225"/>
                    <a:pt x="24" y="225"/>
                    <a:pt x="24" y="225"/>
                  </a:cubicBezTo>
                  <a:cubicBezTo>
                    <a:pt x="24" y="201"/>
                    <a:pt x="24" y="201"/>
                    <a:pt x="24" y="201"/>
                  </a:cubicBezTo>
                  <a:cubicBezTo>
                    <a:pt x="24" y="201"/>
                    <a:pt x="24" y="201"/>
                    <a:pt x="24" y="201"/>
                  </a:cubicBezTo>
                  <a:close/>
                  <a:moveTo>
                    <a:pt x="61" y="201"/>
                  </a:moveTo>
                  <a:cubicBezTo>
                    <a:pt x="37" y="201"/>
                    <a:pt x="37" y="201"/>
                    <a:pt x="37" y="201"/>
                  </a:cubicBezTo>
                  <a:cubicBezTo>
                    <a:pt x="37" y="225"/>
                    <a:pt x="37" y="225"/>
                    <a:pt x="37" y="225"/>
                  </a:cubicBezTo>
                  <a:cubicBezTo>
                    <a:pt x="61" y="225"/>
                    <a:pt x="61" y="225"/>
                    <a:pt x="61" y="225"/>
                  </a:cubicBezTo>
                  <a:cubicBezTo>
                    <a:pt x="61" y="201"/>
                    <a:pt x="61" y="201"/>
                    <a:pt x="61" y="201"/>
                  </a:cubicBezTo>
                  <a:cubicBezTo>
                    <a:pt x="61" y="201"/>
                    <a:pt x="61" y="201"/>
                    <a:pt x="61" y="201"/>
                  </a:cubicBezTo>
                  <a:close/>
                  <a:moveTo>
                    <a:pt x="97" y="201"/>
                  </a:moveTo>
                  <a:cubicBezTo>
                    <a:pt x="73" y="201"/>
                    <a:pt x="73" y="201"/>
                    <a:pt x="73" y="201"/>
                  </a:cubicBezTo>
                  <a:cubicBezTo>
                    <a:pt x="73" y="225"/>
                    <a:pt x="73" y="225"/>
                    <a:pt x="73" y="225"/>
                  </a:cubicBezTo>
                  <a:cubicBezTo>
                    <a:pt x="97" y="225"/>
                    <a:pt x="97" y="225"/>
                    <a:pt x="97" y="225"/>
                  </a:cubicBezTo>
                  <a:cubicBezTo>
                    <a:pt x="97" y="201"/>
                    <a:pt x="97" y="201"/>
                    <a:pt x="97" y="201"/>
                  </a:cubicBezTo>
                  <a:cubicBezTo>
                    <a:pt x="97" y="201"/>
                    <a:pt x="97" y="201"/>
                    <a:pt x="97" y="201"/>
                  </a:cubicBezTo>
                  <a:close/>
                  <a:moveTo>
                    <a:pt x="133" y="201"/>
                  </a:moveTo>
                  <a:cubicBezTo>
                    <a:pt x="109" y="201"/>
                    <a:pt x="109" y="201"/>
                    <a:pt x="109" y="201"/>
                  </a:cubicBezTo>
                  <a:cubicBezTo>
                    <a:pt x="109" y="225"/>
                    <a:pt x="109" y="225"/>
                    <a:pt x="109" y="225"/>
                  </a:cubicBezTo>
                  <a:cubicBezTo>
                    <a:pt x="133" y="225"/>
                    <a:pt x="133" y="225"/>
                    <a:pt x="133" y="225"/>
                  </a:cubicBezTo>
                  <a:cubicBezTo>
                    <a:pt x="133" y="201"/>
                    <a:pt x="133" y="201"/>
                    <a:pt x="133" y="201"/>
                  </a:cubicBezTo>
                  <a:cubicBezTo>
                    <a:pt x="133" y="201"/>
                    <a:pt x="133" y="201"/>
                    <a:pt x="133" y="201"/>
                  </a:cubicBezTo>
                  <a:close/>
                  <a:moveTo>
                    <a:pt x="170" y="201"/>
                  </a:moveTo>
                  <a:cubicBezTo>
                    <a:pt x="146" y="201"/>
                    <a:pt x="146" y="201"/>
                    <a:pt x="146" y="201"/>
                  </a:cubicBezTo>
                  <a:cubicBezTo>
                    <a:pt x="146" y="225"/>
                    <a:pt x="146" y="225"/>
                    <a:pt x="146" y="225"/>
                  </a:cubicBezTo>
                  <a:cubicBezTo>
                    <a:pt x="170" y="225"/>
                    <a:pt x="170" y="225"/>
                    <a:pt x="170" y="225"/>
                  </a:cubicBezTo>
                  <a:cubicBezTo>
                    <a:pt x="170" y="201"/>
                    <a:pt x="170" y="201"/>
                    <a:pt x="170" y="201"/>
                  </a:cubicBezTo>
                  <a:cubicBezTo>
                    <a:pt x="170" y="201"/>
                    <a:pt x="170" y="201"/>
                    <a:pt x="170" y="201"/>
                  </a:cubicBezTo>
                  <a:close/>
                  <a:moveTo>
                    <a:pt x="206" y="201"/>
                  </a:moveTo>
                  <a:cubicBezTo>
                    <a:pt x="182" y="201"/>
                    <a:pt x="182" y="201"/>
                    <a:pt x="182" y="201"/>
                  </a:cubicBezTo>
                  <a:cubicBezTo>
                    <a:pt x="182" y="225"/>
                    <a:pt x="182" y="225"/>
                    <a:pt x="182" y="225"/>
                  </a:cubicBezTo>
                  <a:cubicBezTo>
                    <a:pt x="206" y="225"/>
                    <a:pt x="206" y="225"/>
                    <a:pt x="206" y="225"/>
                  </a:cubicBezTo>
                  <a:cubicBezTo>
                    <a:pt x="206" y="201"/>
                    <a:pt x="206" y="201"/>
                    <a:pt x="206" y="201"/>
                  </a:cubicBezTo>
                  <a:cubicBezTo>
                    <a:pt x="206" y="201"/>
                    <a:pt x="206" y="201"/>
                    <a:pt x="206" y="201"/>
                  </a:cubicBezTo>
                  <a:close/>
                  <a:moveTo>
                    <a:pt x="243" y="201"/>
                  </a:moveTo>
                  <a:cubicBezTo>
                    <a:pt x="219" y="201"/>
                    <a:pt x="219" y="201"/>
                    <a:pt x="219" y="201"/>
                  </a:cubicBezTo>
                  <a:cubicBezTo>
                    <a:pt x="219" y="225"/>
                    <a:pt x="219" y="225"/>
                    <a:pt x="219" y="225"/>
                  </a:cubicBezTo>
                  <a:cubicBezTo>
                    <a:pt x="243" y="225"/>
                    <a:pt x="243" y="225"/>
                    <a:pt x="243" y="225"/>
                  </a:cubicBezTo>
                  <a:cubicBezTo>
                    <a:pt x="243" y="201"/>
                    <a:pt x="243" y="201"/>
                    <a:pt x="243" y="201"/>
                  </a:cubicBezTo>
                  <a:cubicBezTo>
                    <a:pt x="243" y="201"/>
                    <a:pt x="243" y="201"/>
                    <a:pt x="243" y="201"/>
                  </a:cubicBezTo>
                  <a:close/>
                  <a:moveTo>
                    <a:pt x="279" y="201"/>
                  </a:moveTo>
                  <a:cubicBezTo>
                    <a:pt x="255" y="201"/>
                    <a:pt x="255" y="201"/>
                    <a:pt x="255" y="201"/>
                  </a:cubicBezTo>
                  <a:cubicBezTo>
                    <a:pt x="255" y="225"/>
                    <a:pt x="255" y="225"/>
                    <a:pt x="255" y="225"/>
                  </a:cubicBezTo>
                  <a:cubicBezTo>
                    <a:pt x="279" y="225"/>
                    <a:pt x="279" y="225"/>
                    <a:pt x="279" y="225"/>
                  </a:cubicBezTo>
                  <a:cubicBezTo>
                    <a:pt x="279" y="201"/>
                    <a:pt x="279" y="201"/>
                    <a:pt x="279" y="201"/>
                  </a:cubicBezTo>
                  <a:cubicBezTo>
                    <a:pt x="279" y="201"/>
                    <a:pt x="279" y="201"/>
                    <a:pt x="279" y="201"/>
                  </a:cubicBezTo>
                  <a:close/>
                  <a:moveTo>
                    <a:pt x="315" y="201"/>
                  </a:moveTo>
                  <a:cubicBezTo>
                    <a:pt x="292" y="201"/>
                    <a:pt x="292" y="201"/>
                    <a:pt x="292" y="201"/>
                  </a:cubicBezTo>
                  <a:cubicBezTo>
                    <a:pt x="292" y="225"/>
                    <a:pt x="292" y="225"/>
                    <a:pt x="292" y="225"/>
                  </a:cubicBezTo>
                  <a:cubicBezTo>
                    <a:pt x="315" y="225"/>
                    <a:pt x="315" y="225"/>
                    <a:pt x="315" y="225"/>
                  </a:cubicBezTo>
                  <a:cubicBezTo>
                    <a:pt x="315" y="201"/>
                    <a:pt x="315" y="201"/>
                    <a:pt x="315" y="201"/>
                  </a:cubicBezTo>
                  <a:cubicBezTo>
                    <a:pt x="315" y="201"/>
                    <a:pt x="315" y="201"/>
                    <a:pt x="315" y="201"/>
                  </a:cubicBezTo>
                  <a:close/>
                  <a:moveTo>
                    <a:pt x="352" y="201"/>
                  </a:moveTo>
                  <a:cubicBezTo>
                    <a:pt x="328" y="201"/>
                    <a:pt x="328" y="201"/>
                    <a:pt x="328" y="201"/>
                  </a:cubicBezTo>
                  <a:cubicBezTo>
                    <a:pt x="328" y="225"/>
                    <a:pt x="328" y="225"/>
                    <a:pt x="328" y="225"/>
                  </a:cubicBezTo>
                  <a:cubicBezTo>
                    <a:pt x="352" y="225"/>
                    <a:pt x="352" y="225"/>
                    <a:pt x="352" y="225"/>
                  </a:cubicBezTo>
                  <a:cubicBezTo>
                    <a:pt x="352" y="201"/>
                    <a:pt x="352" y="201"/>
                    <a:pt x="352" y="201"/>
                  </a:cubicBezTo>
                  <a:cubicBezTo>
                    <a:pt x="352" y="201"/>
                    <a:pt x="352" y="201"/>
                    <a:pt x="352" y="201"/>
                  </a:cubicBezTo>
                  <a:close/>
                  <a:moveTo>
                    <a:pt x="388" y="201"/>
                  </a:moveTo>
                  <a:cubicBezTo>
                    <a:pt x="364" y="201"/>
                    <a:pt x="364" y="201"/>
                    <a:pt x="364" y="201"/>
                  </a:cubicBezTo>
                  <a:cubicBezTo>
                    <a:pt x="364" y="225"/>
                    <a:pt x="364" y="225"/>
                    <a:pt x="364" y="225"/>
                  </a:cubicBezTo>
                  <a:cubicBezTo>
                    <a:pt x="388" y="225"/>
                    <a:pt x="388" y="225"/>
                    <a:pt x="388" y="225"/>
                  </a:cubicBezTo>
                  <a:cubicBezTo>
                    <a:pt x="388" y="201"/>
                    <a:pt x="388" y="201"/>
                    <a:pt x="388" y="201"/>
                  </a:cubicBezTo>
                  <a:cubicBezTo>
                    <a:pt x="388" y="201"/>
                    <a:pt x="388" y="201"/>
                    <a:pt x="388" y="201"/>
                  </a:cubicBezTo>
                  <a:close/>
                  <a:moveTo>
                    <a:pt x="425" y="201"/>
                  </a:moveTo>
                  <a:cubicBezTo>
                    <a:pt x="401" y="201"/>
                    <a:pt x="401" y="201"/>
                    <a:pt x="401" y="201"/>
                  </a:cubicBezTo>
                  <a:cubicBezTo>
                    <a:pt x="401" y="225"/>
                    <a:pt x="401" y="225"/>
                    <a:pt x="401" y="225"/>
                  </a:cubicBezTo>
                  <a:cubicBezTo>
                    <a:pt x="425" y="225"/>
                    <a:pt x="425" y="225"/>
                    <a:pt x="425" y="225"/>
                  </a:cubicBezTo>
                  <a:cubicBezTo>
                    <a:pt x="425" y="201"/>
                    <a:pt x="425" y="201"/>
                    <a:pt x="425" y="201"/>
                  </a:cubicBezTo>
                  <a:cubicBezTo>
                    <a:pt x="425" y="201"/>
                    <a:pt x="425" y="201"/>
                    <a:pt x="425" y="201"/>
                  </a:cubicBezTo>
                  <a:close/>
                  <a:moveTo>
                    <a:pt x="24" y="168"/>
                  </a:moveTo>
                  <a:cubicBezTo>
                    <a:pt x="0" y="168"/>
                    <a:pt x="0" y="168"/>
                    <a:pt x="0" y="168"/>
                  </a:cubicBezTo>
                  <a:cubicBezTo>
                    <a:pt x="0" y="191"/>
                    <a:pt x="0" y="191"/>
                    <a:pt x="0" y="191"/>
                  </a:cubicBezTo>
                  <a:cubicBezTo>
                    <a:pt x="24" y="191"/>
                    <a:pt x="24" y="191"/>
                    <a:pt x="24" y="191"/>
                  </a:cubicBezTo>
                  <a:cubicBezTo>
                    <a:pt x="24" y="168"/>
                    <a:pt x="24" y="168"/>
                    <a:pt x="24" y="168"/>
                  </a:cubicBezTo>
                  <a:cubicBezTo>
                    <a:pt x="24" y="168"/>
                    <a:pt x="24" y="168"/>
                    <a:pt x="24" y="168"/>
                  </a:cubicBezTo>
                  <a:close/>
                  <a:moveTo>
                    <a:pt x="61" y="168"/>
                  </a:moveTo>
                  <a:cubicBezTo>
                    <a:pt x="37" y="168"/>
                    <a:pt x="37" y="168"/>
                    <a:pt x="37" y="168"/>
                  </a:cubicBezTo>
                  <a:cubicBezTo>
                    <a:pt x="37" y="191"/>
                    <a:pt x="37" y="191"/>
                    <a:pt x="37" y="191"/>
                  </a:cubicBezTo>
                  <a:cubicBezTo>
                    <a:pt x="61" y="191"/>
                    <a:pt x="61" y="191"/>
                    <a:pt x="61" y="191"/>
                  </a:cubicBezTo>
                  <a:cubicBezTo>
                    <a:pt x="61" y="168"/>
                    <a:pt x="61" y="168"/>
                    <a:pt x="61" y="168"/>
                  </a:cubicBezTo>
                  <a:cubicBezTo>
                    <a:pt x="61" y="168"/>
                    <a:pt x="61" y="168"/>
                    <a:pt x="61" y="168"/>
                  </a:cubicBezTo>
                  <a:close/>
                  <a:moveTo>
                    <a:pt x="97" y="168"/>
                  </a:moveTo>
                  <a:cubicBezTo>
                    <a:pt x="73" y="168"/>
                    <a:pt x="73" y="168"/>
                    <a:pt x="73" y="168"/>
                  </a:cubicBezTo>
                  <a:cubicBezTo>
                    <a:pt x="73" y="191"/>
                    <a:pt x="73" y="191"/>
                    <a:pt x="73" y="191"/>
                  </a:cubicBezTo>
                  <a:cubicBezTo>
                    <a:pt x="97" y="191"/>
                    <a:pt x="97" y="191"/>
                    <a:pt x="97" y="191"/>
                  </a:cubicBezTo>
                  <a:cubicBezTo>
                    <a:pt x="97" y="168"/>
                    <a:pt x="97" y="168"/>
                    <a:pt x="97" y="168"/>
                  </a:cubicBezTo>
                  <a:cubicBezTo>
                    <a:pt x="97" y="168"/>
                    <a:pt x="97" y="168"/>
                    <a:pt x="97" y="168"/>
                  </a:cubicBezTo>
                  <a:close/>
                  <a:moveTo>
                    <a:pt x="133" y="168"/>
                  </a:moveTo>
                  <a:cubicBezTo>
                    <a:pt x="109" y="168"/>
                    <a:pt x="109" y="168"/>
                    <a:pt x="109" y="168"/>
                  </a:cubicBezTo>
                  <a:cubicBezTo>
                    <a:pt x="109" y="191"/>
                    <a:pt x="109" y="191"/>
                    <a:pt x="109" y="191"/>
                  </a:cubicBezTo>
                  <a:cubicBezTo>
                    <a:pt x="133" y="191"/>
                    <a:pt x="133" y="191"/>
                    <a:pt x="133" y="191"/>
                  </a:cubicBezTo>
                  <a:cubicBezTo>
                    <a:pt x="133" y="168"/>
                    <a:pt x="133" y="168"/>
                    <a:pt x="133" y="168"/>
                  </a:cubicBezTo>
                  <a:cubicBezTo>
                    <a:pt x="133" y="168"/>
                    <a:pt x="133" y="168"/>
                    <a:pt x="133" y="168"/>
                  </a:cubicBezTo>
                  <a:close/>
                  <a:moveTo>
                    <a:pt x="170" y="168"/>
                  </a:moveTo>
                  <a:cubicBezTo>
                    <a:pt x="146" y="168"/>
                    <a:pt x="146" y="168"/>
                    <a:pt x="146" y="168"/>
                  </a:cubicBezTo>
                  <a:cubicBezTo>
                    <a:pt x="146" y="191"/>
                    <a:pt x="146" y="191"/>
                    <a:pt x="146" y="191"/>
                  </a:cubicBezTo>
                  <a:cubicBezTo>
                    <a:pt x="170" y="191"/>
                    <a:pt x="170" y="191"/>
                    <a:pt x="170" y="191"/>
                  </a:cubicBezTo>
                  <a:cubicBezTo>
                    <a:pt x="170" y="168"/>
                    <a:pt x="170" y="168"/>
                    <a:pt x="170" y="168"/>
                  </a:cubicBezTo>
                  <a:cubicBezTo>
                    <a:pt x="170" y="168"/>
                    <a:pt x="170" y="168"/>
                    <a:pt x="170" y="168"/>
                  </a:cubicBezTo>
                  <a:close/>
                  <a:moveTo>
                    <a:pt x="206" y="168"/>
                  </a:moveTo>
                  <a:cubicBezTo>
                    <a:pt x="182" y="168"/>
                    <a:pt x="182" y="168"/>
                    <a:pt x="182" y="168"/>
                  </a:cubicBezTo>
                  <a:cubicBezTo>
                    <a:pt x="182" y="191"/>
                    <a:pt x="182" y="191"/>
                    <a:pt x="182" y="191"/>
                  </a:cubicBezTo>
                  <a:cubicBezTo>
                    <a:pt x="206" y="191"/>
                    <a:pt x="206" y="191"/>
                    <a:pt x="206" y="191"/>
                  </a:cubicBezTo>
                  <a:cubicBezTo>
                    <a:pt x="206" y="168"/>
                    <a:pt x="206" y="168"/>
                    <a:pt x="206" y="168"/>
                  </a:cubicBezTo>
                  <a:cubicBezTo>
                    <a:pt x="206" y="168"/>
                    <a:pt x="206" y="168"/>
                    <a:pt x="206" y="168"/>
                  </a:cubicBezTo>
                  <a:close/>
                  <a:moveTo>
                    <a:pt x="243" y="168"/>
                  </a:moveTo>
                  <a:cubicBezTo>
                    <a:pt x="219" y="168"/>
                    <a:pt x="219" y="168"/>
                    <a:pt x="219" y="168"/>
                  </a:cubicBezTo>
                  <a:cubicBezTo>
                    <a:pt x="219" y="191"/>
                    <a:pt x="219" y="191"/>
                    <a:pt x="219" y="191"/>
                  </a:cubicBezTo>
                  <a:cubicBezTo>
                    <a:pt x="243" y="191"/>
                    <a:pt x="243" y="191"/>
                    <a:pt x="243" y="191"/>
                  </a:cubicBezTo>
                  <a:cubicBezTo>
                    <a:pt x="243" y="168"/>
                    <a:pt x="243" y="168"/>
                    <a:pt x="243" y="168"/>
                  </a:cubicBezTo>
                  <a:cubicBezTo>
                    <a:pt x="243" y="168"/>
                    <a:pt x="243" y="168"/>
                    <a:pt x="243" y="168"/>
                  </a:cubicBezTo>
                  <a:close/>
                  <a:moveTo>
                    <a:pt x="279" y="168"/>
                  </a:moveTo>
                  <a:cubicBezTo>
                    <a:pt x="255" y="168"/>
                    <a:pt x="255" y="168"/>
                    <a:pt x="255" y="168"/>
                  </a:cubicBezTo>
                  <a:cubicBezTo>
                    <a:pt x="255" y="191"/>
                    <a:pt x="255" y="191"/>
                    <a:pt x="255" y="191"/>
                  </a:cubicBezTo>
                  <a:cubicBezTo>
                    <a:pt x="279" y="191"/>
                    <a:pt x="279" y="191"/>
                    <a:pt x="279" y="191"/>
                  </a:cubicBezTo>
                  <a:cubicBezTo>
                    <a:pt x="279" y="168"/>
                    <a:pt x="279" y="168"/>
                    <a:pt x="279" y="168"/>
                  </a:cubicBezTo>
                  <a:cubicBezTo>
                    <a:pt x="279" y="168"/>
                    <a:pt x="279" y="168"/>
                    <a:pt x="279" y="168"/>
                  </a:cubicBezTo>
                  <a:close/>
                  <a:moveTo>
                    <a:pt x="315" y="168"/>
                  </a:moveTo>
                  <a:cubicBezTo>
                    <a:pt x="292" y="168"/>
                    <a:pt x="292" y="168"/>
                    <a:pt x="292" y="168"/>
                  </a:cubicBezTo>
                  <a:cubicBezTo>
                    <a:pt x="292" y="191"/>
                    <a:pt x="292" y="191"/>
                    <a:pt x="292" y="191"/>
                  </a:cubicBezTo>
                  <a:cubicBezTo>
                    <a:pt x="315" y="191"/>
                    <a:pt x="315" y="191"/>
                    <a:pt x="315" y="191"/>
                  </a:cubicBezTo>
                  <a:cubicBezTo>
                    <a:pt x="315" y="168"/>
                    <a:pt x="315" y="168"/>
                    <a:pt x="315" y="168"/>
                  </a:cubicBezTo>
                  <a:cubicBezTo>
                    <a:pt x="315" y="168"/>
                    <a:pt x="315" y="168"/>
                    <a:pt x="315" y="168"/>
                  </a:cubicBezTo>
                  <a:close/>
                  <a:moveTo>
                    <a:pt x="388" y="168"/>
                  </a:moveTo>
                  <a:cubicBezTo>
                    <a:pt x="364" y="168"/>
                    <a:pt x="364" y="168"/>
                    <a:pt x="364" y="168"/>
                  </a:cubicBezTo>
                  <a:cubicBezTo>
                    <a:pt x="364" y="191"/>
                    <a:pt x="364" y="191"/>
                    <a:pt x="364" y="191"/>
                  </a:cubicBezTo>
                  <a:cubicBezTo>
                    <a:pt x="388" y="191"/>
                    <a:pt x="388" y="191"/>
                    <a:pt x="388" y="191"/>
                  </a:cubicBezTo>
                  <a:cubicBezTo>
                    <a:pt x="388" y="168"/>
                    <a:pt x="388" y="168"/>
                    <a:pt x="388" y="168"/>
                  </a:cubicBezTo>
                  <a:cubicBezTo>
                    <a:pt x="388" y="168"/>
                    <a:pt x="388" y="168"/>
                    <a:pt x="388" y="168"/>
                  </a:cubicBezTo>
                  <a:close/>
                  <a:moveTo>
                    <a:pt x="425" y="168"/>
                  </a:moveTo>
                  <a:cubicBezTo>
                    <a:pt x="401" y="168"/>
                    <a:pt x="401" y="168"/>
                    <a:pt x="401" y="168"/>
                  </a:cubicBezTo>
                  <a:cubicBezTo>
                    <a:pt x="401" y="191"/>
                    <a:pt x="401" y="191"/>
                    <a:pt x="401" y="191"/>
                  </a:cubicBezTo>
                  <a:cubicBezTo>
                    <a:pt x="425" y="191"/>
                    <a:pt x="425" y="191"/>
                    <a:pt x="425" y="191"/>
                  </a:cubicBezTo>
                  <a:cubicBezTo>
                    <a:pt x="425" y="168"/>
                    <a:pt x="425" y="168"/>
                    <a:pt x="425" y="168"/>
                  </a:cubicBezTo>
                  <a:cubicBezTo>
                    <a:pt x="425" y="168"/>
                    <a:pt x="425" y="168"/>
                    <a:pt x="425" y="168"/>
                  </a:cubicBezTo>
                  <a:close/>
                  <a:moveTo>
                    <a:pt x="24" y="134"/>
                  </a:moveTo>
                  <a:cubicBezTo>
                    <a:pt x="0" y="134"/>
                    <a:pt x="0" y="134"/>
                    <a:pt x="0" y="134"/>
                  </a:cubicBezTo>
                  <a:cubicBezTo>
                    <a:pt x="0" y="158"/>
                    <a:pt x="0" y="158"/>
                    <a:pt x="0" y="158"/>
                  </a:cubicBezTo>
                  <a:cubicBezTo>
                    <a:pt x="24" y="158"/>
                    <a:pt x="24" y="158"/>
                    <a:pt x="24" y="158"/>
                  </a:cubicBezTo>
                  <a:cubicBezTo>
                    <a:pt x="24" y="134"/>
                    <a:pt x="24" y="134"/>
                    <a:pt x="24" y="134"/>
                  </a:cubicBezTo>
                  <a:cubicBezTo>
                    <a:pt x="24" y="134"/>
                    <a:pt x="24" y="134"/>
                    <a:pt x="24" y="134"/>
                  </a:cubicBezTo>
                  <a:close/>
                  <a:moveTo>
                    <a:pt x="61" y="134"/>
                  </a:moveTo>
                  <a:cubicBezTo>
                    <a:pt x="37" y="134"/>
                    <a:pt x="37" y="134"/>
                    <a:pt x="37" y="134"/>
                  </a:cubicBezTo>
                  <a:cubicBezTo>
                    <a:pt x="37" y="158"/>
                    <a:pt x="37" y="158"/>
                    <a:pt x="37" y="158"/>
                  </a:cubicBezTo>
                  <a:cubicBezTo>
                    <a:pt x="61" y="158"/>
                    <a:pt x="61" y="158"/>
                    <a:pt x="61" y="158"/>
                  </a:cubicBezTo>
                  <a:cubicBezTo>
                    <a:pt x="61" y="134"/>
                    <a:pt x="61" y="134"/>
                    <a:pt x="61" y="134"/>
                  </a:cubicBezTo>
                  <a:cubicBezTo>
                    <a:pt x="61" y="134"/>
                    <a:pt x="61" y="134"/>
                    <a:pt x="61" y="134"/>
                  </a:cubicBezTo>
                  <a:close/>
                  <a:moveTo>
                    <a:pt x="133" y="134"/>
                  </a:moveTo>
                  <a:cubicBezTo>
                    <a:pt x="109" y="134"/>
                    <a:pt x="109" y="134"/>
                    <a:pt x="109" y="134"/>
                  </a:cubicBezTo>
                  <a:cubicBezTo>
                    <a:pt x="109" y="158"/>
                    <a:pt x="109" y="158"/>
                    <a:pt x="109" y="158"/>
                  </a:cubicBezTo>
                  <a:cubicBezTo>
                    <a:pt x="133" y="158"/>
                    <a:pt x="133" y="158"/>
                    <a:pt x="133" y="158"/>
                  </a:cubicBezTo>
                  <a:cubicBezTo>
                    <a:pt x="133" y="134"/>
                    <a:pt x="133" y="134"/>
                    <a:pt x="133" y="134"/>
                  </a:cubicBezTo>
                  <a:cubicBezTo>
                    <a:pt x="133" y="134"/>
                    <a:pt x="133" y="134"/>
                    <a:pt x="133" y="134"/>
                  </a:cubicBezTo>
                  <a:close/>
                  <a:moveTo>
                    <a:pt x="170" y="134"/>
                  </a:moveTo>
                  <a:cubicBezTo>
                    <a:pt x="146" y="134"/>
                    <a:pt x="146" y="134"/>
                    <a:pt x="146" y="134"/>
                  </a:cubicBezTo>
                  <a:cubicBezTo>
                    <a:pt x="146" y="158"/>
                    <a:pt x="146" y="158"/>
                    <a:pt x="146" y="158"/>
                  </a:cubicBezTo>
                  <a:cubicBezTo>
                    <a:pt x="170" y="158"/>
                    <a:pt x="170" y="158"/>
                    <a:pt x="170" y="158"/>
                  </a:cubicBezTo>
                  <a:cubicBezTo>
                    <a:pt x="170" y="134"/>
                    <a:pt x="170" y="134"/>
                    <a:pt x="170" y="134"/>
                  </a:cubicBezTo>
                  <a:cubicBezTo>
                    <a:pt x="170" y="134"/>
                    <a:pt x="170" y="134"/>
                    <a:pt x="170" y="134"/>
                  </a:cubicBezTo>
                  <a:close/>
                  <a:moveTo>
                    <a:pt x="206" y="134"/>
                  </a:moveTo>
                  <a:cubicBezTo>
                    <a:pt x="182" y="134"/>
                    <a:pt x="182" y="134"/>
                    <a:pt x="182" y="134"/>
                  </a:cubicBezTo>
                  <a:cubicBezTo>
                    <a:pt x="182" y="158"/>
                    <a:pt x="182" y="158"/>
                    <a:pt x="182" y="158"/>
                  </a:cubicBezTo>
                  <a:cubicBezTo>
                    <a:pt x="206" y="158"/>
                    <a:pt x="206" y="158"/>
                    <a:pt x="206" y="158"/>
                  </a:cubicBezTo>
                  <a:cubicBezTo>
                    <a:pt x="206" y="134"/>
                    <a:pt x="206" y="134"/>
                    <a:pt x="206" y="134"/>
                  </a:cubicBezTo>
                  <a:cubicBezTo>
                    <a:pt x="206" y="134"/>
                    <a:pt x="206" y="134"/>
                    <a:pt x="206" y="134"/>
                  </a:cubicBezTo>
                  <a:close/>
                  <a:moveTo>
                    <a:pt x="243" y="134"/>
                  </a:moveTo>
                  <a:cubicBezTo>
                    <a:pt x="219" y="134"/>
                    <a:pt x="219" y="134"/>
                    <a:pt x="219" y="134"/>
                  </a:cubicBezTo>
                  <a:cubicBezTo>
                    <a:pt x="219" y="158"/>
                    <a:pt x="219" y="158"/>
                    <a:pt x="219" y="158"/>
                  </a:cubicBezTo>
                  <a:cubicBezTo>
                    <a:pt x="243" y="158"/>
                    <a:pt x="243" y="158"/>
                    <a:pt x="243" y="158"/>
                  </a:cubicBezTo>
                  <a:cubicBezTo>
                    <a:pt x="243" y="134"/>
                    <a:pt x="243" y="134"/>
                    <a:pt x="243" y="134"/>
                  </a:cubicBezTo>
                  <a:cubicBezTo>
                    <a:pt x="243" y="134"/>
                    <a:pt x="243" y="134"/>
                    <a:pt x="243" y="134"/>
                  </a:cubicBezTo>
                  <a:close/>
                  <a:moveTo>
                    <a:pt x="279" y="134"/>
                  </a:moveTo>
                  <a:cubicBezTo>
                    <a:pt x="255" y="134"/>
                    <a:pt x="255" y="134"/>
                    <a:pt x="255" y="134"/>
                  </a:cubicBezTo>
                  <a:cubicBezTo>
                    <a:pt x="255" y="158"/>
                    <a:pt x="255" y="158"/>
                    <a:pt x="255" y="158"/>
                  </a:cubicBezTo>
                  <a:cubicBezTo>
                    <a:pt x="279" y="158"/>
                    <a:pt x="279" y="158"/>
                    <a:pt x="279" y="158"/>
                  </a:cubicBezTo>
                  <a:cubicBezTo>
                    <a:pt x="279" y="134"/>
                    <a:pt x="279" y="134"/>
                    <a:pt x="279" y="134"/>
                  </a:cubicBezTo>
                  <a:cubicBezTo>
                    <a:pt x="279" y="134"/>
                    <a:pt x="279" y="134"/>
                    <a:pt x="279" y="134"/>
                  </a:cubicBezTo>
                  <a:close/>
                  <a:moveTo>
                    <a:pt x="315" y="134"/>
                  </a:moveTo>
                  <a:cubicBezTo>
                    <a:pt x="292" y="134"/>
                    <a:pt x="292" y="134"/>
                    <a:pt x="292" y="134"/>
                  </a:cubicBezTo>
                  <a:cubicBezTo>
                    <a:pt x="292" y="158"/>
                    <a:pt x="292" y="158"/>
                    <a:pt x="292" y="158"/>
                  </a:cubicBezTo>
                  <a:cubicBezTo>
                    <a:pt x="315" y="158"/>
                    <a:pt x="315" y="158"/>
                    <a:pt x="315" y="158"/>
                  </a:cubicBezTo>
                  <a:cubicBezTo>
                    <a:pt x="315" y="134"/>
                    <a:pt x="315" y="134"/>
                    <a:pt x="315" y="134"/>
                  </a:cubicBezTo>
                  <a:cubicBezTo>
                    <a:pt x="315" y="134"/>
                    <a:pt x="315" y="134"/>
                    <a:pt x="315" y="134"/>
                  </a:cubicBezTo>
                  <a:close/>
                  <a:moveTo>
                    <a:pt x="388" y="134"/>
                  </a:moveTo>
                  <a:cubicBezTo>
                    <a:pt x="364" y="134"/>
                    <a:pt x="364" y="134"/>
                    <a:pt x="364" y="134"/>
                  </a:cubicBezTo>
                  <a:cubicBezTo>
                    <a:pt x="364" y="158"/>
                    <a:pt x="364" y="158"/>
                    <a:pt x="364" y="158"/>
                  </a:cubicBezTo>
                  <a:cubicBezTo>
                    <a:pt x="388" y="158"/>
                    <a:pt x="388" y="158"/>
                    <a:pt x="388" y="158"/>
                  </a:cubicBezTo>
                  <a:cubicBezTo>
                    <a:pt x="388" y="134"/>
                    <a:pt x="388" y="134"/>
                    <a:pt x="388" y="134"/>
                  </a:cubicBezTo>
                  <a:cubicBezTo>
                    <a:pt x="388" y="134"/>
                    <a:pt x="388" y="134"/>
                    <a:pt x="388" y="134"/>
                  </a:cubicBezTo>
                  <a:close/>
                  <a:moveTo>
                    <a:pt x="425" y="134"/>
                  </a:moveTo>
                  <a:cubicBezTo>
                    <a:pt x="401" y="134"/>
                    <a:pt x="401" y="134"/>
                    <a:pt x="401" y="134"/>
                  </a:cubicBezTo>
                  <a:cubicBezTo>
                    <a:pt x="401" y="158"/>
                    <a:pt x="401" y="158"/>
                    <a:pt x="401" y="158"/>
                  </a:cubicBezTo>
                  <a:cubicBezTo>
                    <a:pt x="425" y="158"/>
                    <a:pt x="425" y="158"/>
                    <a:pt x="425" y="158"/>
                  </a:cubicBezTo>
                  <a:cubicBezTo>
                    <a:pt x="425" y="134"/>
                    <a:pt x="425" y="134"/>
                    <a:pt x="425" y="134"/>
                  </a:cubicBezTo>
                  <a:cubicBezTo>
                    <a:pt x="425" y="134"/>
                    <a:pt x="425" y="134"/>
                    <a:pt x="425" y="134"/>
                  </a:cubicBezTo>
                  <a:close/>
                  <a:moveTo>
                    <a:pt x="24" y="100"/>
                  </a:moveTo>
                  <a:cubicBezTo>
                    <a:pt x="0" y="100"/>
                    <a:pt x="0" y="100"/>
                    <a:pt x="0" y="100"/>
                  </a:cubicBezTo>
                  <a:cubicBezTo>
                    <a:pt x="0" y="124"/>
                    <a:pt x="0" y="124"/>
                    <a:pt x="0" y="124"/>
                  </a:cubicBezTo>
                  <a:cubicBezTo>
                    <a:pt x="24" y="124"/>
                    <a:pt x="24" y="124"/>
                    <a:pt x="24" y="124"/>
                  </a:cubicBezTo>
                  <a:cubicBezTo>
                    <a:pt x="24" y="100"/>
                    <a:pt x="24" y="100"/>
                    <a:pt x="24" y="100"/>
                  </a:cubicBezTo>
                  <a:cubicBezTo>
                    <a:pt x="24" y="100"/>
                    <a:pt x="24" y="100"/>
                    <a:pt x="24" y="100"/>
                  </a:cubicBezTo>
                  <a:close/>
                  <a:moveTo>
                    <a:pt x="61" y="100"/>
                  </a:moveTo>
                  <a:cubicBezTo>
                    <a:pt x="37" y="100"/>
                    <a:pt x="37" y="100"/>
                    <a:pt x="37" y="100"/>
                  </a:cubicBezTo>
                  <a:cubicBezTo>
                    <a:pt x="37" y="124"/>
                    <a:pt x="37" y="124"/>
                    <a:pt x="37" y="124"/>
                  </a:cubicBezTo>
                  <a:cubicBezTo>
                    <a:pt x="61" y="124"/>
                    <a:pt x="61" y="124"/>
                    <a:pt x="61" y="124"/>
                  </a:cubicBezTo>
                  <a:cubicBezTo>
                    <a:pt x="61" y="100"/>
                    <a:pt x="61" y="100"/>
                    <a:pt x="61" y="100"/>
                  </a:cubicBezTo>
                  <a:cubicBezTo>
                    <a:pt x="61" y="100"/>
                    <a:pt x="61" y="100"/>
                    <a:pt x="61" y="100"/>
                  </a:cubicBezTo>
                  <a:close/>
                  <a:moveTo>
                    <a:pt x="133" y="100"/>
                  </a:moveTo>
                  <a:cubicBezTo>
                    <a:pt x="109" y="100"/>
                    <a:pt x="109" y="100"/>
                    <a:pt x="109" y="100"/>
                  </a:cubicBezTo>
                  <a:cubicBezTo>
                    <a:pt x="109" y="124"/>
                    <a:pt x="109" y="124"/>
                    <a:pt x="109" y="124"/>
                  </a:cubicBezTo>
                  <a:cubicBezTo>
                    <a:pt x="133" y="124"/>
                    <a:pt x="133" y="124"/>
                    <a:pt x="133" y="124"/>
                  </a:cubicBezTo>
                  <a:cubicBezTo>
                    <a:pt x="133" y="100"/>
                    <a:pt x="133" y="100"/>
                    <a:pt x="133" y="100"/>
                  </a:cubicBezTo>
                  <a:cubicBezTo>
                    <a:pt x="133" y="100"/>
                    <a:pt x="133" y="100"/>
                    <a:pt x="133" y="100"/>
                  </a:cubicBezTo>
                  <a:close/>
                  <a:moveTo>
                    <a:pt x="170" y="100"/>
                  </a:moveTo>
                  <a:cubicBezTo>
                    <a:pt x="146" y="100"/>
                    <a:pt x="146" y="100"/>
                    <a:pt x="146" y="100"/>
                  </a:cubicBezTo>
                  <a:cubicBezTo>
                    <a:pt x="146" y="124"/>
                    <a:pt x="146" y="124"/>
                    <a:pt x="146" y="124"/>
                  </a:cubicBezTo>
                  <a:cubicBezTo>
                    <a:pt x="170" y="124"/>
                    <a:pt x="170" y="124"/>
                    <a:pt x="170" y="124"/>
                  </a:cubicBezTo>
                  <a:cubicBezTo>
                    <a:pt x="170" y="100"/>
                    <a:pt x="170" y="100"/>
                    <a:pt x="170" y="100"/>
                  </a:cubicBezTo>
                  <a:cubicBezTo>
                    <a:pt x="170" y="100"/>
                    <a:pt x="170" y="100"/>
                    <a:pt x="170" y="100"/>
                  </a:cubicBezTo>
                  <a:close/>
                  <a:moveTo>
                    <a:pt x="206" y="100"/>
                  </a:moveTo>
                  <a:cubicBezTo>
                    <a:pt x="182" y="100"/>
                    <a:pt x="182" y="100"/>
                    <a:pt x="182" y="100"/>
                  </a:cubicBezTo>
                  <a:cubicBezTo>
                    <a:pt x="182" y="124"/>
                    <a:pt x="182" y="124"/>
                    <a:pt x="182" y="124"/>
                  </a:cubicBezTo>
                  <a:cubicBezTo>
                    <a:pt x="206" y="124"/>
                    <a:pt x="206" y="124"/>
                    <a:pt x="206" y="124"/>
                  </a:cubicBezTo>
                  <a:cubicBezTo>
                    <a:pt x="206" y="100"/>
                    <a:pt x="206" y="100"/>
                    <a:pt x="206" y="100"/>
                  </a:cubicBezTo>
                  <a:cubicBezTo>
                    <a:pt x="206" y="100"/>
                    <a:pt x="206" y="100"/>
                    <a:pt x="206" y="100"/>
                  </a:cubicBezTo>
                  <a:close/>
                  <a:moveTo>
                    <a:pt x="279" y="100"/>
                  </a:moveTo>
                  <a:cubicBezTo>
                    <a:pt x="255" y="100"/>
                    <a:pt x="255" y="100"/>
                    <a:pt x="255" y="100"/>
                  </a:cubicBezTo>
                  <a:cubicBezTo>
                    <a:pt x="255" y="124"/>
                    <a:pt x="255" y="124"/>
                    <a:pt x="255" y="124"/>
                  </a:cubicBezTo>
                  <a:cubicBezTo>
                    <a:pt x="279" y="124"/>
                    <a:pt x="279" y="124"/>
                    <a:pt x="279" y="124"/>
                  </a:cubicBezTo>
                  <a:cubicBezTo>
                    <a:pt x="279" y="100"/>
                    <a:pt x="279" y="100"/>
                    <a:pt x="279" y="100"/>
                  </a:cubicBezTo>
                  <a:cubicBezTo>
                    <a:pt x="279" y="100"/>
                    <a:pt x="279" y="100"/>
                    <a:pt x="279" y="100"/>
                  </a:cubicBezTo>
                  <a:close/>
                  <a:moveTo>
                    <a:pt x="388" y="100"/>
                  </a:moveTo>
                  <a:cubicBezTo>
                    <a:pt x="364" y="100"/>
                    <a:pt x="364" y="100"/>
                    <a:pt x="364" y="100"/>
                  </a:cubicBezTo>
                  <a:cubicBezTo>
                    <a:pt x="364" y="124"/>
                    <a:pt x="364" y="124"/>
                    <a:pt x="364" y="124"/>
                  </a:cubicBezTo>
                  <a:cubicBezTo>
                    <a:pt x="388" y="124"/>
                    <a:pt x="388" y="124"/>
                    <a:pt x="388" y="124"/>
                  </a:cubicBezTo>
                  <a:cubicBezTo>
                    <a:pt x="388" y="100"/>
                    <a:pt x="388" y="100"/>
                    <a:pt x="388" y="100"/>
                  </a:cubicBezTo>
                  <a:cubicBezTo>
                    <a:pt x="388" y="100"/>
                    <a:pt x="388" y="100"/>
                    <a:pt x="388" y="100"/>
                  </a:cubicBezTo>
                  <a:close/>
                  <a:moveTo>
                    <a:pt x="425" y="100"/>
                  </a:moveTo>
                  <a:cubicBezTo>
                    <a:pt x="401" y="100"/>
                    <a:pt x="401" y="100"/>
                    <a:pt x="401" y="100"/>
                  </a:cubicBezTo>
                  <a:cubicBezTo>
                    <a:pt x="401" y="124"/>
                    <a:pt x="401" y="124"/>
                    <a:pt x="401" y="124"/>
                  </a:cubicBezTo>
                  <a:cubicBezTo>
                    <a:pt x="425" y="124"/>
                    <a:pt x="425" y="124"/>
                    <a:pt x="425" y="124"/>
                  </a:cubicBezTo>
                  <a:cubicBezTo>
                    <a:pt x="425" y="100"/>
                    <a:pt x="425" y="100"/>
                    <a:pt x="425" y="100"/>
                  </a:cubicBezTo>
                  <a:cubicBezTo>
                    <a:pt x="425" y="100"/>
                    <a:pt x="425" y="100"/>
                    <a:pt x="425" y="100"/>
                  </a:cubicBezTo>
                  <a:close/>
                  <a:moveTo>
                    <a:pt x="61" y="67"/>
                  </a:moveTo>
                  <a:cubicBezTo>
                    <a:pt x="37" y="67"/>
                    <a:pt x="37" y="67"/>
                    <a:pt x="37" y="67"/>
                  </a:cubicBezTo>
                  <a:cubicBezTo>
                    <a:pt x="37" y="90"/>
                    <a:pt x="37" y="90"/>
                    <a:pt x="37" y="90"/>
                  </a:cubicBezTo>
                  <a:cubicBezTo>
                    <a:pt x="61" y="90"/>
                    <a:pt x="61" y="90"/>
                    <a:pt x="61" y="90"/>
                  </a:cubicBezTo>
                  <a:cubicBezTo>
                    <a:pt x="61" y="67"/>
                    <a:pt x="61" y="67"/>
                    <a:pt x="61" y="67"/>
                  </a:cubicBezTo>
                  <a:cubicBezTo>
                    <a:pt x="61" y="67"/>
                    <a:pt x="61" y="67"/>
                    <a:pt x="61" y="67"/>
                  </a:cubicBezTo>
                  <a:close/>
                  <a:moveTo>
                    <a:pt x="170" y="67"/>
                  </a:moveTo>
                  <a:cubicBezTo>
                    <a:pt x="146" y="67"/>
                    <a:pt x="146" y="67"/>
                    <a:pt x="146" y="67"/>
                  </a:cubicBezTo>
                  <a:cubicBezTo>
                    <a:pt x="146" y="90"/>
                    <a:pt x="146" y="90"/>
                    <a:pt x="146" y="90"/>
                  </a:cubicBezTo>
                  <a:cubicBezTo>
                    <a:pt x="170" y="90"/>
                    <a:pt x="170" y="90"/>
                    <a:pt x="170" y="90"/>
                  </a:cubicBezTo>
                  <a:cubicBezTo>
                    <a:pt x="170" y="67"/>
                    <a:pt x="170" y="67"/>
                    <a:pt x="170" y="67"/>
                  </a:cubicBezTo>
                  <a:cubicBezTo>
                    <a:pt x="170" y="67"/>
                    <a:pt x="170" y="67"/>
                    <a:pt x="170" y="67"/>
                  </a:cubicBezTo>
                  <a:close/>
                  <a:moveTo>
                    <a:pt x="206" y="67"/>
                  </a:moveTo>
                  <a:cubicBezTo>
                    <a:pt x="182" y="67"/>
                    <a:pt x="182" y="67"/>
                    <a:pt x="182" y="67"/>
                  </a:cubicBezTo>
                  <a:cubicBezTo>
                    <a:pt x="182" y="90"/>
                    <a:pt x="182" y="90"/>
                    <a:pt x="182" y="90"/>
                  </a:cubicBezTo>
                  <a:cubicBezTo>
                    <a:pt x="206" y="90"/>
                    <a:pt x="206" y="90"/>
                    <a:pt x="206" y="90"/>
                  </a:cubicBezTo>
                  <a:cubicBezTo>
                    <a:pt x="206" y="67"/>
                    <a:pt x="206" y="67"/>
                    <a:pt x="206" y="67"/>
                  </a:cubicBezTo>
                  <a:cubicBezTo>
                    <a:pt x="206" y="67"/>
                    <a:pt x="206" y="67"/>
                    <a:pt x="206" y="67"/>
                  </a:cubicBezTo>
                  <a:close/>
                  <a:moveTo>
                    <a:pt x="279" y="67"/>
                  </a:moveTo>
                  <a:cubicBezTo>
                    <a:pt x="255" y="67"/>
                    <a:pt x="255" y="67"/>
                    <a:pt x="255" y="67"/>
                  </a:cubicBezTo>
                  <a:cubicBezTo>
                    <a:pt x="255" y="90"/>
                    <a:pt x="255" y="90"/>
                    <a:pt x="255" y="90"/>
                  </a:cubicBezTo>
                  <a:cubicBezTo>
                    <a:pt x="279" y="90"/>
                    <a:pt x="279" y="90"/>
                    <a:pt x="279" y="90"/>
                  </a:cubicBezTo>
                  <a:cubicBezTo>
                    <a:pt x="279" y="67"/>
                    <a:pt x="279" y="67"/>
                    <a:pt x="279" y="67"/>
                  </a:cubicBezTo>
                  <a:cubicBezTo>
                    <a:pt x="279" y="67"/>
                    <a:pt x="279" y="67"/>
                    <a:pt x="279" y="67"/>
                  </a:cubicBezTo>
                  <a:close/>
                  <a:moveTo>
                    <a:pt x="680" y="368"/>
                  </a:moveTo>
                  <a:cubicBezTo>
                    <a:pt x="656" y="368"/>
                    <a:pt x="656" y="368"/>
                    <a:pt x="656" y="368"/>
                  </a:cubicBezTo>
                  <a:cubicBezTo>
                    <a:pt x="656" y="392"/>
                    <a:pt x="656" y="392"/>
                    <a:pt x="656" y="392"/>
                  </a:cubicBezTo>
                  <a:cubicBezTo>
                    <a:pt x="680" y="392"/>
                    <a:pt x="680" y="392"/>
                    <a:pt x="680" y="392"/>
                  </a:cubicBezTo>
                  <a:cubicBezTo>
                    <a:pt x="680" y="368"/>
                    <a:pt x="680" y="368"/>
                    <a:pt x="680" y="368"/>
                  </a:cubicBezTo>
                  <a:cubicBezTo>
                    <a:pt x="680" y="368"/>
                    <a:pt x="680" y="368"/>
                    <a:pt x="680" y="368"/>
                  </a:cubicBezTo>
                  <a:close/>
                  <a:moveTo>
                    <a:pt x="717" y="368"/>
                  </a:moveTo>
                  <a:cubicBezTo>
                    <a:pt x="693" y="368"/>
                    <a:pt x="693" y="368"/>
                    <a:pt x="693" y="368"/>
                  </a:cubicBezTo>
                  <a:cubicBezTo>
                    <a:pt x="693" y="392"/>
                    <a:pt x="693" y="392"/>
                    <a:pt x="693" y="392"/>
                  </a:cubicBezTo>
                  <a:cubicBezTo>
                    <a:pt x="717" y="392"/>
                    <a:pt x="717" y="392"/>
                    <a:pt x="717" y="392"/>
                  </a:cubicBezTo>
                  <a:cubicBezTo>
                    <a:pt x="717" y="368"/>
                    <a:pt x="717" y="368"/>
                    <a:pt x="717" y="368"/>
                  </a:cubicBezTo>
                  <a:cubicBezTo>
                    <a:pt x="717" y="368"/>
                    <a:pt x="717" y="368"/>
                    <a:pt x="717" y="368"/>
                  </a:cubicBezTo>
                  <a:close/>
                  <a:moveTo>
                    <a:pt x="753" y="368"/>
                  </a:moveTo>
                  <a:cubicBezTo>
                    <a:pt x="729" y="368"/>
                    <a:pt x="729" y="368"/>
                    <a:pt x="729" y="368"/>
                  </a:cubicBezTo>
                  <a:cubicBezTo>
                    <a:pt x="729" y="392"/>
                    <a:pt x="729" y="392"/>
                    <a:pt x="729" y="392"/>
                  </a:cubicBezTo>
                  <a:cubicBezTo>
                    <a:pt x="753" y="392"/>
                    <a:pt x="753" y="392"/>
                    <a:pt x="753" y="392"/>
                  </a:cubicBezTo>
                  <a:cubicBezTo>
                    <a:pt x="753" y="368"/>
                    <a:pt x="753" y="368"/>
                    <a:pt x="753" y="368"/>
                  </a:cubicBezTo>
                  <a:cubicBezTo>
                    <a:pt x="753" y="368"/>
                    <a:pt x="753" y="368"/>
                    <a:pt x="753" y="368"/>
                  </a:cubicBezTo>
                  <a:close/>
                  <a:moveTo>
                    <a:pt x="789" y="368"/>
                  </a:moveTo>
                  <a:cubicBezTo>
                    <a:pt x="766" y="368"/>
                    <a:pt x="766" y="368"/>
                    <a:pt x="766" y="368"/>
                  </a:cubicBezTo>
                  <a:cubicBezTo>
                    <a:pt x="766" y="392"/>
                    <a:pt x="766" y="392"/>
                    <a:pt x="766" y="392"/>
                  </a:cubicBezTo>
                  <a:cubicBezTo>
                    <a:pt x="789" y="392"/>
                    <a:pt x="789" y="392"/>
                    <a:pt x="789" y="392"/>
                  </a:cubicBezTo>
                  <a:cubicBezTo>
                    <a:pt x="789" y="368"/>
                    <a:pt x="789" y="368"/>
                    <a:pt x="789" y="368"/>
                  </a:cubicBezTo>
                  <a:cubicBezTo>
                    <a:pt x="789" y="368"/>
                    <a:pt x="789" y="368"/>
                    <a:pt x="789" y="368"/>
                  </a:cubicBezTo>
                  <a:close/>
                  <a:moveTo>
                    <a:pt x="680" y="335"/>
                  </a:moveTo>
                  <a:cubicBezTo>
                    <a:pt x="656" y="335"/>
                    <a:pt x="656" y="335"/>
                    <a:pt x="656" y="335"/>
                  </a:cubicBezTo>
                  <a:cubicBezTo>
                    <a:pt x="656" y="358"/>
                    <a:pt x="656" y="358"/>
                    <a:pt x="656" y="358"/>
                  </a:cubicBezTo>
                  <a:cubicBezTo>
                    <a:pt x="680" y="358"/>
                    <a:pt x="680" y="358"/>
                    <a:pt x="680" y="358"/>
                  </a:cubicBezTo>
                  <a:cubicBezTo>
                    <a:pt x="680" y="335"/>
                    <a:pt x="680" y="335"/>
                    <a:pt x="680" y="335"/>
                  </a:cubicBezTo>
                  <a:cubicBezTo>
                    <a:pt x="680" y="335"/>
                    <a:pt x="680" y="335"/>
                    <a:pt x="680" y="335"/>
                  </a:cubicBezTo>
                  <a:close/>
                  <a:moveTo>
                    <a:pt x="717" y="335"/>
                  </a:moveTo>
                  <a:cubicBezTo>
                    <a:pt x="693" y="335"/>
                    <a:pt x="693" y="335"/>
                    <a:pt x="693" y="335"/>
                  </a:cubicBezTo>
                  <a:cubicBezTo>
                    <a:pt x="693" y="358"/>
                    <a:pt x="693" y="358"/>
                    <a:pt x="693" y="358"/>
                  </a:cubicBezTo>
                  <a:cubicBezTo>
                    <a:pt x="717" y="358"/>
                    <a:pt x="717" y="358"/>
                    <a:pt x="717" y="358"/>
                  </a:cubicBezTo>
                  <a:cubicBezTo>
                    <a:pt x="717" y="335"/>
                    <a:pt x="717" y="335"/>
                    <a:pt x="717" y="335"/>
                  </a:cubicBezTo>
                  <a:cubicBezTo>
                    <a:pt x="717" y="335"/>
                    <a:pt x="717" y="335"/>
                    <a:pt x="717" y="335"/>
                  </a:cubicBezTo>
                  <a:close/>
                  <a:moveTo>
                    <a:pt x="753" y="335"/>
                  </a:moveTo>
                  <a:cubicBezTo>
                    <a:pt x="729" y="335"/>
                    <a:pt x="729" y="335"/>
                    <a:pt x="729" y="335"/>
                  </a:cubicBezTo>
                  <a:cubicBezTo>
                    <a:pt x="729" y="358"/>
                    <a:pt x="729" y="358"/>
                    <a:pt x="729" y="358"/>
                  </a:cubicBezTo>
                  <a:cubicBezTo>
                    <a:pt x="753" y="358"/>
                    <a:pt x="753" y="358"/>
                    <a:pt x="753" y="358"/>
                  </a:cubicBezTo>
                  <a:cubicBezTo>
                    <a:pt x="753" y="335"/>
                    <a:pt x="753" y="335"/>
                    <a:pt x="753" y="335"/>
                  </a:cubicBezTo>
                  <a:cubicBezTo>
                    <a:pt x="753" y="335"/>
                    <a:pt x="753" y="335"/>
                    <a:pt x="753" y="335"/>
                  </a:cubicBezTo>
                  <a:close/>
                  <a:moveTo>
                    <a:pt x="789" y="335"/>
                  </a:moveTo>
                  <a:cubicBezTo>
                    <a:pt x="766" y="335"/>
                    <a:pt x="766" y="335"/>
                    <a:pt x="766" y="335"/>
                  </a:cubicBezTo>
                  <a:cubicBezTo>
                    <a:pt x="766" y="358"/>
                    <a:pt x="766" y="358"/>
                    <a:pt x="766" y="358"/>
                  </a:cubicBezTo>
                  <a:cubicBezTo>
                    <a:pt x="789" y="358"/>
                    <a:pt x="789" y="358"/>
                    <a:pt x="789" y="358"/>
                  </a:cubicBezTo>
                  <a:cubicBezTo>
                    <a:pt x="789" y="335"/>
                    <a:pt x="789" y="335"/>
                    <a:pt x="789" y="335"/>
                  </a:cubicBezTo>
                  <a:cubicBezTo>
                    <a:pt x="789" y="335"/>
                    <a:pt x="789" y="335"/>
                    <a:pt x="789" y="335"/>
                  </a:cubicBezTo>
                  <a:close/>
                  <a:moveTo>
                    <a:pt x="680" y="301"/>
                  </a:moveTo>
                  <a:cubicBezTo>
                    <a:pt x="656" y="301"/>
                    <a:pt x="656" y="301"/>
                    <a:pt x="656" y="301"/>
                  </a:cubicBezTo>
                  <a:cubicBezTo>
                    <a:pt x="656" y="325"/>
                    <a:pt x="656" y="325"/>
                    <a:pt x="656" y="325"/>
                  </a:cubicBezTo>
                  <a:cubicBezTo>
                    <a:pt x="680" y="325"/>
                    <a:pt x="680" y="325"/>
                    <a:pt x="680" y="325"/>
                  </a:cubicBezTo>
                  <a:cubicBezTo>
                    <a:pt x="680" y="301"/>
                    <a:pt x="680" y="301"/>
                    <a:pt x="680" y="301"/>
                  </a:cubicBezTo>
                  <a:cubicBezTo>
                    <a:pt x="680" y="301"/>
                    <a:pt x="680" y="301"/>
                    <a:pt x="680" y="301"/>
                  </a:cubicBezTo>
                  <a:close/>
                  <a:moveTo>
                    <a:pt x="717" y="301"/>
                  </a:moveTo>
                  <a:cubicBezTo>
                    <a:pt x="693" y="301"/>
                    <a:pt x="693" y="301"/>
                    <a:pt x="693" y="301"/>
                  </a:cubicBezTo>
                  <a:cubicBezTo>
                    <a:pt x="693" y="325"/>
                    <a:pt x="693" y="325"/>
                    <a:pt x="693" y="325"/>
                  </a:cubicBezTo>
                  <a:cubicBezTo>
                    <a:pt x="717" y="325"/>
                    <a:pt x="717" y="325"/>
                    <a:pt x="717" y="325"/>
                  </a:cubicBezTo>
                  <a:cubicBezTo>
                    <a:pt x="717" y="301"/>
                    <a:pt x="717" y="301"/>
                    <a:pt x="717" y="301"/>
                  </a:cubicBezTo>
                  <a:cubicBezTo>
                    <a:pt x="717" y="301"/>
                    <a:pt x="717" y="301"/>
                    <a:pt x="717" y="301"/>
                  </a:cubicBezTo>
                  <a:close/>
                  <a:moveTo>
                    <a:pt x="753" y="301"/>
                  </a:moveTo>
                  <a:cubicBezTo>
                    <a:pt x="729" y="301"/>
                    <a:pt x="729" y="301"/>
                    <a:pt x="729" y="301"/>
                  </a:cubicBezTo>
                  <a:cubicBezTo>
                    <a:pt x="729" y="325"/>
                    <a:pt x="729" y="325"/>
                    <a:pt x="729" y="325"/>
                  </a:cubicBezTo>
                  <a:cubicBezTo>
                    <a:pt x="753" y="325"/>
                    <a:pt x="753" y="325"/>
                    <a:pt x="753" y="325"/>
                  </a:cubicBezTo>
                  <a:cubicBezTo>
                    <a:pt x="753" y="301"/>
                    <a:pt x="753" y="301"/>
                    <a:pt x="753" y="301"/>
                  </a:cubicBezTo>
                  <a:cubicBezTo>
                    <a:pt x="753" y="301"/>
                    <a:pt x="753" y="301"/>
                    <a:pt x="753" y="301"/>
                  </a:cubicBezTo>
                  <a:close/>
                  <a:moveTo>
                    <a:pt x="789" y="301"/>
                  </a:moveTo>
                  <a:cubicBezTo>
                    <a:pt x="766" y="301"/>
                    <a:pt x="766" y="301"/>
                    <a:pt x="766" y="301"/>
                  </a:cubicBezTo>
                  <a:cubicBezTo>
                    <a:pt x="766" y="325"/>
                    <a:pt x="766" y="325"/>
                    <a:pt x="766" y="325"/>
                  </a:cubicBezTo>
                  <a:cubicBezTo>
                    <a:pt x="789" y="325"/>
                    <a:pt x="789" y="325"/>
                    <a:pt x="789" y="325"/>
                  </a:cubicBezTo>
                  <a:cubicBezTo>
                    <a:pt x="789" y="301"/>
                    <a:pt x="789" y="301"/>
                    <a:pt x="789" y="301"/>
                  </a:cubicBezTo>
                  <a:cubicBezTo>
                    <a:pt x="789" y="301"/>
                    <a:pt x="789" y="301"/>
                    <a:pt x="789" y="301"/>
                  </a:cubicBezTo>
                  <a:close/>
                  <a:moveTo>
                    <a:pt x="680" y="268"/>
                  </a:moveTo>
                  <a:cubicBezTo>
                    <a:pt x="656" y="268"/>
                    <a:pt x="656" y="268"/>
                    <a:pt x="656" y="268"/>
                  </a:cubicBezTo>
                  <a:cubicBezTo>
                    <a:pt x="656" y="291"/>
                    <a:pt x="656" y="291"/>
                    <a:pt x="656" y="291"/>
                  </a:cubicBezTo>
                  <a:cubicBezTo>
                    <a:pt x="680" y="291"/>
                    <a:pt x="680" y="291"/>
                    <a:pt x="680" y="291"/>
                  </a:cubicBezTo>
                  <a:cubicBezTo>
                    <a:pt x="680" y="268"/>
                    <a:pt x="680" y="268"/>
                    <a:pt x="680" y="268"/>
                  </a:cubicBezTo>
                  <a:cubicBezTo>
                    <a:pt x="680" y="268"/>
                    <a:pt x="680" y="268"/>
                    <a:pt x="680" y="268"/>
                  </a:cubicBezTo>
                  <a:close/>
                  <a:moveTo>
                    <a:pt x="717" y="268"/>
                  </a:moveTo>
                  <a:cubicBezTo>
                    <a:pt x="693" y="268"/>
                    <a:pt x="693" y="268"/>
                    <a:pt x="693" y="268"/>
                  </a:cubicBezTo>
                  <a:cubicBezTo>
                    <a:pt x="693" y="291"/>
                    <a:pt x="693" y="291"/>
                    <a:pt x="693" y="291"/>
                  </a:cubicBezTo>
                  <a:cubicBezTo>
                    <a:pt x="717" y="291"/>
                    <a:pt x="717" y="291"/>
                    <a:pt x="717" y="291"/>
                  </a:cubicBezTo>
                  <a:cubicBezTo>
                    <a:pt x="717" y="268"/>
                    <a:pt x="717" y="268"/>
                    <a:pt x="717" y="268"/>
                  </a:cubicBezTo>
                  <a:cubicBezTo>
                    <a:pt x="717" y="268"/>
                    <a:pt x="717" y="268"/>
                    <a:pt x="717" y="268"/>
                  </a:cubicBezTo>
                  <a:close/>
                  <a:moveTo>
                    <a:pt x="753" y="268"/>
                  </a:moveTo>
                  <a:cubicBezTo>
                    <a:pt x="729" y="268"/>
                    <a:pt x="729" y="268"/>
                    <a:pt x="729" y="268"/>
                  </a:cubicBezTo>
                  <a:cubicBezTo>
                    <a:pt x="729" y="291"/>
                    <a:pt x="729" y="291"/>
                    <a:pt x="729" y="291"/>
                  </a:cubicBezTo>
                  <a:cubicBezTo>
                    <a:pt x="753" y="291"/>
                    <a:pt x="753" y="291"/>
                    <a:pt x="753" y="291"/>
                  </a:cubicBezTo>
                  <a:cubicBezTo>
                    <a:pt x="753" y="268"/>
                    <a:pt x="753" y="268"/>
                    <a:pt x="753" y="268"/>
                  </a:cubicBezTo>
                  <a:cubicBezTo>
                    <a:pt x="753" y="268"/>
                    <a:pt x="753" y="268"/>
                    <a:pt x="753" y="268"/>
                  </a:cubicBezTo>
                  <a:close/>
                  <a:moveTo>
                    <a:pt x="789" y="268"/>
                  </a:moveTo>
                  <a:cubicBezTo>
                    <a:pt x="766" y="268"/>
                    <a:pt x="766" y="268"/>
                    <a:pt x="766" y="268"/>
                  </a:cubicBezTo>
                  <a:cubicBezTo>
                    <a:pt x="766" y="291"/>
                    <a:pt x="766" y="291"/>
                    <a:pt x="766" y="291"/>
                  </a:cubicBezTo>
                  <a:cubicBezTo>
                    <a:pt x="789" y="291"/>
                    <a:pt x="789" y="291"/>
                    <a:pt x="789" y="291"/>
                  </a:cubicBezTo>
                  <a:cubicBezTo>
                    <a:pt x="789" y="268"/>
                    <a:pt x="789" y="268"/>
                    <a:pt x="789" y="268"/>
                  </a:cubicBezTo>
                  <a:cubicBezTo>
                    <a:pt x="789" y="268"/>
                    <a:pt x="789" y="268"/>
                    <a:pt x="789" y="268"/>
                  </a:cubicBezTo>
                  <a:close/>
                  <a:moveTo>
                    <a:pt x="680" y="234"/>
                  </a:moveTo>
                  <a:cubicBezTo>
                    <a:pt x="656" y="234"/>
                    <a:pt x="656" y="234"/>
                    <a:pt x="656" y="234"/>
                  </a:cubicBezTo>
                  <a:cubicBezTo>
                    <a:pt x="656" y="258"/>
                    <a:pt x="656" y="258"/>
                    <a:pt x="656" y="258"/>
                  </a:cubicBezTo>
                  <a:cubicBezTo>
                    <a:pt x="680" y="258"/>
                    <a:pt x="680" y="258"/>
                    <a:pt x="680" y="258"/>
                  </a:cubicBezTo>
                  <a:cubicBezTo>
                    <a:pt x="680" y="234"/>
                    <a:pt x="680" y="234"/>
                    <a:pt x="680" y="234"/>
                  </a:cubicBezTo>
                  <a:cubicBezTo>
                    <a:pt x="680" y="234"/>
                    <a:pt x="680" y="234"/>
                    <a:pt x="680" y="234"/>
                  </a:cubicBezTo>
                  <a:close/>
                  <a:moveTo>
                    <a:pt x="717" y="234"/>
                  </a:moveTo>
                  <a:cubicBezTo>
                    <a:pt x="693" y="234"/>
                    <a:pt x="693" y="234"/>
                    <a:pt x="693" y="234"/>
                  </a:cubicBezTo>
                  <a:cubicBezTo>
                    <a:pt x="693" y="258"/>
                    <a:pt x="693" y="258"/>
                    <a:pt x="693" y="258"/>
                  </a:cubicBezTo>
                  <a:cubicBezTo>
                    <a:pt x="717" y="258"/>
                    <a:pt x="717" y="258"/>
                    <a:pt x="717" y="258"/>
                  </a:cubicBezTo>
                  <a:cubicBezTo>
                    <a:pt x="717" y="234"/>
                    <a:pt x="717" y="234"/>
                    <a:pt x="717" y="234"/>
                  </a:cubicBezTo>
                  <a:cubicBezTo>
                    <a:pt x="717" y="234"/>
                    <a:pt x="717" y="234"/>
                    <a:pt x="717" y="234"/>
                  </a:cubicBezTo>
                  <a:close/>
                  <a:moveTo>
                    <a:pt x="753" y="234"/>
                  </a:moveTo>
                  <a:cubicBezTo>
                    <a:pt x="729" y="234"/>
                    <a:pt x="729" y="234"/>
                    <a:pt x="729" y="234"/>
                  </a:cubicBezTo>
                  <a:cubicBezTo>
                    <a:pt x="729" y="258"/>
                    <a:pt x="729" y="258"/>
                    <a:pt x="729" y="258"/>
                  </a:cubicBezTo>
                  <a:cubicBezTo>
                    <a:pt x="753" y="258"/>
                    <a:pt x="753" y="258"/>
                    <a:pt x="753" y="258"/>
                  </a:cubicBezTo>
                  <a:cubicBezTo>
                    <a:pt x="753" y="234"/>
                    <a:pt x="753" y="234"/>
                    <a:pt x="753" y="234"/>
                  </a:cubicBezTo>
                  <a:cubicBezTo>
                    <a:pt x="753" y="234"/>
                    <a:pt x="753" y="234"/>
                    <a:pt x="753" y="234"/>
                  </a:cubicBezTo>
                  <a:close/>
                  <a:moveTo>
                    <a:pt x="789" y="234"/>
                  </a:moveTo>
                  <a:cubicBezTo>
                    <a:pt x="766" y="234"/>
                    <a:pt x="766" y="234"/>
                    <a:pt x="766" y="234"/>
                  </a:cubicBezTo>
                  <a:cubicBezTo>
                    <a:pt x="766" y="258"/>
                    <a:pt x="766" y="258"/>
                    <a:pt x="766" y="258"/>
                  </a:cubicBezTo>
                  <a:cubicBezTo>
                    <a:pt x="789" y="258"/>
                    <a:pt x="789" y="258"/>
                    <a:pt x="789" y="258"/>
                  </a:cubicBezTo>
                  <a:cubicBezTo>
                    <a:pt x="789" y="234"/>
                    <a:pt x="789" y="234"/>
                    <a:pt x="789" y="234"/>
                  </a:cubicBezTo>
                  <a:cubicBezTo>
                    <a:pt x="789" y="234"/>
                    <a:pt x="789" y="234"/>
                    <a:pt x="789" y="234"/>
                  </a:cubicBezTo>
                  <a:close/>
                  <a:moveTo>
                    <a:pt x="680" y="201"/>
                  </a:moveTo>
                  <a:cubicBezTo>
                    <a:pt x="656" y="201"/>
                    <a:pt x="656" y="201"/>
                    <a:pt x="656" y="201"/>
                  </a:cubicBezTo>
                  <a:cubicBezTo>
                    <a:pt x="656" y="225"/>
                    <a:pt x="656" y="225"/>
                    <a:pt x="656" y="225"/>
                  </a:cubicBezTo>
                  <a:cubicBezTo>
                    <a:pt x="680" y="225"/>
                    <a:pt x="680" y="225"/>
                    <a:pt x="680" y="225"/>
                  </a:cubicBezTo>
                  <a:cubicBezTo>
                    <a:pt x="680" y="201"/>
                    <a:pt x="680" y="201"/>
                    <a:pt x="680" y="201"/>
                  </a:cubicBezTo>
                  <a:cubicBezTo>
                    <a:pt x="680" y="201"/>
                    <a:pt x="680" y="201"/>
                    <a:pt x="680" y="201"/>
                  </a:cubicBezTo>
                  <a:close/>
                  <a:moveTo>
                    <a:pt x="717" y="201"/>
                  </a:moveTo>
                  <a:cubicBezTo>
                    <a:pt x="693" y="201"/>
                    <a:pt x="693" y="201"/>
                    <a:pt x="693" y="201"/>
                  </a:cubicBezTo>
                  <a:cubicBezTo>
                    <a:pt x="693" y="225"/>
                    <a:pt x="693" y="225"/>
                    <a:pt x="693" y="225"/>
                  </a:cubicBezTo>
                  <a:cubicBezTo>
                    <a:pt x="717" y="225"/>
                    <a:pt x="717" y="225"/>
                    <a:pt x="717" y="225"/>
                  </a:cubicBezTo>
                  <a:cubicBezTo>
                    <a:pt x="717" y="201"/>
                    <a:pt x="717" y="201"/>
                    <a:pt x="717" y="201"/>
                  </a:cubicBezTo>
                  <a:cubicBezTo>
                    <a:pt x="717" y="201"/>
                    <a:pt x="717" y="201"/>
                    <a:pt x="717" y="201"/>
                  </a:cubicBezTo>
                  <a:close/>
                  <a:moveTo>
                    <a:pt x="753" y="201"/>
                  </a:moveTo>
                  <a:cubicBezTo>
                    <a:pt x="729" y="201"/>
                    <a:pt x="729" y="201"/>
                    <a:pt x="729" y="201"/>
                  </a:cubicBezTo>
                  <a:cubicBezTo>
                    <a:pt x="729" y="225"/>
                    <a:pt x="729" y="225"/>
                    <a:pt x="729" y="225"/>
                  </a:cubicBezTo>
                  <a:cubicBezTo>
                    <a:pt x="753" y="225"/>
                    <a:pt x="753" y="225"/>
                    <a:pt x="753" y="225"/>
                  </a:cubicBezTo>
                  <a:cubicBezTo>
                    <a:pt x="753" y="201"/>
                    <a:pt x="753" y="201"/>
                    <a:pt x="753" y="201"/>
                  </a:cubicBezTo>
                  <a:cubicBezTo>
                    <a:pt x="753" y="201"/>
                    <a:pt x="753" y="201"/>
                    <a:pt x="753" y="201"/>
                  </a:cubicBezTo>
                  <a:close/>
                  <a:moveTo>
                    <a:pt x="789" y="201"/>
                  </a:moveTo>
                  <a:cubicBezTo>
                    <a:pt x="766" y="201"/>
                    <a:pt x="766" y="201"/>
                    <a:pt x="766" y="201"/>
                  </a:cubicBezTo>
                  <a:cubicBezTo>
                    <a:pt x="766" y="225"/>
                    <a:pt x="766" y="225"/>
                    <a:pt x="766" y="225"/>
                  </a:cubicBezTo>
                  <a:cubicBezTo>
                    <a:pt x="789" y="225"/>
                    <a:pt x="789" y="225"/>
                    <a:pt x="789" y="225"/>
                  </a:cubicBezTo>
                  <a:cubicBezTo>
                    <a:pt x="789" y="201"/>
                    <a:pt x="789" y="201"/>
                    <a:pt x="789" y="201"/>
                  </a:cubicBezTo>
                  <a:cubicBezTo>
                    <a:pt x="789" y="201"/>
                    <a:pt x="789" y="201"/>
                    <a:pt x="789" y="201"/>
                  </a:cubicBezTo>
                  <a:close/>
                  <a:moveTo>
                    <a:pt x="680" y="168"/>
                  </a:moveTo>
                  <a:cubicBezTo>
                    <a:pt x="656" y="168"/>
                    <a:pt x="656" y="168"/>
                    <a:pt x="656" y="168"/>
                  </a:cubicBezTo>
                  <a:cubicBezTo>
                    <a:pt x="656" y="191"/>
                    <a:pt x="656" y="191"/>
                    <a:pt x="656" y="191"/>
                  </a:cubicBezTo>
                  <a:cubicBezTo>
                    <a:pt x="680" y="191"/>
                    <a:pt x="680" y="191"/>
                    <a:pt x="680" y="191"/>
                  </a:cubicBezTo>
                  <a:cubicBezTo>
                    <a:pt x="680" y="168"/>
                    <a:pt x="680" y="168"/>
                    <a:pt x="680" y="168"/>
                  </a:cubicBezTo>
                  <a:cubicBezTo>
                    <a:pt x="680" y="168"/>
                    <a:pt x="680" y="168"/>
                    <a:pt x="680" y="168"/>
                  </a:cubicBezTo>
                  <a:close/>
                  <a:moveTo>
                    <a:pt x="717" y="168"/>
                  </a:moveTo>
                  <a:cubicBezTo>
                    <a:pt x="693" y="168"/>
                    <a:pt x="693" y="168"/>
                    <a:pt x="693" y="168"/>
                  </a:cubicBezTo>
                  <a:cubicBezTo>
                    <a:pt x="693" y="191"/>
                    <a:pt x="693" y="191"/>
                    <a:pt x="693" y="191"/>
                  </a:cubicBezTo>
                  <a:cubicBezTo>
                    <a:pt x="717" y="191"/>
                    <a:pt x="717" y="191"/>
                    <a:pt x="717" y="191"/>
                  </a:cubicBezTo>
                  <a:cubicBezTo>
                    <a:pt x="717" y="168"/>
                    <a:pt x="717" y="168"/>
                    <a:pt x="717" y="168"/>
                  </a:cubicBezTo>
                  <a:cubicBezTo>
                    <a:pt x="717" y="168"/>
                    <a:pt x="717" y="168"/>
                    <a:pt x="717" y="168"/>
                  </a:cubicBezTo>
                  <a:close/>
                  <a:moveTo>
                    <a:pt x="753" y="168"/>
                  </a:moveTo>
                  <a:cubicBezTo>
                    <a:pt x="729" y="168"/>
                    <a:pt x="729" y="168"/>
                    <a:pt x="729" y="168"/>
                  </a:cubicBezTo>
                  <a:cubicBezTo>
                    <a:pt x="729" y="191"/>
                    <a:pt x="729" y="191"/>
                    <a:pt x="729" y="191"/>
                  </a:cubicBezTo>
                  <a:cubicBezTo>
                    <a:pt x="753" y="191"/>
                    <a:pt x="753" y="191"/>
                    <a:pt x="753" y="191"/>
                  </a:cubicBezTo>
                  <a:cubicBezTo>
                    <a:pt x="753" y="168"/>
                    <a:pt x="753" y="168"/>
                    <a:pt x="753" y="168"/>
                  </a:cubicBezTo>
                  <a:cubicBezTo>
                    <a:pt x="753" y="168"/>
                    <a:pt x="753" y="168"/>
                    <a:pt x="753" y="168"/>
                  </a:cubicBezTo>
                  <a:close/>
                  <a:moveTo>
                    <a:pt x="680" y="134"/>
                  </a:moveTo>
                  <a:cubicBezTo>
                    <a:pt x="656" y="134"/>
                    <a:pt x="656" y="134"/>
                    <a:pt x="656" y="134"/>
                  </a:cubicBezTo>
                  <a:cubicBezTo>
                    <a:pt x="656" y="158"/>
                    <a:pt x="656" y="158"/>
                    <a:pt x="656" y="158"/>
                  </a:cubicBezTo>
                  <a:cubicBezTo>
                    <a:pt x="680" y="158"/>
                    <a:pt x="680" y="158"/>
                    <a:pt x="680" y="158"/>
                  </a:cubicBezTo>
                  <a:cubicBezTo>
                    <a:pt x="680" y="134"/>
                    <a:pt x="680" y="134"/>
                    <a:pt x="680" y="134"/>
                  </a:cubicBezTo>
                  <a:cubicBezTo>
                    <a:pt x="680" y="134"/>
                    <a:pt x="680" y="134"/>
                    <a:pt x="680" y="134"/>
                  </a:cubicBezTo>
                  <a:close/>
                  <a:moveTo>
                    <a:pt x="717" y="134"/>
                  </a:moveTo>
                  <a:cubicBezTo>
                    <a:pt x="693" y="134"/>
                    <a:pt x="693" y="134"/>
                    <a:pt x="693" y="134"/>
                  </a:cubicBezTo>
                  <a:cubicBezTo>
                    <a:pt x="693" y="158"/>
                    <a:pt x="693" y="158"/>
                    <a:pt x="693" y="158"/>
                  </a:cubicBezTo>
                  <a:cubicBezTo>
                    <a:pt x="717" y="158"/>
                    <a:pt x="717" y="158"/>
                    <a:pt x="717" y="158"/>
                  </a:cubicBezTo>
                  <a:cubicBezTo>
                    <a:pt x="717" y="134"/>
                    <a:pt x="717" y="134"/>
                    <a:pt x="717" y="134"/>
                  </a:cubicBezTo>
                  <a:cubicBezTo>
                    <a:pt x="717" y="134"/>
                    <a:pt x="717" y="134"/>
                    <a:pt x="717" y="134"/>
                  </a:cubicBezTo>
                  <a:close/>
                  <a:moveTo>
                    <a:pt x="753" y="134"/>
                  </a:moveTo>
                  <a:cubicBezTo>
                    <a:pt x="729" y="134"/>
                    <a:pt x="729" y="134"/>
                    <a:pt x="729" y="134"/>
                  </a:cubicBezTo>
                  <a:cubicBezTo>
                    <a:pt x="729" y="158"/>
                    <a:pt x="729" y="158"/>
                    <a:pt x="729" y="158"/>
                  </a:cubicBezTo>
                  <a:cubicBezTo>
                    <a:pt x="753" y="158"/>
                    <a:pt x="753" y="158"/>
                    <a:pt x="753" y="158"/>
                  </a:cubicBezTo>
                  <a:cubicBezTo>
                    <a:pt x="753" y="134"/>
                    <a:pt x="753" y="134"/>
                    <a:pt x="753" y="134"/>
                  </a:cubicBezTo>
                  <a:cubicBezTo>
                    <a:pt x="753" y="134"/>
                    <a:pt x="753" y="134"/>
                    <a:pt x="753" y="134"/>
                  </a:cubicBezTo>
                  <a:close/>
                  <a:moveTo>
                    <a:pt x="717" y="100"/>
                  </a:moveTo>
                  <a:cubicBezTo>
                    <a:pt x="693" y="100"/>
                    <a:pt x="693" y="100"/>
                    <a:pt x="693" y="100"/>
                  </a:cubicBezTo>
                  <a:cubicBezTo>
                    <a:pt x="693" y="124"/>
                    <a:pt x="693" y="124"/>
                    <a:pt x="693" y="124"/>
                  </a:cubicBezTo>
                  <a:cubicBezTo>
                    <a:pt x="717" y="124"/>
                    <a:pt x="717" y="124"/>
                    <a:pt x="717" y="124"/>
                  </a:cubicBezTo>
                  <a:cubicBezTo>
                    <a:pt x="717" y="100"/>
                    <a:pt x="717" y="100"/>
                    <a:pt x="717" y="100"/>
                  </a:cubicBezTo>
                  <a:cubicBezTo>
                    <a:pt x="717" y="100"/>
                    <a:pt x="717" y="100"/>
                    <a:pt x="717" y="100"/>
                  </a:cubicBezTo>
                  <a:close/>
                  <a:moveTo>
                    <a:pt x="717" y="67"/>
                  </a:moveTo>
                  <a:cubicBezTo>
                    <a:pt x="693" y="67"/>
                    <a:pt x="693" y="67"/>
                    <a:pt x="693" y="67"/>
                  </a:cubicBezTo>
                  <a:cubicBezTo>
                    <a:pt x="693" y="90"/>
                    <a:pt x="693" y="90"/>
                    <a:pt x="693" y="90"/>
                  </a:cubicBezTo>
                  <a:cubicBezTo>
                    <a:pt x="717" y="90"/>
                    <a:pt x="717" y="90"/>
                    <a:pt x="717" y="90"/>
                  </a:cubicBezTo>
                  <a:cubicBezTo>
                    <a:pt x="717" y="67"/>
                    <a:pt x="717" y="67"/>
                    <a:pt x="717" y="67"/>
                  </a:cubicBezTo>
                  <a:cubicBezTo>
                    <a:pt x="717" y="67"/>
                    <a:pt x="717" y="67"/>
                    <a:pt x="717" y="67"/>
                  </a:cubicBezTo>
                  <a:close/>
                  <a:moveTo>
                    <a:pt x="425" y="67"/>
                  </a:moveTo>
                  <a:cubicBezTo>
                    <a:pt x="401" y="67"/>
                    <a:pt x="401" y="67"/>
                    <a:pt x="401" y="67"/>
                  </a:cubicBezTo>
                  <a:cubicBezTo>
                    <a:pt x="401" y="90"/>
                    <a:pt x="401" y="90"/>
                    <a:pt x="401" y="90"/>
                  </a:cubicBezTo>
                  <a:cubicBezTo>
                    <a:pt x="425" y="90"/>
                    <a:pt x="425" y="90"/>
                    <a:pt x="425" y="90"/>
                  </a:cubicBezTo>
                  <a:cubicBezTo>
                    <a:pt x="425" y="67"/>
                    <a:pt x="425" y="67"/>
                    <a:pt x="425" y="67"/>
                  </a:cubicBezTo>
                  <a:cubicBezTo>
                    <a:pt x="425" y="67"/>
                    <a:pt x="425" y="67"/>
                    <a:pt x="425" y="67"/>
                  </a:cubicBezTo>
                  <a:close/>
                  <a:moveTo>
                    <a:pt x="61" y="33"/>
                  </a:moveTo>
                  <a:cubicBezTo>
                    <a:pt x="37" y="33"/>
                    <a:pt x="37" y="33"/>
                    <a:pt x="37" y="33"/>
                  </a:cubicBezTo>
                  <a:cubicBezTo>
                    <a:pt x="37" y="57"/>
                    <a:pt x="37" y="57"/>
                    <a:pt x="37" y="57"/>
                  </a:cubicBezTo>
                  <a:cubicBezTo>
                    <a:pt x="61" y="57"/>
                    <a:pt x="61" y="57"/>
                    <a:pt x="61" y="57"/>
                  </a:cubicBezTo>
                  <a:cubicBezTo>
                    <a:pt x="61" y="33"/>
                    <a:pt x="61" y="33"/>
                    <a:pt x="61" y="33"/>
                  </a:cubicBezTo>
                  <a:cubicBezTo>
                    <a:pt x="61" y="33"/>
                    <a:pt x="61" y="33"/>
                    <a:pt x="61" y="33"/>
                  </a:cubicBezTo>
                  <a:close/>
                  <a:moveTo>
                    <a:pt x="170" y="33"/>
                  </a:moveTo>
                  <a:cubicBezTo>
                    <a:pt x="146" y="33"/>
                    <a:pt x="146" y="33"/>
                    <a:pt x="146" y="33"/>
                  </a:cubicBezTo>
                  <a:cubicBezTo>
                    <a:pt x="146" y="57"/>
                    <a:pt x="146" y="57"/>
                    <a:pt x="146" y="57"/>
                  </a:cubicBezTo>
                  <a:cubicBezTo>
                    <a:pt x="170" y="57"/>
                    <a:pt x="170" y="57"/>
                    <a:pt x="170" y="57"/>
                  </a:cubicBezTo>
                  <a:cubicBezTo>
                    <a:pt x="170" y="33"/>
                    <a:pt x="170" y="33"/>
                    <a:pt x="170" y="33"/>
                  </a:cubicBezTo>
                  <a:cubicBezTo>
                    <a:pt x="170" y="33"/>
                    <a:pt x="170" y="33"/>
                    <a:pt x="170" y="33"/>
                  </a:cubicBezTo>
                  <a:close/>
                  <a:moveTo>
                    <a:pt x="61" y="0"/>
                  </a:moveTo>
                  <a:cubicBezTo>
                    <a:pt x="37" y="0"/>
                    <a:pt x="37" y="0"/>
                    <a:pt x="37" y="0"/>
                  </a:cubicBezTo>
                  <a:cubicBezTo>
                    <a:pt x="37" y="24"/>
                    <a:pt x="37" y="24"/>
                    <a:pt x="37" y="24"/>
                  </a:cubicBezTo>
                  <a:cubicBezTo>
                    <a:pt x="61" y="24"/>
                    <a:pt x="61" y="24"/>
                    <a:pt x="61" y="24"/>
                  </a:cubicBezTo>
                  <a:cubicBezTo>
                    <a:pt x="61" y="0"/>
                    <a:pt x="61" y="0"/>
                    <a:pt x="61" y="0"/>
                  </a:cubicBezTo>
                  <a:cubicBezTo>
                    <a:pt x="61" y="0"/>
                    <a:pt x="61" y="0"/>
                    <a:pt x="61" y="0"/>
                  </a:cubicBezTo>
                  <a:close/>
                  <a:moveTo>
                    <a:pt x="823" y="368"/>
                  </a:moveTo>
                  <a:cubicBezTo>
                    <a:pt x="799" y="368"/>
                    <a:pt x="799" y="368"/>
                    <a:pt x="799" y="368"/>
                  </a:cubicBezTo>
                  <a:cubicBezTo>
                    <a:pt x="799" y="392"/>
                    <a:pt x="799" y="392"/>
                    <a:pt x="799" y="392"/>
                  </a:cubicBezTo>
                  <a:cubicBezTo>
                    <a:pt x="823" y="392"/>
                    <a:pt x="823" y="392"/>
                    <a:pt x="823" y="392"/>
                  </a:cubicBezTo>
                  <a:cubicBezTo>
                    <a:pt x="823" y="368"/>
                    <a:pt x="823" y="368"/>
                    <a:pt x="823" y="368"/>
                  </a:cubicBezTo>
                  <a:cubicBezTo>
                    <a:pt x="823" y="368"/>
                    <a:pt x="823" y="368"/>
                    <a:pt x="823" y="368"/>
                  </a:cubicBezTo>
                  <a:close/>
                  <a:moveTo>
                    <a:pt x="859" y="368"/>
                  </a:moveTo>
                  <a:cubicBezTo>
                    <a:pt x="835" y="368"/>
                    <a:pt x="835" y="368"/>
                    <a:pt x="835" y="368"/>
                  </a:cubicBezTo>
                  <a:cubicBezTo>
                    <a:pt x="835" y="392"/>
                    <a:pt x="835" y="392"/>
                    <a:pt x="835" y="392"/>
                  </a:cubicBezTo>
                  <a:cubicBezTo>
                    <a:pt x="859" y="392"/>
                    <a:pt x="859" y="392"/>
                    <a:pt x="859" y="392"/>
                  </a:cubicBezTo>
                  <a:cubicBezTo>
                    <a:pt x="859" y="368"/>
                    <a:pt x="859" y="368"/>
                    <a:pt x="859" y="368"/>
                  </a:cubicBezTo>
                  <a:cubicBezTo>
                    <a:pt x="859" y="368"/>
                    <a:pt x="859" y="368"/>
                    <a:pt x="859" y="368"/>
                  </a:cubicBezTo>
                  <a:close/>
                  <a:moveTo>
                    <a:pt x="895" y="368"/>
                  </a:moveTo>
                  <a:cubicBezTo>
                    <a:pt x="872" y="368"/>
                    <a:pt x="872" y="368"/>
                    <a:pt x="872" y="368"/>
                  </a:cubicBezTo>
                  <a:cubicBezTo>
                    <a:pt x="872" y="392"/>
                    <a:pt x="872" y="392"/>
                    <a:pt x="872" y="392"/>
                  </a:cubicBezTo>
                  <a:cubicBezTo>
                    <a:pt x="895" y="392"/>
                    <a:pt x="895" y="392"/>
                    <a:pt x="895" y="392"/>
                  </a:cubicBezTo>
                  <a:cubicBezTo>
                    <a:pt x="895" y="368"/>
                    <a:pt x="895" y="368"/>
                    <a:pt x="895" y="368"/>
                  </a:cubicBezTo>
                  <a:cubicBezTo>
                    <a:pt x="895" y="368"/>
                    <a:pt x="895" y="368"/>
                    <a:pt x="895" y="368"/>
                  </a:cubicBezTo>
                  <a:close/>
                  <a:moveTo>
                    <a:pt x="932" y="368"/>
                  </a:moveTo>
                  <a:cubicBezTo>
                    <a:pt x="909" y="368"/>
                    <a:pt x="909" y="368"/>
                    <a:pt x="909" y="368"/>
                  </a:cubicBezTo>
                  <a:cubicBezTo>
                    <a:pt x="909" y="392"/>
                    <a:pt x="909" y="392"/>
                    <a:pt x="909" y="392"/>
                  </a:cubicBezTo>
                  <a:cubicBezTo>
                    <a:pt x="932" y="392"/>
                    <a:pt x="932" y="392"/>
                    <a:pt x="932" y="392"/>
                  </a:cubicBezTo>
                  <a:cubicBezTo>
                    <a:pt x="932" y="368"/>
                    <a:pt x="932" y="368"/>
                    <a:pt x="932" y="368"/>
                  </a:cubicBezTo>
                  <a:cubicBezTo>
                    <a:pt x="932" y="368"/>
                    <a:pt x="932" y="368"/>
                    <a:pt x="932" y="368"/>
                  </a:cubicBezTo>
                  <a:close/>
                  <a:moveTo>
                    <a:pt x="823" y="335"/>
                  </a:moveTo>
                  <a:cubicBezTo>
                    <a:pt x="799" y="335"/>
                    <a:pt x="799" y="335"/>
                    <a:pt x="799" y="335"/>
                  </a:cubicBezTo>
                  <a:cubicBezTo>
                    <a:pt x="799" y="358"/>
                    <a:pt x="799" y="358"/>
                    <a:pt x="799" y="358"/>
                  </a:cubicBezTo>
                  <a:cubicBezTo>
                    <a:pt x="823" y="358"/>
                    <a:pt x="823" y="358"/>
                    <a:pt x="823" y="358"/>
                  </a:cubicBezTo>
                  <a:cubicBezTo>
                    <a:pt x="823" y="335"/>
                    <a:pt x="823" y="335"/>
                    <a:pt x="823" y="335"/>
                  </a:cubicBezTo>
                  <a:cubicBezTo>
                    <a:pt x="823" y="335"/>
                    <a:pt x="823" y="335"/>
                    <a:pt x="823" y="335"/>
                  </a:cubicBezTo>
                  <a:close/>
                  <a:moveTo>
                    <a:pt x="859" y="335"/>
                  </a:moveTo>
                  <a:cubicBezTo>
                    <a:pt x="835" y="335"/>
                    <a:pt x="835" y="335"/>
                    <a:pt x="835" y="335"/>
                  </a:cubicBezTo>
                  <a:cubicBezTo>
                    <a:pt x="835" y="358"/>
                    <a:pt x="835" y="358"/>
                    <a:pt x="835" y="358"/>
                  </a:cubicBezTo>
                  <a:cubicBezTo>
                    <a:pt x="859" y="358"/>
                    <a:pt x="859" y="358"/>
                    <a:pt x="859" y="358"/>
                  </a:cubicBezTo>
                  <a:cubicBezTo>
                    <a:pt x="859" y="335"/>
                    <a:pt x="859" y="335"/>
                    <a:pt x="859" y="335"/>
                  </a:cubicBezTo>
                  <a:cubicBezTo>
                    <a:pt x="859" y="335"/>
                    <a:pt x="859" y="335"/>
                    <a:pt x="859" y="335"/>
                  </a:cubicBezTo>
                  <a:close/>
                  <a:moveTo>
                    <a:pt x="895" y="335"/>
                  </a:moveTo>
                  <a:cubicBezTo>
                    <a:pt x="872" y="335"/>
                    <a:pt x="872" y="335"/>
                    <a:pt x="872" y="335"/>
                  </a:cubicBezTo>
                  <a:cubicBezTo>
                    <a:pt x="872" y="358"/>
                    <a:pt x="872" y="358"/>
                    <a:pt x="872" y="358"/>
                  </a:cubicBezTo>
                  <a:cubicBezTo>
                    <a:pt x="895" y="358"/>
                    <a:pt x="895" y="358"/>
                    <a:pt x="895" y="358"/>
                  </a:cubicBezTo>
                  <a:cubicBezTo>
                    <a:pt x="895" y="335"/>
                    <a:pt x="895" y="335"/>
                    <a:pt x="895" y="335"/>
                  </a:cubicBezTo>
                  <a:cubicBezTo>
                    <a:pt x="895" y="335"/>
                    <a:pt x="895" y="335"/>
                    <a:pt x="895" y="335"/>
                  </a:cubicBezTo>
                  <a:close/>
                  <a:moveTo>
                    <a:pt x="932" y="335"/>
                  </a:moveTo>
                  <a:cubicBezTo>
                    <a:pt x="909" y="335"/>
                    <a:pt x="909" y="335"/>
                    <a:pt x="909" y="335"/>
                  </a:cubicBezTo>
                  <a:cubicBezTo>
                    <a:pt x="909" y="358"/>
                    <a:pt x="909" y="358"/>
                    <a:pt x="909" y="358"/>
                  </a:cubicBezTo>
                  <a:cubicBezTo>
                    <a:pt x="932" y="358"/>
                    <a:pt x="932" y="358"/>
                    <a:pt x="932" y="358"/>
                  </a:cubicBezTo>
                  <a:cubicBezTo>
                    <a:pt x="932" y="335"/>
                    <a:pt x="932" y="335"/>
                    <a:pt x="932" y="335"/>
                  </a:cubicBezTo>
                  <a:cubicBezTo>
                    <a:pt x="932" y="335"/>
                    <a:pt x="932" y="335"/>
                    <a:pt x="932" y="335"/>
                  </a:cubicBezTo>
                  <a:close/>
                  <a:moveTo>
                    <a:pt x="823" y="301"/>
                  </a:moveTo>
                  <a:cubicBezTo>
                    <a:pt x="799" y="301"/>
                    <a:pt x="799" y="301"/>
                    <a:pt x="799" y="301"/>
                  </a:cubicBezTo>
                  <a:cubicBezTo>
                    <a:pt x="799" y="325"/>
                    <a:pt x="799" y="325"/>
                    <a:pt x="799" y="325"/>
                  </a:cubicBezTo>
                  <a:cubicBezTo>
                    <a:pt x="823" y="325"/>
                    <a:pt x="823" y="325"/>
                    <a:pt x="823" y="325"/>
                  </a:cubicBezTo>
                  <a:cubicBezTo>
                    <a:pt x="823" y="301"/>
                    <a:pt x="823" y="301"/>
                    <a:pt x="823" y="301"/>
                  </a:cubicBezTo>
                  <a:cubicBezTo>
                    <a:pt x="823" y="301"/>
                    <a:pt x="823" y="301"/>
                    <a:pt x="823" y="301"/>
                  </a:cubicBezTo>
                  <a:close/>
                  <a:moveTo>
                    <a:pt x="859" y="301"/>
                  </a:moveTo>
                  <a:cubicBezTo>
                    <a:pt x="835" y="301"/>
                    <a:pt x="835" y="301"/>
                    <a:pt x="835" y="301"/>
                  </a:cubicBezTo>
                  <a:cubicBezTo>
                    <a:pt x="835" y="325"/>
                    <a:pt x="835" y="325"/>
                    <a:pt x="835" y="325"/>
                  </a:cubicBezTo>
                  <a:cubicBezTo>
                    <a:pt x="859" y="325"/>
                    <a:pt x="859" y="325"/>
                    <a:pt x="859" y="325"/>
                  </a:cubicBezTo>
                  <a:cubicBezTo>
                    <a:pt x="859" y="301"/>
                    <a:pt x="859" y="301"/>
                    <a:pt x="859" y="301"/>
                  </a:cubicBezTo>
                  <a:cubicBezTo>
                    <a:pt x="859" y="301"/>
                    <a:pt x="859" y="301"/>
                    <a:pt x="859" y="301"/>
                  </a:cubicBezTo>
                  <a:close/>
                  <a:moveTo>
                    <a:pt x="895" y="301"/>
                  </a:moveTo>
                  <a:cubicBezTo>
                    <a:pt x="872" y="301"/>
                    <a:pt x="872" y="301"/>
                    <a:pt x="872" y="301"/>
                  </a:cubicBezTo>
                  <a:cubicBezTo>
                    <a:pt x="872" y="325"/>
                    <a:pt x="872" y="325"/>
                    <a:pt x="872" y="325"/>
                  </a:cubicBezTo>
                  <a:cubicBezTo>
                    <a:pt x="895" y="325"/>
                    <a:pt x="895" y="325"/>
                    <a:pt x="895" y="325"/>
                  </a:cubicBezTo>
                  <a:cubicBezTo>
                    <a:pt x="895" y="301"/>
                    <a:pt x="895" y="301"/>
                    <a:pt x="895" y="301"/>
                  </a:cubicBezTo>
                  <a:cubicBezTo>
                    <a:pt x="895" y="301"/>
                    <a:pt x="895" y="301"/>
                    <a:pt x="895" y="301"/>
                  </a:cubicBezTo>
                  <a:close/>
                  <a:moveTo>
                    <a:pt x="932" y="301"/>
                  </a:moveTo>
                  <a:cubicBezTo>
                    <a:pt x="909" y="301"/>
                    <a:pt x="909" y="301"/>
                    <a:pt x="909" y="301"/>
                  </a:cubicBezTo>
                  <a:cubicBezTo>
                    <a:pt x="909" y="325"/>
                    <a:pt x="909" y="325"/>
                    <a:pt x="909" y="325"/>
                  </a:cubicBezTo>
                  <a:cubicBezTo>
                    <a:pt x="932" y="325"/>
                    <a:pt x="932" y="325"/>
                    <a:pt x="932" y="325"/>
                  </a:cubicBezTo>
                  <a:cubicBezTo>
                    <a:pt x="932" y="301"/>
                    <a:pt x="932" y="301"/>
                    <a:pt x="932" y="301"/>
                  </a:cubicBezTo>
                  <a:cubicBezTo>
                    <a:pt x="932" y="301"/>
                    <a:pt x="932" y="301"/>
                    <a:pt x="932" y="301"/>
                  </a:cubicBezTo>
                  <a:close/>
                  <a:moveTo>
                    <a:pt x="823" y="268"/>
                  </a:moveTo>
                  <a:cubicBezTo>
                    <a:pt x="799" y="268"/>
                    <a:pt x="799" y="268"/>
                    <a:pt x="799" y="268"/>
                  </a:cubicBezTo>
                  <a:cubicBezTo>
                    <a:pt x="799" y="291"/>
                    <a:pt x="799" y="291"/>
                    <a:pt x="799" y="291"/>
                  </a:cubicBezTo>
                  <a:cubicBezTo>
                    <a:pt x="823" y="291"/>
                    <a:pt x="823" y="291"/>
                    <a:pt x="823" y="291"/>
                  </a:cubicBezTo>
                  <a:cubicBezTo>
                    <a:pt x="823" y="268"/>
                    <a:pt x="823" y="268"/>
                    <a:pt x="823" y="268"/>
                  </a:cubicBezTo>
                  <a:cubicBezTo>
                    <a:pt x="823" y="268"/>
                    <a:pt x="823" y="268"/>
                    <a:pt x="823" y="268"/>
                  </a:cubicBezTo>
                  <a:close/>
                  <a:moveTo>
                    <a:pt x="859" y="268"/>
                  </a:moveTo>
                  <a:cubicBezTo>
                    <a:pt x="835" y="268"/>
                    <a:pt x="835" y="268"/>
                    <a:pt x="835" y="268"/>
                  </a:cubicBezTo>
                  <a:cubicBezTo>
                    <a:pt x="835" y="291"/>
                    <a:pt x="835" y="291"/>
                    <a:pt x="835" y="291"/>
                  </a:cubicBezTo>
                  <a:cubicBezTo>
                    <a:pt x="859" y="291"/>
                    <a:pt x="859" y="291"/>
                    <a:pt x="859" y="291"/>
                  </a:cubicBezTo>
                  <a:cubicBezTo>
                    <a:pt x="859" y="268"/>
                    <a:pt x="859" y="268"/>
                    <a:pt x="859" y="268"/>
                  </a:cubicBezTo>
                  <a:cubicBezTo>
                    <a:pt x="859" y="268"/>
                    <a:pt x="859" y="268"/>
                    <a:pt x="859" y="268"/>
                  </a:cubicBezTo>
                  <a:close/>
                  <a:moveTo>
                    <a:pt x="895" y="268"/>
                  </a:moveTo>
                  <a:cubicBezTo>
                    <a:pt x="872" y="268"/>
                    <a:pt x="872" y="268"/>
                    <a:pt x="872" y="268"/>
                  </a:cubicBezTo>
                  <a:cubicBezTo>
                    <a:pt x="872" y="291"/>
                    <a:pt x="872" y="291"/>
                    <a:pt x="872" y="291"/>
                  </a:cubicBezTo>
                  <a:cubicBezTo>
                    <a:pt x="895" y="291"/>
                    <a:pt x="895" y="291"/>
                    <a:pt x="895" y="291"/>
                  </a:cubicBezTo>
                  <a:cubicBezTo>
                    <a:pt x="895" y="268"/>
                    <a:pt x="895" y="268"/>
                    <a:pt x="895" y="268"/>
                  </a:cubicBezTo>
                  <a:cubicBezTo>
                    <a:pt x="895" y="268"/>
                    <a:pt x="895" y="268"/>
                    <a:pt x="895" y="268"/>
                  </a:cubicBezTo>
                  <a:close/>
                  <a:moveTo>
                    <a:pt x="932" y="268"/>
                  </a:moveTo>
                  <a:cubicBezTo>
                    <a:pt x="909" y="268"/>
                    <a:pt x="909" y="268"/>
                    <a:pt x="909" y="268"/>
                  </a:cubicBezTo>
                  <a:cubicBezTo>
                    <a:pt x="909" y="291"/>
                    <a:pt x="909" y="291"/>
                    <a:pt x="909" y="291"/>
                  </a:cubicBezTo>
                  <a:cubicBezTo>
                    <a:pt x="932" y="291"/>
                    <a:pt x="932" y="291"/>
                    <a:pt x="932" y="291"/>
                  </a:cubicBezTo>
                  <a:cubicBezTo>
                    <a:pt x="932" y="268"/>
                    <a:pt x="932" y="268"/>
                    <a:pt x="932" y="268"/>
                  </a:cubicBezTo>
                  <a:cubicBezTo>
                    <a:pt x="932" y="268"/>
                    <a:pt x="932" y="268"/>
                    <a:pt x="932" y="268"/>
                  </a:cubicBezTo>
                  <a:close/>
                  <a:moveTo>
                    <a:pt x="823" y="234"/>
                  </a:moveTo>
                  <a:cubicBezTo>
                    <a:pt x="799" y="234"/>
                    <a:pt x="799" y="234"/>
                    <a:pt x="799" y="234"/>
                  </a:cubicBezTo>
                  <a:cubicBezTo>
                    <a:pt x="799" y="258"/>
                    <a:pt x="799" y="258"/>
                    <a:pt x="799" y="258"/>
                  </a:cubicBezTo>
                  <a:cubicBezTo>
                    <a:pt x="823" y="258"/>
                    <a:pt x="823" y="258"/>
                    <a:pt x="823" y="258"/>
                  </a:cubicBezTo>
                  <a:cubicBezTo>
                    <a:pt x="823" y="234"/>
                    <a:pt x="823" y="234"/>
                    <a:pt x="823" y="234"/>
                  </a:cubicBezTo>
                  <a:cubicBezTo>
                    <a:pt x="823" y="234"/>
                    <a:pt x="823" y="234"/>
                    <a:pt x="823" y="234"/>
                  </a:cubicBezTo>
                  <a:close/>
                  <a:moveTo>
                    <a:pt x="859" y="234"/>
                  </a:moveTo>
                  <a:cubicBezTo>
                    <a:pt x="835" y="234"/>
                    <a:pt x="835" y="234"/>
                    <a:pt x="835" y="234"/>
                  </a:cubicBezTo>
                  <a:cubicBezTo>
                    <a:pt x="835" y="258"/>
                    <a:pt x="835" y="258"/>
                    <a:pt x="835" y="258"/>
                  </a:cubicBezTo>
                  <a:cubicBezTo>
                    <a:pt x="859" y="258"/>
                    <a:pt x="859" y="258"/>
                    <a:pt x="859" y="258"/>
                  </a:cubicBezTo>
                  <a:cubicBezTo>
                    <a:pt x="859" y="234"/>
                    <a:pt x="859" y="234"/>
                    <a:pt x="859" y="234"/>
                  </a:cubicBezTo>
                  <a:cubicBezTo>
                    <a:pt x="859" y="234"/>
                    <a:pt x="859" y="234"/>
                    <a:pt x="859" y="234"/>
                  </a:cubicBezTo>
                  <a:close/>
                  <a:moveTo>
                    <a:pt x="895" y="234"/>
                  </a:moveTo>
                  <a:cubicBezTo>
                    <a:pt x="872" y="234"/>
                    <a:pt x="872" y="234"/>
                    <a:pt x="872" y="234"/>
                  </a:cubicBezTo>
                  <a:cubicBezTo>
                    <a:pt x="872" y="258"/>
                    <a:pt x="872" y="258"/>
                    <a:pt x="872" y="258"/>
                  </a:cubicBezTo>
                  <a:cubicBezTo>
                    <a:pt x="895" y="258"/>
                    <a:pt x="895" y="258"/>
                    <a:pt x="895" y="258"/>
                  </a:cubicBezTo>
                  <a:cubicBezTo>
                    <a:pt x="895" y="234"/>
                    <a:pt x="895" y="234"/>
                    <a:pt x="895" y="234"/>
                  </a:cubicBezTo>
                  <a:cubicBezTo>
                    <a:pt x="895" y="234"/>
                    <a:pt x="895" y="234"/>
                    <a:pt x="895" y="234"/>
                  </a:cubicBezTo>
                  <a:close/>
                  <a:moveTo>
                    <a:pt x="932" y="234"/>
                  </a:moveTo>
                  <a:cubicBezTo>
                    <a:pt x="909" y="234"/>
                    <a:pt x="909" y="234"/>
                    <a:pt x="909" y="234"/>
                  </a:cubicBezTo>
                  <a:cubicBezTo>
                    <a:pt x="909" y="258"/>
                    <a:pt x="909" y="258"/>
                    <a:pt x="909" y="258"/>
                  </a:cubicBezTo>
                  <a:cubicBezTo>
                    <a:pt x="932" y="258"/>
                    <a:pt x="932" y="258"/>
                    <a:pt x="932" y="258"/>
                  </a:cubicBezTo>
                  <a:cubicBezTo>
                    <a:pt x="932" y="234"/>
                    <a:pt x="932" y="234"/>
                    <a:pt x="932" y="234"/>
                  </a:cubicBezTo>
                  <a:cubicBezTo>
                    <a:pt x="932" y="234"/>
                    <a:pt x="932" y="234"/>
                    <a:pt x="932" y="234"/>
                  </a:cubicBezTo>
                  <a:close/>
                  <a:moveTo>
                    <a:pt x="823" y="201"/>
                  </a:moveTo>
                  <a:cubicBezTo>
                    <a:pt x="799" y="201"/>
                    <a:pt x="799" y="201"/>
                    <a:pt x="799" y="201"/>
                  </a:cubicBezTo>
                  <a:cubicBezTo>
                    <a:pt x="799" y="225"/>
                    <a:pt x="799" y="225"/>
                    <a:pt x="799" y="225"/>
                  </a:cubicBezTo>
                  <a:cubicBezTo>
                    <a:pt x="823" y="225"/>
                    <a:pt x="823" y="225"/>
                    <a:pt x="823" y="225"/>
                  </a:cubicBezTo>
                  <a:cubicBezTo>
                    <a:pt x="823" y="201"/>
                    <a:pt x="823" y="201"/>
                    <a:pt x="823" y="201"/>
                  </a:cubicBezTo>
                  <a:cubicBezTo>
                    <a:pt x="823" y="201"/>
                    <a:pt x="823" y="201"/>
                    <a:pt x="823" y="201"/>
                  </a:cubicBezTo>
                  <a:close/>
                  <a:moveTo>
                    <a:pt x="859" y="201"/>
                  </a:moveTo>
                  <a:cubicBezTo>
                    <a:pt x="835" y="201"/>
                    <a:pt x="835" y="201"/>
                    <a:pt x="835" y="201"/>
                  </a:cubicBezTo>
                  <a:cubicBezTo>
                    <a:pt x="835" y="225"/>
                    <a:pt x="835" y="225"/>
                    <a:pt x="835" y="225"/>
                  </a:cubicBezTo>
                  <a:cubicBezTo>
                    <a:pt x="859" y="225"/>
                    <a:pt x="859" y="225"/>
                    <a:pt x="859" y="225"/>
                  </a:cubicBezTo>
                  <a:cubicBezTo>
                    <a:pt x="859" y="201"/>
                    <a:pt x="859" y="201"/>
                    <a:pt x="859" y="201"/>
                  </a:cubicBezTo>
                  <a:cubicBezTo>
                    <a:pt x="859" y="201"/>
                    <a:pt x="859" y="201"/>
                    <a:pt x="859" y="201"/>
                  </a:cubicBezTo>
                  <a:close/>
                  <a:moveTo>
                    <a:pt x="895" y="201"/>
                  </a:moveTo>
                  <a:cubicBezTo>
                    <a:pt x="872" y="201"/>
                    <a:pt x="872" y="201"/>
                    <a:pt x="872" y="201"/>
                  </a:cubicBezTo>
                  <a:cubicBezTo>
                    <a:pt x="872" y="225"/>
                    <a:pt x="872" y="225"/>
                    <a:pt x="872" y="225"/>
                  </a:cubicBezTo>
                  <a:cubicBezTo>
                    <a:pt x="895" y="225"/>
                    <a:pt x="895" y="225"/>
                    <a:pt x="895" y="225"/>
                  </a:cubicBezTo>
                  <a:cubicBezTo>
                    <a:pt x="895" y="201"/>
                    <a:pt x="895" y="201"/>
                    <a:pt x="895" y="201"/>
                  </a:cubicBezTo>
                  <a:cubicBezTo>
                    <a:pt x="895" y="201"/>
                    <a:pt x="895" y="201"/>
                    <a:pt x="895" y="201"/>
                  </a:cubicBezTo>
                  <a:close/>
                  <a:moveTo>
                    <a:pt x="932" y="201"/>
                  </a:moveTo>
                  <a:cubicBezTo>
                    <a:pt x="909" y="201"/>
                    <a:pt x="909" y="201"/>
                    <a:pt x="909" y="201"/>
                  </a:cubicBezTo>
                  <a:cubicBezTo>
                    <a:pt x="909" y="225"/>
                    <a:pt x="909" y="225"/>
                    <a:pt x="909" y="225"/>
                  </a:cubicBezTo>
                  <a:cubicBezTo>
                    <a:pt x="932" y="225"/>
                    <a:pt x="932" y="225"/>
                    <a:pt x="932" y="225"/>
                  </a:cubicBezTo>
                  <a:cubicBezTo>
                    <a:pt x="932" y="201"/>
                    <a:pt x="932" y="201"/>
                    <a:pt x="932" y="201"/>
                  </a:cubicBezTo>
                  <a:cubicBezTo>
                    <a:pt x="932" y="201"/>
                    <a:pt x="932" y="201"/>
                    <a:pt x="932" y="201"/>
                  </a:cubicBezTo>
                  <a:close/>
                  <a:moveTo>
                    <a:pt x="823" y="168"/>
                  </a:moveTo>
                  <a:cubicBezTo>
                    <a:pt x="799" y="168"/>
                    <a:pt x="799" y="168"/>
                    <a:pt x="799" y="168"/>
                  </a:cubicBezTo>
                  <a:cubicBezTo>
                    <a:pt x="799" y="191"/>
                    <a:pt x="799" y="191"/>
                    <a:pt x="799" y="191"/>
                  </a:cubicBezTo>
                  <a:cubicBezTo>
                    <a:pt x="823" y="191"/>
                    <a:pt x="823" y="191"/>
                    <a:pt x="823" y="191"/>
                  </a:cubicBezTo>
                  <a:cubicBezTo>
                    <a:pt x="823" y="168"/>
                    <a:pt x="823" y="168"/>
                    <a:pt x="823" y="168"/>
                  </a:cubicBezTo>
                  <a:cubicBezTo>
                    <a:pt x="823" y="168"/>
                    <a:pt x="823" y="168"/>
                    <a:pt x="823" y="168"/>
                  </a:cubicBezTo>
                  <a:close/>
                  <a:moveTo>
                    <a:pt x="859" y="168"/>
                  </a:moveTo>
                  <a:cubicBezTo>
                    <a:pt x="835" y="168"/>
                    <a:pt x="835" y="168"/>
                    <a:pt x="835" y="168"/>
                  </a:cubicBezTo>
                  <a:cubicBezTo>
                    <a:pt x="835" y="191"/>
                    <a:pt x="835" y="191"/>
                    <a:pt x="835" y="191"/>
                  </a:cubicBezTo>
                  <a:cubicBezTo>
                    <a:pt x="859" y="191"/>
                    <a:pt x="859" y="191"/>
                    <a:pt x="859" y="191"/>
                  </a:cubicBezTo>
                  <a:cubicBezTo>
                    <a:pt x="859" y="168"/>
                    <a:pt x="859" y="168"/>
                    <a:pt x="859" y="168"/>
                  </a:cubicBezTo>
                  <a:cubicBezTo>
                    <a:pt x="859" y="168"/>
                    <a:pt x="859" y="168"/>
                    <a:pt x="859" y="168"/>
                  </a:cubicBezTo>
                  <a:close/>
                  <a:moveTo>
                    <a:pt x="895" y="168"/>
                  </a:moveTo>
                  <a:cubicBezTo>
                    <a:pt x="872" y="168"/>
                    <a:pt x="872" y="168"/>
                    <a:pt x="872" y="168"/>
                  </a:cubicBezTo>
                  <a:cubicBezTo>
                    <a:pt x="872" y="191"/>
                    <a:pt x="872" y="191"/>
                    <a:pt x="872" y="191"/>
                  </a:cubicBezTo>
                  <a:cubicBezTo>
                    <a:pt x="895" y="191"/>
                    <a:pt x="895" y="191"/>
                    <a:pt x="895" y="191"/>
                  </a:cubicBezTo>
                  <a:cubicBezTo>
                    <a:pt x="895" y="168"/>
                    <a:pt x="895" y="168"/>
                    <a:pt x="895" y="168"/>
                  </a:cubicBezTo>
                  <a:cubicBezTo>
                    <a:pt x="895" y="168"/>
                    <a:pt x="895" y="168"/>
                    <a:pt x="895" y="168"/>
                  </a:cubicBezTo>
                  <a:close/>
                  <a:moveTo>
                    <a:pt x="932" y="168"/>
                  </a:moveTo>
                  <a:cubicBezTo>
                    <a:pt x="909" y="168"/>
                    <a:pt x="909" y="168"/>
                    <a:pt x="909" y="168"/>
                  </a:cubicBezTo>
                  <a:cubicBezTo>
                    <a:pt x="909" y="191"/>
                    <a:pt x="909" y="191"/>
                    <a:pt x="909" y="191"/>
                  </a:cubicBezTo>
                  <a:cubicBezTo>
                    <a:pt x="932" y="191"/>
                    <a:pt x="932" y="191"/>
                    <a:pt x="932" y="191"/>
                  </a:cubicBezTo>
                  <a:cubicBezTo>
                    <a:pt x="932" y="168"/>
                    <a:pt x="932" y="168"/>
                    <a:pt x="932" y="168"/>
                  </a:cubicBezTo>
                  <a:cubicBezTo>
                    <a:pt x="932" y="168"/>
                    <a:pt x="932" y="168"/>
                    <a:pt x="932" y="168"/>
                  </a:cubicBezTo>
                  <a:close/>
                  <a:moveTo>
                    <a:pt x="823" y="134"/>
                  </a:moveTo>
                  <a:cubicBezTo>
                    <a:pt x="799" y="134"/>
                    <a:pt x="799" y="134"/>
                    <a:pt x="799" y="134"/>
                  </a:cubicBezTo>
                  <a:cubicBezTo>
                    <a:pt x="799" y="158"/>
                    <a:pt x="799" y="158"/>
                    <a:pt x="799" y="158"/>
                  </a:cubicBezTo>
                  <a:cubicBezTo>
                    <a:pt x="823" y="158"/>
                    <a:pt x="823" y="158"/>
                    <a:pt x="823" y="158"/>
                  </a:cubicBezTo>
                  <a:cubicBezTo>
                    <a:pt x="823" y="134"/>
                    <a:pt x="823" y="134"/>
                    <a:pt x="823" y="134"/>
                  </a:cubicBezTo>
                  <a:cubicBezTo>
                    <a:pt x="823" y="134"/>
                    <a:pt x="823" y="134"/>
                    <a:pt x="823" y="134"/>
                  </a:cubicBezTo>
                  <a:close/>
                  <a:moveTo>
                    <a:pt x="895" y="134"/>
                  </a:moveTo>
                  <a:cubicBezTo>
                    <a:pt x="872" y="134"/>
                    <a:pt x="872" y="134"/>
                    <a:pt x="872" y="134"/>
                  </a:cubicBezTo>
                  <a:cubicBezTo>
                    <a:pt x="872" y="158"/>
                    <a:pt x="872" y="158"/>
                    <a:pt x="872" y="158"/>
                  </a:cubicBezTo>
                  <a:cubicBezTo>
                    <a:pt x="895" y="158"/>
                    <a:pt x="895" y="158"/>
                    <a:pt x="895" y="158"/>
                  </a:cubicBezTo>
                  <a:cubicBezTo>
                    <a:pt x="895" y="134"/>
                    <a:pt x="895" y="134"/>
                    <a:pt x="895" y="134"/>
                  </a:cubicBezTo>
                  <a:cubicBezTo>
                    <a:pt x="895" y="134"/>
                    <a:pt x="895" y="134"/>
                    <a:pt x="895" y="134"/>
                  </a:cubicBezTo>
                  <a:close/>
                  <a:moveTo>
                    <a:pt x="932" y="134"/>
                  </a:moveTo>
                  <a:cubicBezTo>
                    <a:pt x="909" y="134"/>
                    <a:pt x="909" y="134"/>
                    <a:pt x="909" y="134"/>
                  </a:cubicBezTo>
                  <a:cubicBezTo>
                    <a:pt x="909" y="158"/>
                    <a:pt x="909" y="158"/>
                    <a:pt x="909" y="158"/>
                  </a:cubicBezTo>
                  <a:cubicBezTo>
                    <a:pt x="932" y="158"/>
                    <a:pt x="932" y="158"/>
                    <a:pt x="932" y="158"/>
                  </a:cubicBezTo>
                  <a:cubicBezTo>
                    <a:pt x="932" y="134"/>
                    <a:pt x="932" y="134"/>
                    <a:pt x="932" y="134"/>
                  </a:cubicBezTo>
                  <a:cubicBezTo>
                    <a:pt x="932" y="134"/>
                    <a:pt x="932" y="134"/>
                    <a:pt x="932" y="134"/>
                  </a:cubicBezTo>
                  <a:close/>
                  <a:moveTo>
                    <a:pt x="823" y="100"/>
                  </a:moveTo>
                  <a:cubicBezTo>
                    <a:pt x="799" y="100"/>
                    <a:pt x="799" y="100"/>
                    <a:pt x="799" y="100"/>
                  </a:cubicBezTo>
                  <a:cubicBezTo>
                    <a:pt x="799" y="124"/>
                    <a:pt x="799" y="124"/>
                    <a:pt x="799" y="124"/>
                  </a:cubicBezTo>
                  <a:cubicBezTo>
                    <a:pt x="823" y="124"/>
                    <a:pt x="823" y="124"/>
                    <a:pt x="823" y="124"/>
                  </a:cubicBezTo>
                  <a:cubicBezTo>
                    <a:pt x="823" y="100"/>
                    <a:pt x="823" y="100"/>
                    <a:pt x="823" y="100"/>
                  </a:cubicBezTo>
                  <a:cubicBezTo>
                    <a:pt x="823" y="100"/>
                    <a:pt x="823" y="100"/>
                    <a:pt x="823" y="100"/>
                  </a:cubicBezTo>
                  <a:close/>
                  <a:moveTo>
                    <a:pt x="895" y="100"/>
                  </a:moveTo>
                  <a:cubicBezTo>
                    <a:pt x="872" y="100"/>
                    <a:pt x="872" y="100"/>
                    <a:pt x="872" y="100"/>
                  </a:cubicBezTo>
                  <a:cubicBezTo>
                    <a:pt x="872" y="124"/>
                    <a:pt x="872" y="124"/>
                    <a:pt x="872" y="124"/>
                  </a:cubicBezTo>
                  <a:cubicBezTo>
                    <a:pt x="895" y="124"/>
                    <a:pt x="895" y="124"/>
                    <a:pt x="895" y="124"/>
                  </a:cubicBezTo>
                  <a:cubicBezTo>
                    <a:pt x="895" y="100"/>
                    <a:pt x="895" y="100"/>
                    <a:pt x="895" y="100"/>
                  </a:cubicBezTo>
                  <a:cubicBezTo>
                    <a:pt x="895" y="100"/>
                    <a:pt x="895" y="100"/>
                    <a:pt x="895" y="100"/>
                  </a:cubicBezTo>
                  <a:close/>
                  <a:moveTo>
                    <a:pt x="932" y="100"/>
                  </a:moveTo>
                  <a:cubicBezTo>
                    <a:pt x="909" y="100"/>
                    <a:pt x="909" y="100"/>
                    <a:pt x="909" y="100"/>
                  </a:cubicBezTo>
                  <a:cubicBezTo>
                    <a:pt x="909" y="124"/>
                    <a:pt x="909" y="124"/>
                    <a:pt x="909" y="124"/>
                  </a:cubicBezTo>
                  <a:cubicBezTo>
                    <a:pt x="932" y="124"/>
                    <a:pt x="932" y="124"/>
                    <a:pt x="932" y="124"/>
                  </a:cubicBezTo>
                  <a:cubicBezTo>
                    <a:pt x="932" y="100"/>
                    <a:pt x="932" y="100"/>
                    <a:pt x="932" y="100"/>
                  </a:cubicBezTo>
                  <a:cubicBezTo>
                    <a:pt x="932" y="100"/>
                    <a:pt x="932" y="100"/>
                    <a:pt x="932" y="100"/>
                  </a:cubicBezTo>
                  <a:close/>
                  <a:moveTo>
                    <a:pt x="823" y="67"/>
                  </a:moveTo>
                  <a:cubicBezTo>
                    <a:pt x="799" y="67"/>
                    <a:pt x="799" y="67"/>
                    <a:pt x="799" y="67"/>
                  </a:cubicBezTo>
                  <a:cubicBezTo>
                    <a:pt x="799" y="90"/>
                    <a:pt x="799" y="90"/>
                    <a:pt x="799" y="90"/>
                  </a:cubicBezTo>
                  <a:cubicBezTo>
                    <a:pt x="823" y="90"/>
                    <a:pt x="823" y="90"/>
                    <a:pt x="823" y="90"/>
                  </a:cubicBezTo>
                  <a:cubicBezTo>
                    <a:pt x="823" y="67"/>
                    <a:pt x="823" y="67"/>
                    <a:pt x="823" y="67"/>
                  </a:cubicBezTo>
                  <a:cubicBezTo>
                    <a:pt x="823" y="67"/>
                    <a:pt x="823" y="67"/>
                    <a:pt x="823" y="67"/>
                  </a:cubicBezTo>
                  <a:close/>
                  <a:moveTo>
                    <a:pt x="932" y="67"/>
                  </a:moveTo>
                  <a:cubicBezTo>
                    <a:pt x="909" y="67"/>
                    <a:pt x="909" y="67"/>
                    <a:pt x="909" y="67"/>
                  </a:cubicBezTo>
                  <a:cubicBezTo>
                    <a:pt x="909" y="90"/>
                    <a:pt x="909" y="90"/>
                    <a:pt x="909" y="90"/>
                  </a:cubicBezTo>
                  <a:cubicBezTo>
                    <a:pt x="932" y="90"/>
                    <a:pt x="932" y="90"/>
                    <a:pt x="932" y="90"/>
                  </a:cubicBezTo>
                  <a:cubicBezTo>
                    <a:pt x="932" y="67"/>
                    <a:pt x="932" y="67"/>
                    <a:pt x="932" y="67"/>
                  </a:cubicBezTo>
                  <a:cubicBezTo>
                    <a:pt x="932" y="67"/>
                    <a:pt x="932" y="67"/>
                    <a:pt x="932" y="67"/>
                  </a:cubicBezTo>
                  <a:close/>
                  <a:moveTo>
                    <a:pt x="823" y="33"/>
                  </a:moveTo>
                  <a:cubicBezTo>
                    <a:pt x="799" y="33"/>
                    <a:pt x="799" y="33"/>
                    <a:pt x="799" y="33"/>
                  </a:cubicBezTo>
                  <a:cubicBezTo>
                    <a:pt x="799" y="57"/>
                    <a:pt x="799" y="57"/>
                    <a:pt x="799" y="57"/>
                  </a:cubicBezTo>
                  <a:cubicBezTo>
                    <a:pt x="823" y="57"/>
                    <a:pt x="823" y="57"/>
                    <a:pt x="823" y="57"/>
                  </a:cubicBezTo>
                  <a:cubicBezTo>
                    <a:pt x="823" y="33"/>
                    <a:pt x="823" y="33"/>
                    <a:pt x="823" y="33"/>
                  </a:cubicBezTo>
                  <a:cubicBezTo>
                    <a:pt x="823" y="33"/>
                    <a:pt x="823" y="33"/>
                    <a:pt x="823" y="33"/>
                  </a:cubicBezTo>
                  <a:close/>
                  <a:moveTo>
                    <a:pt x="932" y="33"/>
                  </a:moveTo>
                  <a:cubicBezTo>
                    <a:pt x="909" y="33"/>
                    <a:pt x="909" y="33"/>
                    <a:pt x="909" y="33"/>
                  </a:cubicBezTo>
                  <a:cubicBezTo>
                    <a:pt x="909" y="57"/>
                    <a:pt x="909" y="57"/>
                    <a:pt x="909" y="57"/>
                  </a:cubicBezTo>
                  <a:cubicBezTo>
                    <a:pt x="932" y="57"/>
                    <a:pt x="932" y="57"/>
                    <a:pt x="932" y="57"/>
                  </a:cubicBezTo>
                  <a:cubicBezTo>
                    <a:pt x="932" y="33"/>
                    <a:pt x="932" y="33"/>
                    <a:pt x="932" y="33"/>
                  </a:cubicBezTo>
                  <a:cubicBezTo>
                    <a:pt x="932" y="33"/>
                    <a:pt x="932" y="33"/>
                    <a:pt x="932" y="33"/>
                  </a:cubicBezTo>
                  <a:close/>
                  <a:moveTo>
                    <a:pt x="823" y="0"/>
                  </a:moveTo>
                  <a:cubicBezTo>
                    <a:pt x="799" y="0"/>
                    <a:pt x="799" y="0"/>
                    <a:pt x="799" y="0"/>
                  </a:cubicBezTo>
                  <a:cubicBezTo>
                    <a:pt x="799" y="24"/>
                    <a:pt x="799" y="24"/>
                    <a:pt x="799" y="24"/>
                  </a:cubicBezTo>
                  <a:cubicBezTo>
                    <a:pt x="823" y="24"/>
                    <a:pt x="823" y="24"/>
                    <a:pt x="823" y="24"/>
                  </a:cubicBezTo>
                  <a:cubicBezTo>
                    <a:pt x="823" y="0"/>
                    <a:pt x="823" y="0"/>
                    <a:pt x="823" y="0"/>
                  </a:cubicBezTo>
                  <a:cubicBezTo>
                    <a:pt x="823" y="0"/>
                    <a:pt x="823" y="0"/>
                    <a:pt x="823" y="0"/>
                  </a:cubicBezTo>
                  <a:close/>
                  <a:moveTo>
                    <a:pt x="460" y="368"/>
                  </a:moveTo>
                  <a:cubicBezTo>
                    <a:pt x="437" y="368"/>
                    <a:pt x="437" y="368"/>
                    <a:pt x="437" y="368"/>
                  </a:cubicBezTo>
                  <a:cubicBezTo>
                    <a:pt x="437" y="392"/>
                    <a:pt x="437" y="392"/>
                    <a:pt x="437" y="392"/>
                  </a:cubicBezTo>
                  <a:cubicBezTo>
                    <a:pt x="460" y="392"/>
                    <a:pt x="460" y="392"/>
                    <a:pt x="460" y="392"/>
                  </a:cubicBezTo>
                  <a:cubicBezTo>
                    <a:pt x="460" y="368"/>
                    <a:pt x="460" y="368"/>
                    <a:pt x="460" y="368"/>
                  </a:cubicBezTo>
                  <a:cubicBezTo>
                    <a:pt x="460" y="368"/>
                    <a:pt x="460" y="368"/>
                    <a:pt x="460" y="368"/>
                  </a:cubicBezTo>
                  <a:close/>
                  <a:moveTo>
                    <a:pt x="497" y="368"/>
                  </a:moveTo>
                  <a:cubicBezTo>
                    <a:pt x="473" y="368"/>
                    <a:pt x="473" y="368"/>
                    <a:pt x="473" y="368"/>
                  </a:cubicBezTo>
                  <a:cubicBezTo>
                    <a:pt x="473" y="392"/>
                    <a:pt x="473" y="392"/>
                    <a:pt x="473" y="392"/>
                  </a:cubicBezTo>
                  <a:cubicBezTo>
                    <a:pt x="497" y="392"/>
                    <a:pt x="497" y="392"/>
                    <a:pt x="497" y="392"/>
                  </a:cubicBezTo>
                  <a:cubicBezTo>
                    <a:pt x="497" y="368"/>
                    <a:pt x="497" y="368"/>
                    <a:pt x="497" y="368"/>
                  </a:cubicBezTo>
                  <a:cubicBezTo>
                    <a:pt x="497" y="368"/>
                    <a:pt x="497" y="368"/>
                    <a:pt x="497" y="368"/>
                  </a:cubicBezTo>
                  <a:close/>
                  <a:moveTo>
                    <a:pt x="460" y="335"/>
                  </a:moveTo>
                  <a:cubicBezTo>
                    <a:pt x="437" y="335"/>
                    <a:pt x="437" y="335"/>
                    <a:pt x="437" y="335"/>
                  </a:cubicBezTo>
                  <a:cubicBezTo>
                    <a:pt x="437" y="358"/>
                    <a:pt x="437" y="358"/>
                    <a:pt x="437" y="358"/>
                  </a:cubicBezTo>
                  <a:cubicBezTo>
                    <a:pt x="460" y="358"/>
                    <a:pt x="460" y="358"/>
                    <a:pt x="460" y="358"/>
                  </a:cubicBezTo>
                  <a:cubicBezTo>
                    <a:pt x="460" y="335"/>
                    <a:pt x="460" y="335"/>
                    <a:pt x="460" y="335"/>
                  </a:cubicBezTo>
                  <a:cubicBezTo>
                    <a:pt x="460" y="335"/>
                    <a:pt x="460" y="335"/>
                    <a:pt x="460" y="335"/>
                  </a:cubicBezTo>
                  <a:close/>
                  <a:moveTo>
                    <a:pt x="497" y="335"/>
                  </a:moveTo>
                  <a:cubicBezTo>
                    <a:pt x="473" y="335"/>
                    <a:pt x="473" y="335"/>
                    <a:pt x="473" y="335"/>
                  </a:cubicBezTo>
                  <a:cubicBezTo>
                    <a:pt x="473" y="358"/>
                    <a:pt x="473" y="358"/>
                    <a:pt x="473" y="358"/>
                  </a:cubicBezTo>
                  <a:cubicBezTo>
                    <a:pt x="497" y="358"/>
                    <a:pt x="497" y="358"/>
                    <a:pt x="497" y="358"/>
                  </a:cubicBezTo>
                  <a:cubicBezTo>
                    <a:pt x="497" y="335"/>
                    <a:pt x="497" y="335"/>
                    <a:pt x="497" y="335"/>
                  </a:cubicBezTo>
                  <a:cubicBezTo>
                    <a:pt x="497" y="335"/>
                    <a:pt x="497" y="335"/>
                    <a:pt x="497" y="335"/>
                  </a:cubicBezTo>
                  <a:close/>
                  <a:moveTo>
                    <a:pt x="460" y="301"/>
                  </a:moveTo>
                  <a:cubicBezTo>
                    <a:pt x="437" y="301"/>
                    <a:pt x="437" y="301"/>
                    <a:pt x="437" y="301"/>
                  </a:cubicBezTo>
                  <a:cubicBezTo>
                    <a:pt x="437" y="325"/>
                    <a:pt x="437" y="325"/>
                    <a:pt x="437" y="325"/>
                  </a:cubicBezTo>
                  <a:cubicBezTo>
                    <a:pt x="460" y="325"/>
                    <a:pt x="460" y="325"/>
                    <a:pt x="460" y="325"/>
                  </a:cubicBezTo>
                  <a:cubicBezTo>
                    <a:pt x="460" y="301"/>
                    <a:pt x="460" y="301"/>
                    <a:pt x="460" y="301"/>
                  </a:cubicBezTo>
                  <a:cubicBezTo>
                    <a:pt x="460" y="301"/>
                    <a:pt x="460" y="301"/>
                    <a:pt x="460" y="301"/>
                  </a:cubicBezTo>
                  <a:close/>
                  <a:moveTo>
                    <a:pt x="497" y="301"/>
                  </a:moveTo>
                  <a:cubicBezTo>
                    <a:pt x="473" y="301"/>
                    <a:pt x="473" y="301"/>
                    <a:pt x="473" y="301"/>
                  </a:cubicBezTo>
                  <a:cubicBezTo>
                    <a:pt x="473" y="325"/>
                    <a:pt x="473" y="325"/>
                    <a:pt x="473" y="325"/>
                  </a:cubicBezTo>
                  <a:cubicBezTo>
                    <a:pt x="497" y="325"/>
                    <a:pt x="497" y="325"/>
                    <a:pt x="497" y="325"/>
                  </a:cubicBezTo>
                  <a:cubicBezTo>
                    <a:pt x="497" y="301"/>
                    <a:pt x="497" y="301"/>
                    <a:pt x="497" y="301"/>
                  </a:cubicBezTo>
                  <a:cubicBezTo>
                    <a:pt x="497" y="301"/>
                    <a:pt x="497" y="301"/>
                    <a:pt x="497" y="301"/>
                  </a:cubicBezTo>
                  <a:close/>
                  <a:moveTo>
                    <a:pt x="460" y="268"/>
                  </a:moveTo>
                  <a:cubicBezTo>
                    <a:pt x="437" y="268"/>
                    <a:pt x="437" y="268"/>
                    <a:pt x="437" y="268"/>
                  </a:cubicBezTo>
                  <a:cubicBezTo>
                    <a:pt x="437" y="291"/>
                    <a:pt x="437" y="291"/>
                    <a:pt x="437" y="291"/>
                  </a:cubicBezTo>
                  <a:cubicBezTo>
                    <a:pt x="460" y="291"/>
                    <a:pt x="460" y="291"/>
                    <a:pt x="460" y="291"/>
                  </a:cubicBezTo>
                  <a:cubicBezTo>
                    <a:pt x="460" y="268"/>
                    <a:pt x="460" y="268"/>
                    <a:pt x="460" y="268"/>
                  </a:cubicBezTo>
                  <a:cubicBezTo>
                    <a:pt x="460" y="268"/>
                    <a:pt x="460" y="268"/>
                    <a:pt x="460" y="268"/>
                  </a:cubicBezTo>
                  <a:close/>
                  <a:moveTo>
                    <a:pt x="497" y="268"/>
                  </a:moveTo>
                  <a:cubicBezTo>
                    <a:pt x="473" y="268"/>
                    <a:pt x="473" y="268"/>
                    <a:pt x="473" y="268"/>
                  </a:cubicBezTo>
                  <a:cubicBezTo>
                    <a:pt x="473" y="291"/>
                    <a:pt x="473" y="291"/>
                    <a:pt x="473" y="291"/>
                  </a:cubicBezTo>
                  <a:cubicBezTo>
                    <a:pt x="497" y="291"/>
                    <a:pt x="497" y="291"/>
                    <a:pt x="497" y="291"/>
                  </a:cubicBezTo>
                  <a:cubicBezTo>
                    <a:pt x="497" y="268"/>
                    <a:pt x="497" y="268"/>
                    <a:pt x="497" y="268"/>
                  </a:cubicBezTo>
                  <a:cubicBezTo>
                    <a:pt x="497" y="268"/>
                    <a:pt x="497" y="268"/>
                    <a:pt x="497" y="268"/>
                  </a:cubicBezTo>
                  <a:close/>
                  <a:moveTo>
                    <a:pt x="460" y="234"/>
                  </a:moveTo>
                  <a:cubicBezTo>
                    <a:pt x="437" y="234"/>
                    <a:pt x="437" y="234"/>
                    <a:pt x="437" y="234"/>
                  </a:cubicBezTo>
                  <a:cubicBezTo>
                    <a:pt x="437" y="258"/>
                    <a:pt x="437" y="258"/>
                    <a:pt x="437" y="258"/>
                  </a:cubicBezTo>
                  <a:cubicBezTo>
                    <a:pt x="460" y="258"/>
                    <a:pt x="460" y="258"/>
                    <a:pt x="460" y="258"/>
                  </a:cubicBezTo>
                  <a:cubicBezTo>
                    <a:pt x="460" y="234"/>
                    <a:pt x="460" y="234"/>
                    <a:pt x="460" y="234"/>
                  </a:cubicBezTo>
                  <a:cubicBezTo>
                    <a:pt x="460" y="234"/>
                    <a:pt x="460" y="234"/>
                    <a:pt x="460" y="234"/>
                  </a:cubicBezTo>
                  <a:close/>
                  <a:moveTo>
                    <a:pt x="497" y="234"/>
                  </a:moveTo>
                  <a:cubicBezTo>
                    <a:pt x="473" y="234"/>
                    <a:pt x="473" y="234"/>
                    <a:pt x="473" y="234"/>
                  </a:cubicBezTo>
                  <a:cubicBezTo>
                    <a:pt x="473" y="258"/>
                    <a:pt x="473" y="258"/>
                    <a:pt x="473" y="258"/>
                  </a:cubicBezTo>
                  <a:cubicBezTo>
                    <a:pt x="497" y="258"/>
                    <a:pt x="497" y="258"/>
                    <a:pt x="497" y="258"/>
                  </a:cubicBezTo>
                  <a:cubicBezTo>
                    <a:pt x="497" y="234"/>
                    <a:pt x="497" y="234"/>
                    <a:pt x="497" y="234"/>
                  </a:cubicBezTo>
                  <a:cubicBezTo>
                    <a:pt x="497" y="234"/>
                    <a:pt x="497" y="234"/>
                    <a:pt x="497" y="234"/>
                  </a:cubicBezTo>
                  <a:close/>
                  <a:moveTo>
                    <a:pt x="460" y="201"/>
                  </a:moveTo>
                  <a:cubicBezTo>
                    <a:pt x="437" y="201"/>
                    <a:pt x="437" y="201"/>
                    <a:pt x="437" y="201"/>
                  </a:cubicBezTo>
                  <a:cubicBezTo>
                    <a:pt x="437" y="225"/>
                    <a:pt x="437" y="225"/>
                    <a:pt x="437" y="225"/>
                  </a:cubicBezTo>
                  <a:cubicBezTo>
                    <a:pt x="460" y="225"/>
                    <a:pt x="460" y="225"/>
                    <a:pt x="460" y="225"/>
                  </a:cubicBezTo>
                  <a:cubicBezTo>
                    <a:pt x="460" y="201"/>
                    <a:pt x="460" y="201"/>
                    <a:pt x="460" y="201"/>
                  </a:cubicBezTo>
                  <a:cubicBezTo>
                    <a:pt x="460" y="201"/>
                    <a:pt x="460" y="201"/>
                    <a:pt x="460" y="201"/>
                  </a:cubicBezTo>
                  <a:close/>
                  <a:moveTo>
                    <a:pt x="460" y="168"/>
                  </a:moveTo>
                  <a:cubicBezTo>
                    <a:pt x="437" y="168"/>
                    <a:pt x="437" y="168"/>
                    <a:pt x="437" y="168"/>
                  </a:cubicBezTo>
                  <a:cubicBezTo>
                    <a:pt x="437" y="191"/>
                    <a:pt x="437" y="191"/>
                    <a:pt x="437" y="191"/>
                  </a:cubicBezTo>
                  <a:cubicBezTo>
                    <a:pt x="460" y="191"/>
                    <a:pt x="460" y="191"/>
                    <a:pt x="460" y="191"/>
                  </a:cubicBezTo>
                  <a:cubicBezTo>
                    <a:pt x="460" y="168"/>
                    <a:pt x="460" y="168"/>
                    <a:pt x="460" y="168"/>
                  </a:cubicBezTo>
                  <a:cubicBezTo>
                    <a:pt x="460" y="168"/>
                    <a:pt x="460" y="168"/>
                    <a:pt x="460" y="168"/>
                  </a:cubicBezTo>
                  <a:close/>
                  <a:moveTo>
                    <a:pt x="460" y="134"/>
                  </a:moveTo>
                  <a:cubicBezTo>
                    <a:pt x="437" y="134"/>
                    <a:pt x="437" y="134"/>
                    <a:pt x="437" y="134"/>
                  </a:cubicBezTo>
                  <a:cubicBezTo>
                    <a:pt x="437" y="158"/>
                    <a:pt x="437" y="158"/>
                    <a:pt x="437" y="158"/>
                  </a:cubicBezTo>
                  <a:cubicBezTo>
                    <a:pt x="460" y="158"/>
                    <a:pt x="460" y="158"/>
                    <a:pt x="460" y="158"/>
                  </a:cubicBezTo>
                  <a:cubicBezTo>
                    <a:pt x="460" y="134"/>
                    <a:pt x="460" y="134"/>
                    <a:pt x="460" y="134"/>
                  </a:cubicBezTo>
                  <a:cubicBezTo>
                    <a:pt x="460" y="134"/>
                    <a:pt x="460" y="134"/>
                    <a:pt x="460" y="134"/>
                  </a:cubicBezTo>
                  <a:close/>
                  <a:moveTo>
                    <a:pt x="460" y="100"/>
                  </a:moveTo>
                  <a:cubicBezTo>
                    <a:pt x="437" y="100"/>
                    <a:pt x="437" y="100"/>
                    <a:pt x="437" y="100"/>
                  </a:cubicBezTo>
                  <a:cubicBezTo>
                    <a:pt x="437" y="124"/>
                    <a:pt x="437" y="124"/>
                    <a:pt x="437" y="124"/>
                  </a:cubicBezTo>
                  <a:cubicBezTo>
                    <a:pt x="460" y="124"/>
                    <a:pt x="460" y="124"/>
                    <a:pt x="460" y="124"/>
                  </a:cubicBezTo>
                  <a:cubicBezTo>
                    <a:pt x="460" y="100"/>
                    <a:pt x="460" y="100"/>
                    <a:pt x="460" y="100"/>
                  </a:cubicBezTo>
                  <a:cubicBezTo>
                    <a:pt x="460" y="100"/>
                    <a:pt x="460" y="100"/>
                    <a:pt x="460" y="100"/>
                  </a:cubicBezTo>
                  <a:close/>
                  <a:moveTo>
                    <a:pt x="460" y="67"/>
                  </a:moveTo>
                  <a:cubicBezTo>
                    <a:pt x="437" y="67"/>
                    <a:pt x="437" y="67"/>
                    <a:pt x="437" y="67"/>
                  </a:cubicBezTo>
                  <a:cubicBezTo>
                    <a:pt x="437" y="90"/>
                    <a:pt x="437" y="90"/>
                    <a:pt x="437" y="90"/>
                  </a:cubicBezTo>
                  <a:cubicBezTo>
                    <a:pt x="460" y="90"/>
                    <a:pt x="460" y="90"/>
                    <a:pt x="460" y="90"/>
                  </a:cubicBezTo>
                  <a:cubicBezTo>
                    <a:pt x="460" y="67"/>
                    <a:pt x="460" y="67"/>
                    <a:pt x="460" y="67"/>
                  </a:cubicBezTo>
                  <a:cubicBezTo>
                    <a:pt x="460" y="67"/>
                    <a:pt x="460" y="67"/>
                    <a:pt x="460" y="67"/>
                  </a:cubicBezTo>
                  <a:close/>
                  <a:moveTo>
                    <a:pt x="460" y="33"/>
                  </a:moveTo>
                  <a:cubicBezTo>
                    <a:pt x="437" y="33"/>
                    <a:pt x="437" y="33"/>
                    <a:pt x="437" y="33"/>
                  </a:cubicBezTo>
                  <a:cubicBezTo>
                    <a:pt x="437" y="57"/>
                    <a:pt x="437" y="57"/>
                    <a:pt x="437" y="57"/>
                  </a:cubicBezTo>
                  <a:cubicBezTo>
                    <a:pt x="460" y="57"/>
                    <a:pt x="460" y="57"/>
                    <a:pt x="460" y="57"/>
                  </a:cubicBezTo>
                  <a:cubicBezTo>
                    <a:pt x="460" y="33"/>
                    <a:pt x="460" y="33"/>
                    <a:pt x="460" y="33"/>
                  </a:cubicBezTo>
                  <a:cubicBezTo>
                    <a:pt x="460" y="33"/>
                    <a:pt x="460" y="33"/>
                    <a:pt x="460" y="33"/>
                  </a:cubicBezTo>
                  <a:close/>
                  <a:moveTo>
                    <a:pt x="532" y="368"/>
                  </a:moveTo>
                  <a:cubicBezTo>
                    <a:pt x="509" y="368"/>
                    <a:pt x="509" y="368"/>
                    <a:pt x="509" y="368"/>
                  </a:cubicBezTo>
                  <a:cubicBezTo>
                    <a:pt x="509" y="392"/>
                    <a:pt x="509" y="392"/>
                    <a:pt x="509" y="392"/>
                  </a:cubicBezTo>
                  <a:cubicBezTo>
                    <a:pt x="532" y="392"/>
                    <a:pt x="532" y="392"/>
                    <a:pt x="532" y="392"/>
                  </a:cubicBezTo>
                  <a:cubicBezTo>
                    <a:pt x="532" y="368"/>
                    <a:pt x="532" y="368"/>
                    <a:pt x="532" y="368"/>
                  </a:cubicBezTo>
                  <a:cubicBezTo>
                    <a:pt x="532" y="368"/>
                    <a:pt x="532" y="368"/>
                    <a:pt x="532" y="368"/>
                  </a:cubicBezTo>
                  <a:close/>
                  <a:moveTo>
                    <a:pt x="568" y="368"/>
                  </a:moveTo>
                  <a:cubicBezTo>
                    <a:pt x="545" y="368"/>
                    <a:pt x="545" y="368"/>
                    <a:pt x="545" y="368"/>
                  </a:cubicBezTo>
                  <a:cubicBezTo>
                    <a:pt x="545" y="392"/>
                    <a:pt x="545" y="392"/>
                    <a:pt x="545" y="392"/>
                  </a:cubicBezTo>
                  <a:cubicBezTo>
                    <a:pt x="568" y="392"/>
                    <a:pt x="568" y="392"/>
                    <a:pt x="568" y="392"/>
                  </a:cubicBezTo>
                  <a:cubicBezTo>
                    <a:pt x="568" y="368"/>
                    <a:pt x="568" y="368"/>
                    <a:pt x="568" y="368"/>
                  </a:cubicBezTo>
                  <a:cubicBezTo>
                    <a:pt x="568" y="368"/>
                    <a:pt x="568" y="368"/>
                    <a:pt x="568" y="368"/>
                  </a:cubicBezTo>
                  <a:close/>
                  <a:moveTo>
                    <a:pt x="532" y="335"/>
                  </a:moveTo>
                  <a:cubicBezTo>
                    <a:pt x="509" y="335"/>
                    <a:pt x="509" y="335"/>
                    <a:pt x="509" y="335"/>
                  </a:cubicBezTo>
                  <a:cubicBezTo>
                    <a:pt x="509" y="358"/>
                    <a:pt x="509" y="358"/>
                    <a:pt x="509" y="358"/>
                  </a:cubicBezTo>
                  <a:cubicBezTo>
                    <a:pt x="532" y="358"/>
                    <a:pt x="532" y="358"/>
                    <a:pt x="532" y="358"/>
                  </a:cubicBezTo>
                  <a:cubicBezTo>
                    <a:pt x="532" y="335"/>
                    <a:pt x="532" y="335"/>
                    <a:pt x="532" y="335"/>
                  </a:cubicBezTo>
                  <a:cubicBezTo>
                    <a:pt x="532" y="335"/>
                    <a:pt x="532" y="335"/>
                    <a:pt x="532" y="335"/>
                  </a:cubicBezTo>
                  <a:close/>
                  <a:moveTo>
                    <a:pt x="568" y="335"/>
                  </a:moveTo>
                  <a:cubicBezTo>
                    <a:pt x="545" y="335"/>
                    <a:pt x="545" y="335"/>
                    <a:pt x="545" y="335"/>
                  </a:cubicBezTo>
                  <a:cubicBezTo>
                    <a:pt x="545" y="358"/>
                    <a:pt x="545" y="358"/>
                    <a:pt x="545" y="358"/>
                  </a:cubicBezTo>
                  <a:cubicBezTo>
                    <a:pt x="568" y="358"/>
                    <a:pt x="568" y="358"/>
                    <a:pt x="568" y="358"/>
                  </a:cubicBezTo>
                  <a:cubicBezTo>
                    <a:pt x="568" y="335"/>
                    <a:pt x="568" y="335"/>
                    <a:pt x="568" y="335"/>
                  </a:cubicBezTo>
                  <a:cubicBezTo>
                    <a:pt x="568" y="335"/>
                    <a:pt x="568" y="335"/>
                    <a:pt x="568" y="335"/>
                  </a:cubicBezTo>
                  <a:close/>
                  <a:moveTo>
                    <a:pt x="532" y="301"/>
                  </a:moveTo>
                  <a:cubicBezTo>
                    <a:pt x="509" y="301"/>
                    <a:pt x="509" y="301"/>
                    <a:pt x="509" y="301"/>
                  </a:cubicBezTo>
                  <a:cubicBezTo>
                    <a:pt x="509" y="325"/>
                    <a:pt x="509" y="325"/>
                    <a:pt x="509" y="325"/>
                  </a:cubicBezTo>
                  <a:cubicBezTo>
                    <a:pt x="532" y="325"/>
                    <a:pt x="532" y="325"/>
                    <a:pt x="532" y="325"/>
                  </a:cubicBezTo>
                  <a:cubicBezTo>
                    <a:pt x="532" y="301"/>
                    <a:pt x="532" y="301"/>
                    <a:pt x="532" y="301"/>
                  </a:cubicBezTo>
                  <a:cubicBezTo>
                    <a:pt x="532" y="301"/>
                    <a:pt x="532" y="301"/>
                    <a:pt x="532" y="301"/>
                  </a:cubicBezTo>
                  <a:close/>
                  <a:moveTo>
                    <a:pt x="568" y="301"/>
                  </a:moveTo>
                  <a:cubicBezTo>
                    <a:pt x="545" y="301"/>
                    <a:pt x="545" y="301"/>
                    <a:pt x="545" y="301"/>
                  </a:cubicBezTo>
                  <a:cubicBezTo>
                    <a:pt x="545" y="325"/>
                    <a:pt x="545" y="325"/>
                    <a:pt x="545" y="325"/>
                  </a:cubicBezTo>
                  <a:cubicBezTo>
                    <a:pt x="568" y="325"/>
                    <a:pt x="568" y="325"/>
                    <a:pt x="568" y="325"/>
                  </a:cubicBezTo>
                  <a:cubicBezTo>
                    <a:pt x="568" y="301"/>
                    <a:pt x="568" y="301"/>
                    <a:pt x="568" y="301"/>
                  </a:cubicBezTo>
                  <a:cubicBezTo>
                    <a:pt x="568" y="301"/>
                    <a:pt x="568" y="301"/>
                    <a:pt x="568" y="301"/>
                  </a:cubicBezTo>
                  <a:close/>
                  <a:moveTo>
                    <a:pt x="532" y="268"/>
                  </a:moveTo>
                  <a:cubicBezTo>
                    <a:pt x="509" y="268"/>
                    <a:pt x="509" y="268"/>
                    <a:pt x="509" y="268"/>
                  </a:cubicBezTo>
                  <a:cubicBezTo>
                    <a:pt x="509" y="291"/>
                    <a:pt x="509" y="291"/>
                    <a:pt x="509" y="291"/>
                  </a:cubicBezTo>
                  <a:cubicBezTo>
                    <a:pt x="532" y="291"/>
                    <a:pt x="532" y="291"/>
                    <a:pt x="532" y="291"/>
                  </a:cubicBezTo>
                  <a:cubicBezTo>
                    <a:pt x="532" y="268"/>
                    <a:pt x="532" y="268"/>
                    <a:pt x="532" y="268"/>
                  </a:cubicBezTo>
                  <a:cubicBezTo>
                    <a:pt x="532" y="268"/>
                    <a:pt x="532" y="268"/>
                    <a:pt x="532" y="268"/>
                  </a:cubicBezTo>
                  <a:close/>
                  <a:moveTo>
                    <a:pt x="568" y="268"/>
                  </a:moveTo>
                  <a:cubicBezTo>
                    <a:pt x="545" y="268"/>
                    <a:pt x="545" y="268"/>
                    <a:pt x="545" y="268"/>
                  </a:cubicBezTo>
                  <a:cubicBezTo>
                    <a:pt x="545" y="291"/>
                    <a:pt x="545" y="291"/>
                    <a:pt x="545" y="291"/>
                  </a:cubicBezTo>
                  <a:cubicBezTo>
                    <a:pt x="568" y="291"/>
                    <a:pt x="568" y="291"/>
                    <a:pt x="568" y="291"/>
                  </a:cubicBezTo>
                  <a:cubicBezTo>
                    <a:pt x="568" y="268"/>
                    <a:pt x="568" y="268"/>
                    <a:pt x="568" y="268"/>
                  </a:cubicBezTo>
                  <a:cubicBezTo>
                    <a:pt x="568" y="268"/>
                    <a:pt x="568" y="268"/>
                    <a:pt x="568" y="268"/>
                  </a:cubicBezTo>
                  <a:close/>
                  <a:moveTo>
                    <a:pt x="532" y="234"/>
                  </a:moveTo>
                  <a:cubicBezTo>
                    <a:pt x="509" y="234"/>
                    <a:pt x="509" y="234"/>
                    <a:pt x="509" y="234"/>
                  </a:cubicBezTo>
                  <a:cubicBezTo>
                    <a:pt x="509" y="258"/>
                    <a:pt x="509" y="258"/>
                    <a:pt x="509" y="258"/>
                  </a:cubicBezTo>
                  <a:cubicBezTo>
                    <a:pt x="532" y="258"/>
                    <a:pt x="532" y="258"/>
                    <a:pt x="532" y="258"/>
                  </a:cubicBezTo>
                  <a:cubicBezTo>
                    <a:pt x="532" y="234"/>
                    <a:pt x="532" y="234"/>
                    <a:pt x="532" y="234"/>
                  </a:cubicBezTo>
                  <a:cubicBezTo>
                    <a:pt x="532" y="234"/>
                    <a:pt x="532" y="234"/>
                    <a:pt x="532" y="234"/>
                  </a:cubicBezTo>
                  <a:close/>
                  <a:moveTo>
                    <a:pt x="568" y="234"/>
                  </a:moveTo>
                  <a:cubicBezTo>
                    <a:pt x="545" y="234"/>
                    <a:pt x="545" y="234"/>
                    <a:pt x="545" y="234"/>
                  </a:cubicBezTo>
                  <a:cubicBezTo>
                    <a:pt x="545" y="258"/>
                    <a:pt x="545" y="258"/>
                    <a:pt x="545" y="258"/>
                  </a:cubicBezTo>
                  <a:cubicBezTo>
                    <a:pt x="568" y="258"/>
                    <a:pt x="568" y="258"/>
                    <a:pt x="568" y="258"/>
                  </a:cubicBezTo>
                  <a:cubicBezTo>
                    <a:pt x="568" y="234"/>
                    <a:pt x="568" y="234"/>
                    <a:pt x="568" y="234"/>
                  </a:cubicBezTo>
                  <a:cubicBezTo>
                    <a:pt x="568" y="234"/>
                    <a:pt x="568" y="234"/>
                    <a:pt x="568" y="234"/>
                  </a:cubicBezTo>
                  <a:close/>
                  <a:moveTo>
                    <a:pt x="532" y="201"/>
                  </a:moveTo>
                  <a:cubicBezTo>
                    <a:pt x="509" y="201"/>
                    <a:pt x="509" y="201"/>
                    <a:pt x="509" y="201"/>
                  </a:cubicBezTo>
                  <a:cubicBezTo>
                    <a:pt x="509" y="225"/>
                    <a:pt x="509" y="225"/>
                    <a:pt x="509" y="225"/>
                  </a:cubicBezTo>
                  <a:cubicBezTo>
                    <a:pt x="532" y="225"/>
                    <a:pt x="532" y="225"/>
                    <a:pt x="532" y="225"/>
                  </a:cubicBezTo>
                  <a:cubicBezTo>
                    <a:pt x="532" y="201"/>
                    <a:pt x="532" y="201"/>
                    <a:pt x="532" y="201"/>
                  </a:cubicBezTo>
                  <a:cubicBezTo>
                    <a:pt x="532" y="201"/>
                    <a:pt x="532" y="201"/>
                    <a:pt x="532" y="201"/>
                  </a:cubicBezTo>
                  <a:close/>
                  <a:moveTo>
                    <a:pt x="568" y="201"/>
                  </a:moveTo>
                  <a:cubicBezTo>
                    <a:pt x="545" y="201"/>
                    <a:pt x="545" y="201"/>
                    <a:pt x="545" y="201"/>
                  </a:cubicBezTo>
                  <a:cubicBezTo>
                    <a:pt x="545" y="225"/>
                    <a:pt x="545" y="225"/>
                    <a:pt x="545" y="225"/>
                  </a:cubicBezTo>
                  <a:cubicBezTo>
                    <a:pt x="568" y="225"/>
                    <a:pt x="568" y="225"/>
                    <a:pt x="568" y="225"/>
                  </a:cubicBezTo>
                  <a:cubicBezTo>
                    <a:pt x="568" y="201"/>
                    <a:pt x="568" y="201"/>
                    <a:pt x="568" y="201"/>
                  </a:cubicBezTo>
                  <a:cubicBezTo>
                    <a:pt x="568" y="201"/>
                    <a:pt x="568" y="201"/>
                    <a:pt x="568" y="201"/>
                  </a:cubicBezTo>
                  <a:close/>
                  <a:moveTo>
                    <a:pt x="532" y="168"/>
                  </a:moveTo>
                  <a:cubicBezTo>
                    <a:pt x="509" y="168"/>
                    <a:pt x="509" y="168"/>
                    <a:pt x="509" y="168"/>
                  </a:cubicBezTo>
                  <a:cubicBezTo>
                    <a:pt x="509" y="191"/>
                    <a:pt x="509" y="191"/>
                    <a:pt x="509" y="191"/>
                  </a:cubicBezTo>
                  <a:cubicBezTo>
                    <a:pt x="532" y="191"/>
                    <a:pt x="532" y="191"/>
                    <a:pt x="532" y="191"/>
                  </a:cubicBezTo>
                  <a:cubicBezTo>
                    <a:pt x="532" y="168"/>
                    <a:pt x="532" y="168"/>
                    <a:pt x="532" y="168"/>
                  </a:cubicBezTo>
                  <a:cubicBezTo>
                    <a:pt x="532" y="168"/>
                    <a:pt x="532" y="168"/>
                    <a:pt x="532" y="168"/>
                  </a:cubicBezTo>
                  <a:close/>
                  <a:moveTo>
                    <a:pt x="568" y="168"/>
                  </a:moveTo>
                  <a:cubicBezTo>
                    <a:pt x="545" y="168"/>
                    <a:pt x="545" y="168"/>
                    <a:pt x="545" y="168"/>
                  </a:cubicBezTo>
                  <a:cubicBezTo>
                    <a:pt x="545" y="191"/>
                    <a:pt x="545" y="191"/>
                    <a:pt x="545" y="191"/>
                  </a:cubicBezTo>
                  <a:cubicBezTo>
                    <a:pt x="568" y="191"/>
                    <a:pt x="568" y="191"/>
                    <a:pt x="568" y="191"/>
                  </a:cubicBezTo>
                  <a:cubicBezTo>
                    <a:pt x="568" y="168"/>
                    <a:pt x="568" y="168"/>
                    <a:pt x="568" y="168"/>
                  </a:cubicBezTo>
                  <a:cubicBezTo>
                    <a:pt x="568" y="168"/>
                    <a:pt x="568" y="168"/>
                    <a:pt x="568" y="168"/>
                  </a:cubicBezTo>
                  <a:close/>
                  <a:moveTo>
                    <a:pt x="568" y="134"/>
                  </a:moveTo>
                  <a:cubicBezTo>
                    <a:pt x="545" y="134"/>
                    <a:pt x="545" y="134"/>
                    <a:pt x="545" y="134"/>
                  </a:cubicBezTo>
                  <a:cubicBezTo>
                    <a:pt x="545" y="158"/>
                    <a:pt x="545" y="158"/>
                    <a:pt x="545" y="158"/>
                  </a:cubicBezTo>
                  <a:cubicBezTo>
                    <a:pt x="568" y="158"/>
                    <a:pt x="568" y="158"/>
                    <a:pt x="568" y="158"/>
                  </a:cubicBezTo>
                  <a:cubicBezTo>
                    <a:pt x="568" y="134"/>
                    <a:pt x="568" y="134"/>
                    <a:pt x="568" y="134"/>
                  </a:cubicBezTo>
                  <a:cubicBezTo>
                    <a:pt x="568" y="134"/>
                    <a:pt x="568" y="134"/>
                    <a:pt x="568" y="134"/>
                  </a:cubicBezTo>
                  <a:close/>
                  <a:moveTo>
                    <a:pt x="568" y="100"/>
                  </a:moveTo>
                  <a:cubicBezTo>
                    <a:pt x="545" y="100"/>
                    <a:pt x="545" y="100"/>
                    <a:pt x="545" y="100"/>
                  </a:cubicBezTo>
                  <a:cubicBezTo>
                    <a:pt x="545" y="124"/>
                    <a:pt x="545" y="124"/>
                    <a:pt x="545" y="124"/>
                  </a:cubicBezTo>
                  <a:cubicBezTo>
                    <a:pt x="568" y="124"/>
                    <a:pt x="568" y="124"/>
                    <a:pt x="568" y="124"/>
                  </a:cubicBezTo>
                  <a:cubicBezTo>
                    <a:pt x="568" y="100"/>
                    <a:pt x="568" y="100"/>
                    <a:pt x="568" y="100"/>
                  </a:cubicBezTo>
                  <a:cubicBezTo>
                    <a:pt x="568" y="100"/>
                    <a:pt x="568" y="100"/>
                    <a:pt x="568" y="100"/>
                  </a:cubicBezTo>
                  <a:close/>
                  <a:moveTo>
                    <a:pt x="568" y="67"/>
                  </a:moveTo>
                  <a:cubicBezTo>
                    <a:pt x="545" y="67"/>
                    <a:pt x="545" y="67"/>
                    <a:pt x="545" y="67"/>
                  </a:cubicBezTo>
                  <a:cubicBezTo>
                    <a:pt x="545" y="90"/>
                    <a:pt x="545" y="90"/>
                    <a:pt x="545" y="90"/>
                  </a:cubicBezTo>
                  <a:cubicBezTo>
                    <a:pt x="568" y="90"/>
                    <a:pt x="568" y="90"/>
                    <a:pt x="568" y="90"/>
                  </a:cubicBezTo>
                  <a:cubicBezTo>
                    <a:pt x="568" y="67"/>
                    <a:pt x="568" y="67"/>
                    <a:pt x="568" y="67"/>
                  </a:cubicBezTo>
                  <a:cubicBezTo>
                    <a:pt x="568" y="67"/>
                    <a:pt x="568" y="67"/>
                    <a:pt x="568" y="67"/>
                  </a:cubicBezTo>
                  <a:close/>
                  <a:moveTo>
                    <a:pt x="604" y="368"/>
                  </a:moveTo>
                  <a:cubicBezTo>
                    <a:pt x="580" y="368"/>
                    <a:pt x="580" y="368"/>
                    <a:pt x="580" y="368"/>
                  </a:cubicBezTo>
                  <a:cubicBezTo>
                    <a:pt x="580" y="392"/>
                    <a:pt x="580" y="392"/>
                    <a:pt x="580" y="392"/>
                  </a:cubicBezTo>
                  <a:cubicBezTo>
                    <a:pt x="604" y="392"/>
                    <a:pt x="604" y="392"/>
                    <a:pt x="604" y="392"/>
                  </a:cubicBezTo>
                  <a:cubicBezTo>
                    <a:pt x="604" y="368"/>
                    <a:pt x="604" y="368"/>
                    <a:pt x="604" y="368"/>
                  </a:cubicBezTo>
                  <a:cubicBezTo>
                    <a:pt x="604" y="368"/>
                    <a:pt x="604" y="368"/>
                    <a:pt x="604" y="368"/>
                  </a:cubicBezTo>
                  <a:close/>
                  <a:moveTo>
                    <a:pt x="641" y="368"/>
                  </a:moveTo>
                  <a:cubicBezTo>
                    <a:pt x="617" y="368"/>
                    <a:pt x="617" y="368"/>
                    <a:pt x="617" y="368"/>
                  </a:cubicBezTo>
                  <a:cubicBezTo>
                    <a:pt x="617" y="392"/>
                    <a:pt x="617" y="392"/>
                    <a:pt x="617" y="392"/>
                  </a:cubicBezTo>
                  <a:cubicBezTo>
                    <a:pt x="641" y="392"/>
                    <a:pt x="641" y="392"/>
                    <a:pt x="641" y="392"/>
                  </a:cubicBezTo>
                  <a:cubicBezTo>
                    <a:pt x="641" y="368"/>
                    <a:pt x="641" y="368"/>
                    <a:pt x="641" y="368"/>
                  </a:cubicBezTo>
                  <a:cubicBezTo>
                    <a:pt x="641" y="368"/>
                    <a:pt x="641" y="368"/>
                    <a:pt x="641" y="368"/>
                  </a:cubicBezTo>
                  <a:close/>
                  <a:moveTo>
                    <a:pt x="604" y="335"/>
                  </a:moveTo>
                  <a:cubicBezTo>
                    <a:pt x="580" y="335"/>
                    <a:pt x="580" y="335"/>
                    <a:pt x="580" y="335"/>
                  </a:cubicBezTo>
                  <a:cubicBezTo>
                    <a:pt x="580" y="358"/>
                    <a:pt x="580" y="358"/>
                    <a:pt x="580" y="358"/>
                  </a:cubicBezTo>
                  <a:cubicBezTo>
                    <a:pt x="604" y="358"/>
                    <a:pt x="604" y="358"/>
                    <a:pt x="604" y="358"/>
                  </a:cubicBezTo>
                  <a:cubicBezTo>
                    <a:pt x="604" y="335"/>
                    <a:pt x="604" y="335"/>
                    <a:pt x="604" y="335"/>
                  </a:cubicBezTo>
                  <a:cubicBezTo>
                    <a:pt x="604" y="335"/>
                    <a:pt x="604" y="335"/>
                    <a:pt x="604" y="335"/>
                  </a:cubicBezTo>
                  <a:close/>
                  <a:moveTo>
                    <a:pt x="641" y="335"/>
                  </a:moveTo>
                  <a:cubicBezTo>
                    <a:pt x="617" y="335"/>
                    <a:pt x="617" y="335"/>
                    <a:pt x="617" y="335"/>
                  </a:cubicBezTo>
                  <a:cubicBezTo>
                    <a:pt x="617" y="358"/>
                    <a:pt x="617" y="358"/>
                    <a:pt x="617" y="358"/>
                  </a:cubicBezTo>
                  <a:cubicBezTo>
                    <a:pt x="641" y="358"/>
                    <a:pt x="641" y="358"/>
                    <a:pt x="641" y="358"/>
                  </a:cubicBezTo>
                  <a:cubicBezTo>
                    <a:pt x="641" y="335"/>
                    <a:pt x="641" y="335"/>
                    <a:pt x="641" y="335"/>
                  </a:cubicBezTo>
                  <a:cubicBezTo>
                    <a:pt x="641" y="335"/>
                    <a:pt x="641" y="335"/>
                    <a:pt x="641" y="335"/>
                  </a:cubicBezTo>
                  <a:close/>
                  <a:moveTo>
                    <a:pt x="604" y="301"/>
                  </a:moveTo>
                  <a:cubicBezTo>
                    <a:pt x="580" y="301"/>
                    <a:pt x="580" y="301"/>
                    <a:pt x="580" y="301"/>
                  </a:cubicBezTo>
                  <a:cubicBezTo>
                    <a:pt x="580" y="325"/>
                    <a:pt x="580" y="325"/>
                    <a:pt x="580" y="325"/>
                  </a:cubicBezTo>
                  <a:cubicBezTo>
                    <a:pt x="604" y="325"/>
                    <a:pt x="604" y="325"/>
                    <a:pt x="604" y="325"/>
                  </a:cubicBezTo>
                  <a:cubicBezTo>
                    <a:pt x="604" y="301"/>
                    <a:pt x="604" y="301"/>
                    <a:pt x="604" y="301"/>
                  </a:cubicBezTo>
                  <a:cubicBezTo>
                    <a:pt x="604" y="301"/>
                    <a:pt x="604" y="301"/>
                    <a:pt x="604" y="301"/>
                  </a:cubicBezTo>
                  <a:close/>
                  <a:moveTo>
                    <a:pt x="641" y="301"/>
                  </a:moveTo>
                  <a:cubicBezTo>
                    <a:pt x="617" y="301"/>
                    <a:pt x="617" y="301"/>
                    <a:pt x="617" y="301"/>
                  </a:cubicBezTo>
                  <a:cubicBezTo>
                    <a:pt x="617" y="325"/>
                    <a:pt x="617" y="325"/>
                    <a:pt x="617" y="325"/>
                  </a:cubicBezTo>
                  <a:cubicBezTo>
                    <a:pt x="641" y="325"/>
                    <a:pt x="641" y="325"/>
                    <a:pt x="641" y="325"/>
                  </a:cubicBezTo>
                  <a:cubicBezTo>
                    <a:pt x="641" y="301"/>
                    <a:pt x="641" y="301"/>
                    <a:pt x="641" y="301"/>
                  </a:cubicBezTo>
                  <a:cubicBezTo>
                    <a:pt x="641" y="301"/>
                    <a:pt x="641" y="301"/>
                    <a:pt x="641" y="301"/>
                  </a:cubicBezTo>
                  <a:close/>
                  <a:moveTo>
                    <a:pt x="604" y="268"/>
                  </a:moveTo>
                  <a:cubicBezTo>
                    <a:pt x="580" y="268"/>
                    <a:pt x="580" y="268"/>
                    <a:pt x="580" y="268"/>
                  </a:cubicBezTo>
                  <a:cubicBezTo>
                    <a:pt x="580" y="291"/>
                    <a:pt x="580" y="291"/>
                    <a:pt x="580" y="291"/>
                  </a:cubicBezTo>
                  <a:cubicBezTo>
                    <a:pt x="604" y="291"/>
                    <a:pt x="604" y="291"/>
                    <a:pt x="604" y="291"/>
                  </a:cubicBezTo>
                  <a:cubicBezTo>
                    <a:pt x="604" y="268"/>
                    <a:pt x="604" y="268"/>
                    <a:pt x="604" y="268"/>
                  </a:cubicBezTo>
                  <a:cubicBezTo>
                    <a:pt x="604" y="268"/>
                    <a:pt x="604" y="268"/>
                    <a:pt x="604" y="268"/>
                  </a:cubicBezTo>
                  <a:close/>
                  <a:moveTo>
                    <a:pt x="641" y="268"/>
                  </a:moveTo>
                  <a:cubicBezTo>
                    <a:pt x="617" y="268"/>
                    <a:pt x="617" y="268"/>
                    <a:pt x="617" y="268"/>
                  </a:cubicBezTo>
                  <a:cubicBezTo>
                    <a:pt x="617" y="291"/>
                    <a:pt x="617" y="291"/>
                    <a:pt x="617" y="291"/>
                  </a:cubicBezTo>
                  <a:cubicBezTo>
                    <a:pt x="641" y="291"/>
                    <a:pt x="641" y="291"/>
                    <a:pt x="641" y="291"/>
                  </a:cubicBezTo>
                  <a:cubicBezTo>
                    <a:pt x="641" y="268"/>
                    <a:pt x="641" y="268"/>
                    <a:pt x="641" y="268"/>
                  </a:cubicBezTo>
                  <a:cubicBezTo>
                    <a:pt x="641" y="268"/>
                    <a:pt x="641" y="268"/>
                    <a:pt x="641" y="268"/>
                  </a:cubicBezTo>
                  <a:close/>
                  <a:moveTo>
                    <a:pt x="604" y="234"/>
                  </a:moveTo>
                  <a:cubicBezTo>
                    <a:pt x="580" y="234"/>
                    <a:pt x="580" y="234"/>
                    <a:pt x="580" y="234"/>
                  </a:cubicBezTo>
                  <a:cubicBezTo>
                    <a:pt x="580" y="258"/>
                    <a:pt x="580" y="258"/>
                    <a:pt x="580" y="258"/>
                  </a:cubicBezTo>
                  <a:cubicBezTo>
                    <a:pt x="604" y="258"/>
                    <a:pt x="604" y="258"/>
                    <a:pt x="604" y="258"/>
                  </a:cubicBezTo>
                  <a:cubicBezTo>
                    <a:pt x="604" y="234"/>
                    <a:pt x="604" y="234"/>
                    <a:pt x="604" y="234"/>
                  </a:cubicBezTo>
                  <a:cubicBezTo>
                    <a:pt x="604" y="234"/>
                    <a:pt x="604" y="234"/>
                    <a:pt x="604" y="234"/>
                  </a:cubicBezTo>
                  <a:close/>
                  <a:moveTo>
                    <a:pt x="641" y="234"/>
                  </a:moveTo>
                  <a:cubicBezTo>
                    <a:pt x="617" y="234"/>
                    <a:pt x="617" y="234"/>
                    <a:pt x="617" y="234"/>
                  </a:cubicBezTo>
                  <a:cubicBezTo>
                    <a:pt x="617" y="258"/>
                    <a:pt x="617" y="258"/>
                    <a:pt x="617" y="258"/>
                  </a:cubicBezTo>
                  <a:cubicBezTo>
                    <a:pt x="641" y="258"/>
                    <a:pt x="641" y="258"/>
                    <a:pt x="641" y="258"/>
                  </a:cubicBezTo>
                  <a:cubicBezTo>
                    <a:pt x="641" y="234"/>
                    <a:pt x="641" y="234"/>
                    <a:pt x="641" y="234"/>
                  </a:cubicBezTo>
                  <a:cubicBezTo>
                    <a:pt x="641" y="234"/>
                    <a:pt x="641" y="234"/>
                    <a:pt x="641" y="234"/>
                  </a:cubicBezTo>
                  <a:close/>
                  <a:moveTo>
                    <a:pt x="604" y="201"/>
                  </a:moveTo>
                  <a:cubicBezTo>
                    <a:pt x="580" y="201"/>
                    <a:pt x="580" y="201"/>
                    <a:pt x="580" y="201"/>
                  </a:cubicBezTo>
                  <a:cubicBezTo>
                    <a:pt x="580" y="225"/>
                    <a:pt x="580" y="225"/>
                    <a:pt x="580" y="225"/>
                  </a:cubicBezTo>
                  <a:cubicBezTo>
                    <a:pt x="604" y="225"/>
                    <a:pt x="604" y="225"/>
                    <a:pt x="604" y="225"/>
                  </a:cubicBezTo>
                  <a:cubicBezTo>
                    <a:pt x="604" y="201"/>
                    <a:pt x="604" y="201"/>
                    <a:pt x="604" y="201"/>
                  </a:cubicBezTo>
                  <a:cubicBezTo>
                    <a:pt x="604" y="201"/>
                    <a:pt x="604" y="201"/>
                    <a:pt x="604" y="201"/>
                  </a:cubicBezTo>
                  <a:close/>
                  <a:moveTo>
                    <a:pt x="604" y="168"/>
                  </a:moveTo>
                  <a:cubicBezTo>
                    <a:pt x="580" y="168"/>
                    <a:pt x="580" y="168"/>
                    <a:pt x="580" y="168"/>
                  </a:cubicBezTo>
                  <a:cubicBezTo>
                    <a:pt x="580" y="191"/>
                    <a:pt x="580" y="191"/>
                    <a:pt x="580" y="191"/>
                  </a:cubicBezTo>
                  <a:cubicBezTo>
                    <a:pt x="604" y="191"/>
                    <a:pt x="604" y="191"/>
                    <a:pt x="604" y="191"/>
                  </a:cubicBezTo>
                  <a:cubicBezTo>
                    <a:pt x="604" y="168"/>
                    <a:pt x="604" y="168"/>
                    <a:pt x="604" y="168"/>
                  </a:cubicBezTo>
                  <a:cubicBezTo>
                    <a:pt x="604" y="168"/>
                    <a:pt x="604" y="168"/>
                    <a:pt x="604" y="168"/>
                  </a:cubicBezTo>
                  <a:close/>
                  <a:moveTo>
                    <a:pt x="604" y="134"/>
                  </a:moveTo>
                  <a:cubicBezTo>
                    <a:pt x="580" y="134"/>
                    <a:pt x="580" y="134"/>
                    <a:pt x="580" y="134"/>
                  </a:cubicBezTo>
                  <a:cubicBezTo>
                    <a:pt x="580" y="158"/>
                    <a:pt x="580" y="158"/>
                    <a:pt x="580" y="158"/>
                  </a:cubicBezTo>
                  <a:cubicBezTo>
                    <a:pt x="604" y="158"/>
                    <a:pt x="604" y="158"/>
                    <a:pt x="604" y="158"/>
                  </a:cubicBezTo>
                  <a:cubicBezTo>
                    <a:pt x="604" y="134"/>
                    <a:pt x="604" y="134"/>
                    <a:pt x="604" y="134"/>
                  </a:cubicBezTo>
                  <a:cubicBezTo>
                    <a:pt x="604" y="134"/>
                    <a:pt x="604" y="134"/>
                    <a:pt x="604" y="134"/>
                  </a:cubicBezTo>
                  <a:close/>
                  <a:moveTo>
                    <a:pt x="604" y="100"/>
                  </a:moveTo>
                  <a:cubicBezTo>
                    <a:pt x="580" y="100"/>
                    <a:pt x="580" y="100"/>
                    <a:pt x="580" y="100"/>
                  </a:cubicBezTo>
                  <a:cubicBezTo>
                    <a:pt x="580" y="124"/>
                    <a:pt x="580" y="124"/>
                    <a:pt x="580" y="124"/>
                  </a:cubicBezTo>
                  <a:cubicBezTo>
                    <a:pt x="604" y="124"/>
                    <a:pt x="604" y="124"/>
                    <a:pt x="604" y="124"/>
                  </a:cubicBezTo>
                  <a:cubicBezTo>
                    <a:pt x="604" y="100"/>
                    <a:pt x="604" y="100"/>
                    <a:pt x="604" y="100"/>
                  </a:cubicBezTo>
                  <a:cubicBezTo>
                    <a:pt x="604" y="100"/>
                    <a:pt x="604" y="100"/>
                    <a:pt x="604" y="100"/>
                  </a:cubicBezTo>
                  <a:close/>
                  <a:moveTo>
                    <a:pt x="641" y="201"/>
                  </a:moveTo>
                  <a:cubicBezTo>
                    <a:pt x="617" y="201"/>
                    <a:pt x="617" y="201"/>
                    <a:pt x="617" y="201"/>
                  </a:cubicBezTo>
                  <a:cubicBezTo>
                    <a:pt x="617" y="225"/>
                    <a:pt x="617" y="225"/>
                    <a:pt x="617" y="225"/>
                  </a:cubicBezTo>
                  <a:cubicBezTo>
                    <a:pt x="641" y="225"/>
                    <a:pt x="641" y="225"/>
                    <a:pt x="641" y="225"/>
                  </a:cubicBezTo>
                  <a:cubicBezTo>
                    <a:pt x="641" y="201"/>
                    <a:pt x="641" y="201"/>
                    <a:pt x="641" y="201"/>
                  </a:cubicBezTo>
                  <a:cubicBezTo>
                    <a:pt x="641" y="201"/>
                    <a:pt x="641" y="201"/>
                    <a:pt x="641" y="201"/>
                  </a:cubicBezTo>
                  <a:close/>
                  <a:moveTo>
                    <a:pt x="641" y="168"/>
                  </a:moveTo>
                  <a:cubicBezTo>
                    <a:pt x="617" y="168"/>
                    <a:pt x="617" y="168"/>
                    <a:pt x="617" y="168"/>
                  </a:cubicBezTo>
                  <a:cubicBezTo>
                    <a:pt x="617" y="191"/>
                    <a:pt x="617" y="191"/>
                    <a:pt x="617" y="191"/>
                  </a:cubicBezTo>
                  <a:cubicBezTo>
                    <a:pt x="641" y="191"/>
                    <a:pt x="641" y="191"/>
                    <a:pt x="641" y="191"/>
                  </a:cubicBezTo>
                  <a:cubicBezTo>
                    <a:pt x="641" y="168"/>
                    <a:pt x="641" y="168"/>
                    <a:pt x="641" y="168"/>
                  </a:cubicBezTo>
                  <a:cubicBezTo>
                    <a:pt x="641" y="168"/>
                    <a:pt x="641" y="168"/>
                    <a:pt x="641" y="168"/>
                  </a:cubicBezTo>
                  <a:close/>
                  <a:moveTo>
                    <a:pt x="641" y="134"/>
                  </a:moveTo>
                  <a:cubicBezTo>
                    <a:pt x="617" y="134"/>
                    <a:pt x="617" y="134"/>
                    <a:pt x="617" y="134"/>
                  </a:cubicBezTo>
                  <a:cubicBezTo>
                    <a:pt x="617" y="158"/>
                    <a:pt x="617" y="158"/>
                    <a:pt x="617" y="158"/>
                  </a:cubicBezTo>
                  <a:cubicBezTo>
                    <a:pt x="641" y="158"/>
                    <a:pt x="641" y="158"/>
                    <a:pt x="641" y="158"/>
                  </a:cubicBezTo>
                  <a:cubicBezTo>
                    <a:pt x="641" y="134"/>
                    <a:pt x="641" y="134"/>
                    <a:pt x="641" y="134"/>
                  </a:cubicBezTo>
                  <a:cubicBezTo>
                    <a:pt x="641" y="134"/>
                    <a:pt x="641" y="134"/>
                    <a:pt x="641" y="134"/>
                  </a:cubicBezTo>
                  <a:close/>
                  <a:moveTo>
                    <a:pt x="641" y="100"/>
                  </a:moveTo>
                  <a:cubicBezTo>
                    <a:pt x="617" y="100"/>
                    <a:pt x="617" y="100"/>
                    <a:pt x="617" y="100"/>
                  </a:cubicBezTo>
                  <a:cubicBezTo>
                    <a:pt x="617" y="124"/>
                    <a:pt x="617" y="124"/>
                    <a:pt x="617" y="124"/>
                  </a:cubicBezTo>
                  <a:cubicBezTo>
                    <a:pt x="641" y="124"/>
                    <a:pt x="641" y="124"/>
                    <a:pt x="641" y="124"/>
                  </a:cubicBezTo>
                  <a:cubicBezTo>
                    <a:pt x="641" y="100"/>
                    <a:pt x="641" y="100"/>
                    <a:pt x="641" y="100"/>
                  </a:cubicBezTo>
                  <a:cubicBezTo>
                    <a:pt x="641" y="100"/>
                    <a:pt x="641" y="100"/>
                    <a:pt x="641" y="100"/>
                  </a:cubicBezTo>
                  <a:close/>
                  <a:moveTo>
                    <a:pt x="604" y="67"/>
                  </a:moveTo>
                  <a:cubicBezTo>
                    <a:pt x="580" y="67"/>
                    <a:pt x="580" y="67"/>
                    <a:pt x="580" y="67"/>
                  </a:cubicBezTo>
                  <a:cubicBezTo>
                    <a:pt x="580" y="90"/>
                    <a:pt x="580" y="90"/>
                    <a:pt x="580" y="90"/>
                  </a:cubicBezTo>
                  <a:cubicBezTo>
                    <a:pt x="604" y="90"/>
                    <a:pt x="604" y="90"/>
                    <a:pt x="604" y="90"/>
                  </a:cubicBezTo>
                  <a:cubicBezTo>
                    <a:pt x="604" y="67"/>
                    <a:pt x="604" y="67"/>
                    <a:pt x="604" y="67"/>
                  </a:cubicBezTo>
                  <a:cubicBezTo>
                    <a:pt x="604" y="67"/>
                    <a:pt x="604" y="67"/>
                    <a:pt x="604" y="67"/>
                  </a:cubicBezTo>
                  <a:close/>
                  <a:moveTo>
                    <a:pt x="604" y="33"/>
                  </a:moveTo>
                  <a:cubicBezTo>
                    <a:pt x="580" y="33"/>
                    <a:pt x="580" y="33"/>
                    <a:pt x="580" y="33"/>
                  </a:cubicBezTo>
                  <a:cubicBezTo>
                    <a:pt x="580" y="57"/>
                    <a:pt x="580" y="57"/>
                    <a:pt x="580" y="57"/>
                  </a:cubicBezTo>
                  <a:cubicBezTo>
                    <a:pt x="604" y="57"/>
                    <a:pt x="604" y="57"/>
                    <a:pt x="604" y="57"/>
                  </a:cubicBezTo>
                  <a:cubicBezTo>
                    <a:pt x="604" y="33"/>
                    <a:pt x="604" y="33"/>
                    <a:pt x="604" y="33"/>
                  </a:cubicBezTo>
                  <a:cubicBezTo>
                    <a:pt x="604" y="33"/>
                    <a:pt x="604" y="33"/>
                    <a:pt x="604" y="3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sp>
        <p:nvSpPr>
          <p:cNvPr id="8" name="Chevron 7"/>
          <p:cNvSpPr/>
          <p:nvPr/>
        </p:nvSpPr>
        <p:spPr bwMode="auto">
          <a:xfrm>
            <a:off x="6767796" y="3975753"/>
            <a:ext cx="1370336" cy="289293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a:ln>
                <a:noFill/>
              </a:ln>
              <a:solidFill>
                <a:srgbClr val="FFFFFF"/>
              </a:solidFill>
              <a:effectLst/>
              <a:uLnTx/>
              <a:uFillTx/>
            </a:endParaRPr>
          </a:p>
        </p:txBody>
      </p:sp>
      <p:sp>
        <p:nvSpPr>
          <p:cNvPr id="2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4" name="Group 23"/>
          <p:cNvGrpSpPr/>
          <p:nvPr/>
        </p:nvGrpSpPr>
        <p:grpSpPr>
          <a:xfrm>
            <a:off x="222078" y="472375"/>
            <a:ext cx="781750" cy="594960"/>
            <a:chOff x="4543910" y="2378075"/>
            <a:chExt cx="1076325" cy="819150"/>
          </a:xfrm>
        </p:grpSpPr>
        <p:sp>
          <p:nvSpPr>
            <p:cNvPr id="25"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6"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7"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8"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9"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30"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Voice output</a:t>
            </a:r>
          </a:p>
        </p:txBody>
      </p:sp>
    </p:spTree>
    <p:extLst>
      <p:ext uri="{BB962C8B-B14F-4D97-AF65-F5344CB8AC3E}">
        <p14:creationId xmlns:p14="http://schemas.microsoft.com/office/powerpoint/2010/main" val="2488419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2959394" y="3346741"/>
            <a:ext cx="8955764" cy="321774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3538932" y="4511350"/>
            <a:ext cx="8197366" cy="144736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Customize both language </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and acoustic models</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8520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404040"/>
              </a:solidFill>
              <a:effectLst/>
              <a:uLnTx/>
              <a:uFillTx/>
            </a:endParaRPr>
          </a:p>
        </p:txBody>
      </p:sp>
      <p:sp>
        <p:nvSpPr>
          <p:cNvPr id="12" name="Title 11"/>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Custom Recognition Intelligent Service</a:t>
            </a: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sp>
          <p:nvSpPr>
            <p:cNvPr id="7" name="TextBox 6"/>
            <p:cNvSpPr txBox="1"/>
            <p:nvPr/>
          </p:nvSpPr>
          <p:spPr>
            <a:xfrm>
              <a:off x="808037" y="4987638"/>
              <a:ext cx="1269201" cy="862703"/>
            </a:xfrm>
            <a:prstGeom prst="rect">
              <a:avLst/>
            </a:prstGeom>
            <a:noFill/>
          </p:spPr>
          <p:txBody>
            <a:bodyPr wrap="none" rtlCol="0">
              <a:spAutoFit/>
            </a:bodyPr>
            <a:lstStyle/>
            <a:p>
              <a:pPr marL="0" marR="0" lvl="0" indent="0" defTabSz="913632"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Record </a:t>
              </a:r>
            </a:p>
            <a:p>
              <a:pPr marL="0" marR="0" lvl="0" indent="0" defTabSz="913632"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audio</a:t>
              </a:r>
            </a:p>
          </p:txBody>
        </p:sp>
      </p:grpSp>
      <p:grpSp>
        <p:nvGrpSpPr>
          <p:cNvPr id="10" name="Group 9"/>
          <p:cNvGrpSpPr/>
          <p:nvPr/>
        </p:nvGrpSpPr>
        <p:grpSpPr>
          <a:xfrm>
            <a:off x="2868541" y="4474276"/>
            <a:ext cx="2269344" cy="2209769"/>
            <a:chOff x="2923492" y="4259262"/>
            <a:chExt cx="2316656"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grpSp>
        <p:sp>
          <p:nvSpPr>
            <p:cNvPr id="8" name="TextBox 7"/>
            <p:cNvSpPr txBox="1"/>
            <p:nvPr/>
          </p:nvSpPr>
          <p:spPr>
            <a:xfrm>
              <a:off x="3601403" y="5148693"/>
              <a:ext cx="1638745" cy="478444"/>
            </a:xfrm>
            <a:prstGeom prst="rect">
              <a:avLst/>
            </a:prstGeom>
            <a:noFill/>
          </p:spPr>
          <p:txBody>
            <a:bodyPr wrap="none" rtlCol="0">
              <a:spAutoFit/>
            </a:bodyPr>
            <a:lstStyle/>
            <a:p>
              <a:pPr marL="0" marR="0" lvl="0" indent="0" defTabSz="913632"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Transcribe</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Deploy</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Adapt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1" name="Group 30"/>
          <p:cNvGrpSpPr/>
          <p:nvPr/>
        </p:nvGrpSpPr>
        <p:grpSpPr>
          <a:xfrm>
            <a:off x="239898" y="460377"/>
            <a:ext cx="825188" cy="628019"/>
            <a:chOff x="3309470" y="3521075"/>
            <a:chExt cx="1076325" cy="819150"/>
          </a:xfrm>
        </p:grpSpPr>
        <p:grpSp>
          <p:nvGrpSpPr>
            <p:cNvPr id="32" name="Group 31"/>
            <p:cNvGrpSpPr/>
            <p:nvPr/>
          </p:nvGrpSpPr>
          <p:grpSpPr>
            <a:xfrm>
              <a:off x="3309470" y="3521075"/>
              <a:ext cx="1076325" cy="819150"/>
              <a:chOff x="4543910" y="2378075"/>
              <a:chExt cx="1076325" cy="819150"/>
            </a:xfrm>
          </p:grpSpPr>
          <p:sp>
            <p:nvSpPr>
              <p:cNvPr id="42"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43"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33" name="Group 32"/>
            <p:cNvGrpSpPr/>
            <p:nvPr/>
          </p:nvGrpSpPr>
          <p:grpSpPr>
            <a:xfrm>
              <a:off x="3657384" y="3731937"/>
              <a:ext cx="384726" cy="255442"/>
              <a:chOff x="-4205288" y="3153999"/>
              <a:chExt cx="765655" cy="508364"/>
            </a:xfrm>
          </p:grpSpPr>
          <p:cxnSp>
            <p:nvCxnSpPr>
              <p:cNvPr id="34" name="Straight Connector 33"/>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429454" y="1373156"/>
            <a:ext cx="10306843" cy="1839357"/>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dirty="0">
                <a:ln>
                  <a:noFill/>
                </a:ln>
                <a:gradFill>
                  <a:gsLst>
                    <a:gs pos="1250">
                      <a:schemeClr val="bg1"/>
                    </a:gs>
                    <a:gs pos="100000">
                      <a:schemeClr val="bg1"/>
                    </a:gs>
                  </a:gsLst>
                  <a:lin ang="5400000" scaled="0"/>
                </a:gradFill>
                <a:effectLst/>
                <a:uLnTx/>
                <a:uFillTx/>
              </a:rPr>
              <a:t>Create custom language models for the vocabulary of the application</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dirty="0">
                <a:ln>
                  <a:noFill/>
                </a:ln>
                <a:gradFill>
                  <a:gsLst>
                    <a:gs pos="1250">
                      <a:schemeClr val="bg1"/>
                    </a:gs>
                    <a:gs pos="100000">
                      <a:schemeClr val="bg1"/>
                    </a:gs>
                  </a:gsLst>
                  <a:lin ang="5400000" scaled="0"/>
                </a:gradFill>
                <a:effectLst/>
                <a:uLnTx/>
                <a:uFillTx/>
              </a:rPr>
              <a:t>Adapt acoustic models to better match the expected environment </a:t>
            </a:r>
            <a:br>
              <a:rPr kumimoji="0" lang="en-US" sz="2351"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2351" b="0" i="0" u="none" strike="noStrike" kern="0" cap="none" spc="0" normalizeH="0" baseline="0" noProof="0" dirty="0">
                <a:ln>
                  <a:noFill/>
                </a:ln>
                <a:gradFill>
                  <a:gsLst>
                    <a:gs pos="1250">
                      <a:schemeClr val="bg1"/>
                    </a:gs>
                    <a:gs pos="100000">
                      <a:schemeClr val="bg1"/>
                    </a:gs>
                  </a:gsLst>
                  <a:lin ang="5400000" scaled="0"/>
                </a:gradFill>
                <a:effectLst/>
                <a:uLnTx/>
                <a:uFillTx/>
              </a:rPr>
              <a:t>of the application’s users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dirty="0">
                <a:ln>
                  <a:noFill/>
                </a:ln>
                <a:gradFill>
                  <a:gsLst>
                    <a:gs pos="1250">
                      <a:schemeClr val="bg1"/>
                    </a:gs>
                    <a:gs pos="100000">
                      <a:schemeClr val="bg1"/>
                    </a:gs>
                  </a:gsLst>
                  <a:lin ang="5400000" scaled="0"/>
                </a:gradFill>
                <a:effectLst/>
                <a:uLnTx/>
                <a:uFillTx/>
              </a:rPr>
              <a:t>Deploy to a custom endpoint and access from any device</a:t>
            </a:r>
          </a:p>
        </p:txBody>
      </p:sp>
    </p:spTree>
    <p:extLst>
      <p:ext uri="{BB962C8B-B14F-4D97-AF65-F5344CB8AC3E}">
        <p14:creationId xmlns:p14="http://schemas.microsoft.com/office/powerpoint/2010/main" val="188185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42" presetClass="path" presetSubtype="0" decel="100000" fill="hold" nodeType="withEffect">
                                  <p:stCondLst>
                                    <p:cond delay="250"/>
                                  </p:stCondLst>
                                  <p:childTnLst>
                                    <p:animMotion origin="layout" path="M 0.01523 0.00046 L 4.375E-6 2.59259E-6 " pathEditMode="relative" rAng="0" ptsTypes="AA">
                                      <p:cBhvr>
                                        <p:cTn id="13" dur="500" fill="hold"/>
                                        <p:tgtEl>
                                          <p:spTgt spid="15"/>
                                        </p:tgtEl>
                                        <p:attrNameLst>
                                          <p:attrName>ppt_x</p:attrName>
                                          <p:attrName>ppt_y</p:attrName>
                                        </p:attrNameLst>
                                      </p:cBhvr>
                                      <p:rCtr x="-768" y="-23"/>
                                    </p:animMotion>
                                  </p:childTnLst>
                                </p:cTn>
                              </p:par>
                              <p:par>
                                <p:cTn id="14" presetID="10" presetClass="entr" presetSubtype="0" fill="hold" nodeType="withEffect">
                                  <p:stCondLst>
                                    <p:cond delay="3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nodeType="withEffect">
                                  <p:stCondLst>
                                    <p:cond delay="350"/>
                                  </p:stCondLst>
                                  <p:childTnLst>
                                    <p:animMotion origin="layout" path="M 0.01524 0.00046 L -3.54167E-6 2.59259E-6 " pathEditMode="relative" rAng="0" ptsTypes="AA">
                                      <p:cBhvr>
                                        <p:cTn id="18" dur="500" fill="hold"/>
                                        <p:tgtEl>
                                          <p:spTgt spid="10"/>
                                        </p:tgtEl>
                                        <p:attrNameLst>
                                          <p:attrName>ppt_x</p:attrName>
                                          <p:attrName>ppt_y</p:attrName>
                                        </p:attrNameLst>
                                      </p:cBhvr>
                                      <p:rCtr x="-768" y="-23"/>
                                    </p:animMotion>
                                  </p:childTnLst>
                                </p:cTn>
                              </p:par>
                              <p:par>
                                <p:cTn id="19" presetID="10" presetClass="entr" presetSubtype="0" fill="hold" nodeType="withEffect">
                                  <p:stCondLst>
                                    <p:cond delay="4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450"/>
                                  </p:stCondLst>
                                  <p:childTnLst>
                                    <p:animMotion origin="layout" path="M 0.01523 0.00046 L 4.16667E-7 2.59259E-6 " pathEditMode="relative" rAng="0" ptsTypes="AA">
                                      <p:cBhvr>
                                        <p:cTn id="23" dur="500" fill="hold"/>
                                        <p:tgtEl>
                                          <p:spTgt spid="9"/>
                                        </p:tgtEl>
                                        <p:attrNameLst>
                                          <p:attrName>ppt_x</p:attrName>
                                          <p:attrName>ppt_y</p:attrName>
                                        </p:attrNameLst>
                                      </p:cBhvr>
                                      <p:rCtr x="-768" y="-23"/>
                                    </p:animMotion>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grpId="1" nodeType="withEffect">
                                  <p:stCondLst>
                                    <p:cond delay="0"/>
                                  </p:stCondLst>
                                  <p:childTnLst>
                                    <p:animMotion origin="layout" path="M -4.77867E-6 1.2256E-7 L -0.03673 1.2256E-7 " pathEditMode="relative" rAng="0" ptsTypes="AA">
                                      <p:cBhvr>
                                        <p:cTn id="28" dur="500" spd="-100000" fill="hold"/>
                                        <p:tgtEl>
                                          <p:spTgt spid="4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4" grpId="0"/>
      <p:bldP spid="44" grpId="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5" name="Rectangle 24"/>
          <p:cNvSpPr/>
          <p:nvPr/>
        </p:nvSpPr>
        <p:spPr>
          <a:xfrm>
            <a:off x="4748333" y="3346741"/>
            <a:ext cx="6957474" cy="199917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Speaker verification</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Check if two voices are the same</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Speaker identification</a:t>
            </a:r>
            <a:br>
              <a:rPr kumimoji="0" lang="en-US" altLang="zh-CN" sz="3527"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defTabSz="895838"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dirty="0">
                  <a:ln>
                    <a:noFill/>
                  </a:ln>
                  <a:gradFill>
                    <a:gsLst>
                      <a:gs pos="2917">
                        <a:srgbClr val="000000"/>
                      </a:gs>
                      <a:gs pos="31000">
                        <a:srgbClr val="000000"/>
                      </a:gs>
                    </a:gsLst>
                    <a:lin ang="5400000" scaled="0"/>
                  </a:gradFill>
                  <a:effectLst/>
                  <a:uLnTx/>
                  <a:uFillTx/>
                </a:rPr>
                <a:t>“</a:t>
              </a:r>
              <a:r>
                <a:rPr kumimoji="0" lang="en-US" sz="2351" b="1" i="0" u="none" strike="noStrike" kern="0" cap="none" spc="0" normalizeH="0" baseline="0" noProof="0" dirty="0">
                  <a:ln>
                    <a:noFill/>
                  </a:ln>
                  <a:gradFill>
                    <a:gsLst>
                      <a:gs pos="2917">
                        <a:srgbClr val="000000"/>
                      </a:gs>
                      <a:gs pos="31000">
                        <a:srgbClr val="000000"/>
                      </a:gs>
                    </a:gsLst>
                    <a:lin ang="5400000" scaled="0"/>
                  </a:gradFill>
                  <a:effectLst/>
                  <a:uLnTx/>
                  <a:uFillTx/>
                </a:rPr>
                <a:t>”</a:t>
              </a:r>
            </a:p>
          </p:txBody>
        </p:sp>
      </p:grpSp>
    </p:spTree>
    <p:extLst>
      <p:ext uri="{BB962C8B-B14F-4D97-AF65-F5344CB8AC3E}">
        <p14:creationId xmlns:p14="http://schemas.microsoft.com/office/powerpoint/2010/main" val="3358084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43793" y="1492803"/>
            <a:ext cx="5681683" cy="4892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Rectangle 2"/>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defTabSz="913665"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sp>
        <p:nvSpPr>
          <p:cNvPr id="42" name="Rectangle 3"/>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defTabSz="913665"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dirty="0">
              <a:ln>
                <a:noFill/>
              </a:ln>
              <a:solidFill>
                <a:sysClr val="windowText" lastClr="000000"/>
              </a:solidFill>
              <a:effectLst/>
              <a:uLnTx/>
              <a:uFillTx/>
              <a:latin typeface="Arial" panose="020B0604020202020204" pitchFamily="34" charset="0"/>
            </a:endParaRPr>
          </a:p>
        </p:txBody>
      </p:sp>
      <p:grpSp>
        <p:nvGrpSpPr>
          <p:cNvPr id="9" name="Group 8"/>
          <p:cNvGrpSpPr/>
          <p:nvPr/>
        </p:nvGrpSpPr>
        <p:grpSpPr>
          <a:xfrm>
            <a:off x="704383" y="1732424"/>
            <a:ext cx="4650647" cy="2196138"/>
            <a:chOff x="700177" y="1731099"/>
            <a:chExt cx="3200000" cy="151111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8" name="Rectangle 7"/>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dirty="0">
                  <a:ln>
                    <a:noFill/>
                  </a:ln>
                  <a:gradFill>
                    <a:gsLst>
                      <a:gs pos="1250">
                        <a:srgbClr val="000000"/>
                      </a:gs>
                      <a:gs pos="100000">
                        <a:srgbClr val="000000"/>
                      </a:gs>
                    </a:gsLst>
                    <a:lin ang="5400000" scaled="0"/>
                  </a:gradFill>
                  <a:effectLst/>
                  <a:uLnTx/>
                  <a:uFillTx/>
                </a:rPr>
                <a:t>Is this Anna’s voice?</a:t>
              </a:r>
            </a:p>
          </p:txBody>
        </p:sp>
        <p:sp>
          <p:nvSpPr>
            <p:cNvPr id="28" name="Rectangle 27"/>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dirty="0">
                  <a:ln>
                    <a:noFill/>
                  </a:ln>
                  <a:gradFill>
                    <a:gsLst>
                      <a:gs pos="1250">
                        <a:srgbClr val="000000"/>
                      </a:gs>
                      <a:gs pos="100000">
                        <a:srgbClr val="000000"/>
                      </a:gs>
                    </a:gsLst>
                    <a:lin ang="5400000" scaled="0"/>
                  </a:gradFill>
                  <a:effectLst/>
                  <a:uLnTx/>
                  <a:uFillTx/>
                </a:rPr>
                <a:t>Anna</a:t>
              </a:r>
            </a:p>
          </p:txBody>
        </p:sp>
      </p:grpSp>
      <p:grpSp>
        <p:nvGrpSpPr>
          <p:cNvPr id="10" name="Group 9"/>
          <p:cNvGrpSpPr/>
          <p:nvPr/>
        </p:nvGrpSpPr>
        <p:grpSpPr>
          <a:xfrm>
            <a:off x="754668" y="4034283"/>
            <a:ext cx="4650647" cy="2196138"/>
            <a:chOff x="700177" y="4275164"/>
            <a:chExt cx="3200000" cy="1511111"/>
          </a:xfrm>
          <a:solidFill>
            <a:schemeClr val="bg1"/>
          </a:solidFill>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30" name="Rectangle 29"/>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dirty="0">
                  <a:ln>
                    <a:noFill/>
                  </a:ln>
                  <a:gradFill>
                    <a:gsLst>
                      <a:gs pos="1250">
                        <a:srgbClr val="000000"/>
                      </a:gs>
                      <a:gs pos="100000">
                        <a:srgbClr val="000000"/>
                      </a:gs>
                    </a:gsLst>
                    <a:lin ang="5400000" scaled="0"/>
                  </a:gradFill>
                  <a:effectLst/>
                  <a:uLnTx/>
                  <a:uFillTx/>
                </a:rPr>
                <a:t>Anna</a:t>
              </a:r>
            </a:p>
          </p:txBody>
        </p:sp>
        <p:sp>
          <p:nvSpPr>
            <p:cNvPr id="31" name="Rectangle 30"/>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dirty="0">
                  <a:ln>
                    <a:noFill/>
                  </a:ln>
                  <a:gradFill>
                    <a:gsLst>
                      <a:gs pos="1250">
                        <a:srgbClr val="000000"/>
                      </a:gs>
                      <a:gs pos="100000">
                        <a:srgbClr val="000000"/>
                      </a:gs>
                    </a:gsLst>
                    <a:lin ang="5400000" scaled="0"/>
                  </a:gradFill>
                  <a:effectLst/>
                  <a:uLnTx/>
                  <a:uFillTx/>
                </a:rPr>
                <a:t>Mike</a:t>
              </a:r>
            </a:p>
          </p:txBody>
        </p:sp>
        <p:sp>
          <p:nvSpPr>
            <p:cNvPr id="32" name="Rectangle 31"/>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dirty="0">
                  <a:ln>
                    <a:noFill/>
                  </a:ln>
                  <a:gradFill>
                    <a:gsLst>
                      <a:gs pos="1250">
                        <a:srgbClr val="000000"/>
                      </a:gs>
                      <a:gs pos="100000">
                        <a:srgbClr val="000000"/>
                      </a:gs>
                    </a:gsLst>
                    <a:lin ang="5400000" scaled="0"/>
                  </a:gradFill>
                  <a:effectLst/>
                  <a:uLnTx/>
                  <a:uFillTx/>
                </a:rPr>
                <a:t>Marry</a:t>
              </a:r>
            </a:p>
          </p:txBody>
        </p:sp>
        <p:sp>
          <p:nvSpPr>
            <p:cNvPr id="33" name="Rectangle 32"/>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dirty="0">
                  <a:ln>
                    <a:noFill/>
                  </a:ln>
                  <a:gradFill>
                    <a:gsLst>
                      <a:gs pos="1250">
                        <a:srgbClr val="000000"/>
                      </a:gs>
                      <a:gs pos="100000">
                        <a:srgbClr val="000000"/>
                      </a:gs>
                    </a:gsLst>
                    <a:lin ang="5400000" scaled="0"/>
                  </a:gradFill>
                  <a:effectLst/>
                  <a:uLnTx/>
                  <a:uFillTx/>
                </a:rPr>
                <a:t>Who’s voice is this?</a:t>
              </a:r>
            </a:p>
          </p:txBody>
        </p:sp>
      </p:gr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46" name="Group 45"/>
          <p:cNvGrpSpPr/>
          <p:nvPr/>
        </p:nvGrpSpPr>
        <p:grpSpPr>
          <a:xfrm>
            <a:off x="205513" y="479361"/>
            <a:ext cx="781750" cy="644400"/>
            <a:chOff x="4442750" y="2674884"/>
            <a:chExt cx="797935" cy="657741"/>
          </a:xfrm>
        </p:grpSpPr>
        <p:grpSp>
          <p:nvGrpSpPr>
            <p:cNvPr id="47" name="Group 46"/>
            <p:cNvGrpSpPr/>
            <p:nvPr/>
          </p:nvGrpSpPr>
          <p:grpSpPr>
            <a:xfrm>
              <a:off x="4442750" y="2674884"/>
              <a:ext cx="797935" cy="607278"/>
              <a:chOff x="4543910" y="2378075"/>
              <a:chExt cx="1076325" cy="819150"/>
            </a:xfrm>
          </p:grpSpPr>
          <p:sp>
            <p:nvSpPr>
              <p:cNvPr id="4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sp>
            <p:nvSpPr>
              <p:cNvPr id="5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grpSp>
        <p:sp>
          <p:nvSpPr>
            <p:cNvPr id="48" name="TextBox 47"/>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defTabSz="895838"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dirty="0">
                  <a:ln>
                    <a:noFill/>
                  </a:ln>
                  <a:gradFill>
                    <a:gsLst>
                      <a:gs pos="2917">
                        <a:srgbClr val="000000"/>
                      </a:gs>
                      <a:gs pos="31000">
                        <a:srgbClr val="000000"/>
                      </a:gs>
                    </a:gsLst>
                    <a:lin ang="5400000" scaled="0"/>
                  </a:gradFill>
                  <a:effectLst/>
                  <a:uLnTx/>
                  <a:uFillTx/>
                  <a:latin typeface="Segoe UI"/>
                </a:rPr>
                <a:t>“</a:t>
              </a:r>
              <a:r>
                <a:rPr kumimoji="0" lang="en-US" sz="2351" b="1" i="0" u="none" strike="noStrike" kern="0" cap="none" spc="0" normalizeH="0" baseline="0" noProof="0" dirty="0">
                  <a:ln>
                    <a:noFill/>
                  </a:ln>
                  <a:gradFill>
                    <a:gsLst>
                      <a:gs pos="2917">
                        <a:srgbClr val="000000"/>
                      </a:gs>
                      <a:gs pos="31000">
                        <a:srgbClr val="000000"/>
                      </a:gs>
                    </a:gsLst>
                    <a:lin ang="5400000" scaled="0"/>
                  </a:gradFill>
                  <a:effectLst/>
                  <a:uLnTx/>
                  <a:uFillTx/>
                  <a:latin typeface="Segoe UI"/>
                </a:rPr>
                <a:t>”</a:t>
              </a:r>
            </a:p>
          </p:txBody>
        </p: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Speaker recognition APIs</a:t>
            </a:r>
          </a:p>
        </p:txBody>
      </p:sp>
      <p:grpSp>
        <p:nvGrpSpPr>
          <p:cNvPr id="52" name="Group 51"/>
          <p:cNvGrpSpPr/>
          <p:nvPr/>
        </p:nvGrpSpPr>
        <p:grpSpPr>
          <a:xfrm>
            <a:off x="6030871" y="1336638"/>
            <a:ext cx="4659566" cy="1084269"/>
            <a:chOff x="6048152" y="1361581"/>
            <a:chExt cx="4756034" cy="1106717"/>
          </a:xfrm>
        </p:grpSpPr>
        <p:sp>
          <p:nvSpPr>
            <p:cNvPr id="53" name="TextBox 52"/>
            <p:cNvSpPr txBox="1"/>
            <p:nvPr/>
          </p:nvSpPr>
          <p:spPr>
            <a:xfrm>
              <a:off x="6048152" y="1889993"/>
              <a:ext cx="4756034" cy="578305"/>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Create a unique voiceprint for a profile</a:t>
              </a:r>
            </a:p>
          </p:txBody>
        </p:sp>
        <p:sp>
          <p:nvSpPr>
            <p:cNvPr id="54" name="Rectangle 53"/>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Enrollment</a:t>
              </a:r>
            </a:p>
          </p:txBody>
        </p:sp>
      </p:grpSp>
      <p:cxnSp>
        <p:nvCxnSpPr>
          <p:cNvPr id="55" name="Straight Connector 54"/>
          <p:cNvCxnSpPr/>
          <p:nvPr/>
        </p:nvCxnSpPr>
        <p:spPr>
          <a:xfrm>
            <a:off x="6219686"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030871" y="2577263"/>
            <a:ext cx="5822815" cy="1355650"/>
            <a:chOff x="6048152" y="1361581"/>
            <a:chExt cx="5943365" cy="1383716"/>
          </a:xfrm>
        </p:grpSpPr>
        <p:sp>
          <p:nvSpPr>
            <p:cNvPr id="57" name="TextBox 56"/>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After enrolling one or more voices, identify who is speaking from an audio clip</a:t>
              </a:r>
            </a:p>
          </p:txBody>
        </p:sp>
        <p:sp>
          <p:nvSpPr>
            <p:cNvPr id="58" name="Rectangle 57"/>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Recognition</a:t>
              </a:r>
            </a:p>
          </p:txBody>
        </p:sp>
      </p:grpSp>
      <p:cxnSp>
        <p:nvCxnSpPr>
          <p:cNvPr id="59" name="Straight Connector 58"/>
          <p:cNvCxnSpPr/>
          <p:nvPr/>
        </p:nvCxnSpPr>
        <p:spPr>
          <a:xfrm>
            <a:off x="6219686" y="3155922"/>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6030871" y="4188566"/>
            <a:ext cx="5822815" cy="1355650"/>
            <a:chOff x="6048152" y="1361581"/>
            <a:chExt cx="5943365" cy="1383716"/>
          </a:xfrm>
        </p:grpSpPr>
        <p:sp>
          <p:nvSpPr>
            <p:cNvPr id="61" name="TextBox 60"/>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Confirm if a voice belongs to a previously enrolled profile </a:t>
              </a:r>
            </a:p>
          </p:txBody>
        </p:sp>
        <p:sp>
          <p:nvSpPr>
            <p:cNvPr id="62" name="Rectangle 61"/>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Verification</a:t>
              </a:r>
            </a:p>
          </p:txBody>
        </p:sp>
      </p:grpSp>
      <p:cxnSp>
        <p:nvCxnSpPr>
          <p:cNvPr id="63" name="Straight Connector 62"/>
          <p:cNvCxnSpPr/>
          <p:nvPr/>
        </p:nvCxnSpPr>
        <p:spPr>
          <a:xfrm>
            <a:off x="6219686" y="4767225"/>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368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right)">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52"/>
                                        </p:tgtEl>
                                        <p:attrNameLst>
                                          <p:attrName>ppt_x</p:attrName>
                                          <p:attrName>ppt_y</p:attrName>
                                        </p:attrNameLst>
                                      </p:cBhvr>
                                      <p:rCtr x="-1837" y="0"/>
                                    </p:animMotion>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42" presetClass="path" presetSubtype="0" decel="100000" fill="hold" nodeType="withEffect">
                                  <p:stCondLst>
                                    <p:cond delay="0"/>
                                  </p:stCondLst>
                                  <p:childTnLst>
                                    <p:animMotion origin="layout" path="M -4.36025E-6 -1.18021E-7 L -0.03674 -1.18021E-7 " pathEditMode="relative" rAng="0" ptsTypes="AA">
                                      <p:cBhvr>
                                        <p:cTn id="21" dur="500" spd="-100000" fill="hold"/>
                                        <p:tgtEl>
                                          <p:spTgt spid="56"/>
                                        </p:tgtEl>
                                        <p:attrNameLst>
                                          <p:attrName>ppt_x</p:attrName>
                                          <p:attrName>ppt_y</p:attrName>
                                        </p:attrNameLst>
                                      </p:cBhvr>
                                      <p:rCtr x="-1837" y="0"/>
                                    </p:animMotion>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right)">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nodeType="withEffect">
                                  <p:stCondLst>
                                    <p:cond delay="0"/>
                                  </p:stCondLst>
                                  <p:childTnLst>
                                    <p:animMotion origin="layout" path="M -4.36025E-6 -4.02633E-6 L -0.03674 -4.02633E-6 " pathEditMode="relative" rAng="0" ptsTypes="AA">
                                      <p:cBhvr>
                                        <p:cTn id="30" dur="500" spd="-100000" fill="hold"/>
                                        <p:tgtEl>
                                          <p:spTgt spid="60"/>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29" b="0" i="0" u="none" strike="noStrike" kern="0" cap="none" spc="0" normalizeH="0" baseline="0" noProof="0" dirty="0">
                    <a:ln>
                      <a:noFill/>
                    </a:ln>
                    <a:solidFill>
                      <a:schemeClr val="bg1"/>
                    </a:solidFill>
                    <a:effectLst/>
                    <a:uLnTx/>
                    <a:uFillTx/>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a:t>
              </a:r>
            </a:p>
          </p:txBody>
        </p:sp>
      </p:grpSp>
      <p:sp>
        <p:nvSpPr>
          <p:cNvPr id="3" name="Rectangle 2"/>
          <p:cNvSpPr/>
          <p:nvPr/>
        </p:nvSpPr>
        <p:spPr>
          <a:xfrm>
            <a:off x="4053726" y="643748"/>
            <a:ext cx="5521063" cy="323230"/>
          </a:xfrm>
          <a:prstGeom prst="rect">
            <a:avLst/>
          </a:prstGeom>
        </p:spPr>
        <p:txBody>
          <a:bodyPr wrap="none">
            <a:spAutoFit/>
          </a:bodyPr>
          <a:lstStyle/>
          <a:p>
            <a:pPr lvl="0" defTabSz="914225">
              <a:lnSpc>
                <a:spcPct val="90000"/>
              </a:lnSpc>
              <a:spcAft>
                <a:spcPts val="600"/>
              </a:spcAft>
              <a:defRPr/>
            </a:pPr>
            <a:r>
              <a:rPr lang="en-US" sz="1667" kern="0" dirty="0">
                <a:gradFill>
                  <a:gsLst>
                    <a:gs pos="2917">
                      <a:srgbClr val="FFFFFF"/>
                    </a:gs>
                    <a:gs pos="30000">
                      <a:srgbClr val="FFFFFF"/>
                    </a:gs>
                  </a:gsLst>
                  <a:lin ang="5400000" scaled="0"/>
                </a:gradFill>
              </a:rPr>
              <a:t>Process text and learn how to recognize what users want</a:t>
            </a:r>
          </a:p>
        </p:txBody>
      </p:sp>
    </p:spTree>
    <p:extLst>
      <p:ext uri="{BB962C8B-B14F-4D97-AF65-F5344CB8AC3E}">
        <p14:creationId xmlns:p14="http://schemas.microsoft.com/office/powerpoint/2010/main" val="378422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7" name="Rectangle 26"/>
          <p:cNvSpPr/>
          <p:nvPr/>
        </p:nvSpPr>
        <p:spPr bwMode="auto">
          <a:xfrm>
            <a:off x="2653104" y="2090980"/>
            <a:ext cx="9262054" cy="4473506"/>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Title 1"/>
          <p:cNvSpPr txBox="1">
            <a:spLocks/>
          </p:cNvSpPr>
          <p:nvPr/>
        </p:nvSpPr>
        <p:spPr>
          <a:xfrm>
            <a:off x="4329704" y="1978232"/>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Bing spell check APIs</a:t>
            </a:r>
          </a:p>
        </p:txBody>
      </p:sp>
      <p:sp>
        <p:nvSpPr>
          <p:cNvPr id="29" name="Freeform 5"/>
          <p:cNvSpPr>
            <a:spLocks/>
          </p:cNvSpPr>
          <p:nvPr/>
        </p:nvSpPr>
        <p:spPr bwMode="auto">
          <a:xfrm>
            <a:off x="2646749" y="20927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30" name="Rectangle 29"/>
          <p:cNvSpPr/>
          <p:nvPr/>
        </p:nvSpPr>
        <p:spPr>
          <a:xfrm>
            <a:off x="2956628" y="3219362"/>
            <a:ext cx="8958531" cy="3242997"/>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State-of-the-art cloud based spelling algorithms</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Recognizes a wide variety of spelling errors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Recognize name errors and homonyms in context</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Difficult to spot errors that use the context of the words </a:t>
            </a:r>
            <a:b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around them</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Updates over time</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Support for new brands and coined expressions as they emerge</a:t>
            </a:r>
          </a:p>
        </p:txBody>
      </p:sp>
      <p:grpSp>
        <p:nvGrpSpPr>
          <p:cNvPr id="8" name="Group 4"/>
          <p:cNvGrpSpPr>
            <a:grpSpLocks noChangeAspect="1"/>
          </p:cNvGrpSpPr>
          <p:nvPr/>
        </p:nvGrpSpPr>
        <p:grpSpPr bwMode="auto">
          <a:xfrm>
            <a:off x="3105682" y="2182502"/>
            <a:ext cx="747626" cy="784568"/>
            <a:chOff x="2" y="1"/>
            <a:chExt cx="1194" cy="1253"/>
          </a:xfrm>
        </p:grpSpPr>
        <p:sp>
          <p:nvSpPr>
            <p:cNvPr id="1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6"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575049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2" name="Group 51"/>
          <p:cNvGrpSpPr/>
          <p:nvPr/>
        </p:nvGrpSpPr>
        <p:grpSpPr>
          <a:xfrm>
            <a:off x="295478" y="1510031"/>
            <a:ext cx="4452855" cy="4892824"/>
            <a:chOff x="301595" y="1538564"/>
            <a:chExt cx="4545043" cy="4994121"/>
          </a:xfrm>
        </p:grpSpPr>
        <p:sp>
          <p:nvSpPr>
            <p:cNvPr id="33" name="Rectangle 32"/>
            <p:cNvSpPr/>
            <p:nvPr/>
          </p:nvSpPr>
          <p:spPr bwMode="auto">
            <a:xfrm>
              <a:off x="301595" y="1538564"/>
              <a:ext cx="4545043" cy="4994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1" name="Group 50"/>
            <p:cNvGrpSpPr/>
            <p:nvPr/>
          </p:nvGrpSpPr>
          <p:grpSpPr>
            <a:xfrm>
              <a:off x="542803" y="1925661"/>
              <a:ext cx="3993302" cy="4219926"/>
              <a:chOff x="542803" y="2103714"/>
              <a:chExt cx="3993302" cy="421992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3" y="2103714"/>
                <a:ext cx="3993302" cy="1123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03" y="3652118"/>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03" y="5200523"/>
                <a:ext cx="3993302" cy="1123117"/>
              </a:xfrm>
              <a:prstGeom prst="rect">
                <a:avLst/>
              </a:prstGeom>
            </p:spPr>
          </p:pic>
        </p:grpSp>
      </p:grpSp>
      <p:sp>
        <p:nvSpPr>
          <p:cNvPr id="1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9" name="Group 4"/>
          <p:cNvGrpSpPr>
            <a:grpSpLocks noChangeAspect="1"/>
          </p:cNvGrpSpPr>
          <p:nvPr/>
        </p:nvGrpSpPr>
        <p:grpSpPr bwMode="auto">
          <a:xfrm>
            <a:off x="306927" y="430987"/>
            <a:ext cx="626786" cy="657756"/>
            <a:chOff x="2" y="1"/>
            <a:chExt cx="1194" cy="1253"/>
          </a:xfrm>
        </p:grpSpPr>
        <p:sp>
          <p:nvSpPr>
            <p:cNvPr id="3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sp>
          <p:nvSpPr>
            <p:cNvPr id="3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sp>
          <p:nvSpPr>
            <p:cNvPr id="32"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Bing spell check APIs</a:t>
            </a:r>
          </a:p>
        </p:txBody>
      </p:sp>
      <p:grpSp>
        <p:nvGrpSpPr>
          <p:cNvPr id="34" name="Group 33"/>
          <p:cNvGrpSpPr/>
          <p:nvPr/>
        </p:nvGrpSpPr>
        <p:grpSpPr>
          <a:xfrm>
            <a:off x="4838923" y="1336637"/>
            <a:ext cx="7293998" cy="1493853"/>
            <a:chOff x="6048151" y="1361581"/>
            <a:chExt cx="6135917" cy="1524780"/>
          </a:xfrm>
        </p:grpSpPr>
        <p:sp>
          <p:nvSpPr>
            <p:cNvPr id="35" name="TextBox 34"/>
            <p:cNvSpPr txBox="1"/>
            <p:nvPr/>
          </p:nvSpPr>
          <p:spPr>
            <a:xfrm>
              <a:off x="6048152" y="1889993"/>
              <a:ext cx="4132462" cy="99636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“Our engineers developed this </a:t>
              </a:r>
              <a:r>
                <a:rPr kumimoji="0" lang="en-US" sz="1959" b="1" i="0" u="none" strike="noStrike" kern="0" cap="none" spc="0" normalizeH="0" baseline="0" noProof="0" dirty="0">
                  <a:ln>
                    <a:noFill/>
                  </a:ln>
                  <a:gradFill>
                    <a:gsLst>
                      <a:gs pos="1250">
                        <a:schemeClr val="bg1"/>
                      </a:gs>
                      <a:gs pos="100000">
                        <a:schemeClr val="bg1"/>
                      </a:gs>
                    </a:gsLst>
                    <a:lin ang="5400000" scaled="0"/>
                  </a:gradFill>
                  <a:effectLst/>
                  <a:uLnTx/>
                  <a:uFillTx/>
                </a:rPr>
                <a:t>four</a:t>
              </a: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you!”</a:t>
              </a:r>
            </a:p>
            <a:p>
              <a:pPr marL="0" marR="0" lvl="0" indent="0" defTabSz="913490" eaLnBrk="1" fontAlgn="auto" latinLnBrk="0" hangingPunct="1">
                <a:lnSpc>
                  <a:spcPct val="90000"/>
                </a:lnSpc>
                <a:spcBef>
                  <a:spcPts val="588"/>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Corrected Text: “four” </a:t>
              </a:r>
              <a:r>
                <a:rPr kumimoji="0" lang="en-US" sz="1959" b="0" i="0" u="none" strike="noStrike" kern="0" cap="none" spc="0" normalizeH="0" baseline="0" noProof="0" dirty="0">
                  <a:ln>
                    <a:noFill/>
                  </a:ln>
                  <a:solidFill>
                    <a:prstClr val="white"/>
                  </a:solidFill>
                  <a:effectLst/>
                  <a:uLnTx/>
                  <a:uFillTx/>
                  <a:latin typeface="wf_segoe-ui_normal"/>
                  <a:sym typeface="Wingdings" panose="05000000000000000000" pitchFamily="2" charset="2"/>
                </a:rPr>
                <a:t></a:t>
              </a: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“for” </a:t>
              </a:r>
            </a:p>
          </p:txBody>
        </p:sp>
        <p:sp>
          <p:nvSpPr>
            <p:cNvPr id="36" name="Rectangle 35"/>
            <p:cNvSpPr/>
            <p:nvPr/>
          </p:nvSpPr>
          <p:spPr>
            <a:xfrm>
              <a:off x="6048151" y="1361581"/>
              <a:ext cx="6135917"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Check a single word or a whole sentence</a:t>
              </a:r>
            </a:p>
          </p:txBody>
        </p:sp>
      </p:grpSp>
      <p:grpSp>
        <p:nvGrpSpPr>
          <p:cNvPr id="47" name="Group 46"/>
          <p:cNvGrpSpPr/>
          <p:nvPr/>
        </p:nvGrpSpPr>
        <p:grpSpPr>
          <a:xfrm>
            <a:off x="4353507" y="3051930"/>
            <a:ext cx="7747902" cy="2792493"/>
            <a:chOff x="5666315" y="1361581"/>
            <a:chExt cx="6517754" cy="2850306"/>
          </a:xfrm>
        </p:grpSpPr>
        <p:sp>
          <p:nvSpPr>
            <p:cNvPr id="48" name="TextBox 47"/>
            <p:cNvSpPr txBox="1"/>
            <p:nvPr/>
          </p:nvSpPr>
          <p:spPr>
            <a:xfrm>
              <a:off x="5666315" y="1901313"/>
              <a:ext cx="3860572" cy="2310574"/>
            </a:xfrm>
            <a:prstGeom prst="rect">
              <a:avLst/>
            </a:prstGeom>
            <a:noFill/>
          </p:spPr>
          <p:txBody>
            <a:bodyPr wrap="none" lIns="182711" tIns="146170" rIns="182711" bIns="146170" rtlCol="0">
              <a:spAutoFit/>
            </a:bodyPr>
            <a:lstStyle/>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spellingErrors</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"offset": 5,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"token":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gona</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"type":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UnknownToken</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"suggestions":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"token":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gonna</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 </a:t>
              </a:r>
              <a:endParaRPr kumimoji="0" lang="en-US" alt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Segoe UI" panose="020B0502040204020203" pitchFamily="34" charset="0"/>
              </a:endParaRPr>
            </a:p>
          </p:txBody>
        </p:sp>
        <p:sp>
          <p:nvSpPr>
            <p:cNvPr id="49" name="Rectangle 48"/>
            <p:cNvSpPr/>
            <p:nvPr/>
          </p:nvSpPr>
          <p:spPr>
            <a:xfrm>
              <a:off x="6048152" y="1361581"/>
              <a:ext cx="6135917"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Identify errors and get suggestions</a:t>
              </a:r>
            </a:p>
          </p:txBody>
        </p:sp>
      </p:grpSp>
      <p:grpSp>
        <p:nvGrpSpPr>
          <p:cNvPr id="12" name="Group 11"/>
          <p:cNvGrpSpPr/>
          <p:nvPr/>
        </p:nvGrpSpPr>
        <p:grpSpPr>
          <a:xfrm>
            <a:off x="4958397" y="1924629"/>
            <a:ext cx="7293998" cy="1745490"/>
            <a:chOff x="5061050" y="1961745"/>
            <a:chExt cx="7445007" cy="1781627"/>
          </a:xfrm>
        </p:grpSpPr>
        <p:cxnSp>
          <p:nvCxnSpPr>
            <p:cNvPr id="46" name="Straight Connector 45"/>
            <p:cNvCxnSpPr/>
            <p:nvPr/>
          </p:nvCxnSpPr>
          <p:spPr>
            <a:xfrm>
              <a:off x="5061050" y="1961745"/>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1050" y="3743372"/>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3406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47"/>
                                        </p:tgtEl>
                                        <p:attrNameLst>
                                          <p:attrName>ppt_x</p:attrName>
                                          <p:attrName>ppt_y</p:attrName>
                                        </p:attrNameLst>
                                      </p:cBhvr>
                                      <p:rCtr x="-1837" y="0"/>
                                    </p:animMotion>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nodeType="withEffect">
                                  <p:stCondLst>
                                    <p:cond delay="0"/>
                                  </p:stCondLst>
                                  <p:childTnLst>
                                    <p:animMotion origin="layout" path="M -1.76043E-6 2.34226E-6 L -0.03674 2.34226E-6 " pathEditMode="relative" rAng="0" ptsTypes="AA">
                                      <p:cBhvr>
                                        <p:cTn id="17" dur="500" spd="-100000" fill="hold"/>
                                        <p:tgtEl>
                                          <p:spTgt spid="34"/>
                                        </p:tgtEl>
                                        <p:attrNameLst>
                                          <p:attrName>ppt_x</p:attrName>
                                          <p:attrName>ppt_y</p:attrName>
                                        </p:attrNameLst>
                                      </p:cBhvr>
                                      <p:rCtr x="-1837" y="0"/>
                                    </p:animMotion>
                                  </p:childTnLst>
                                </p:cTn>
                              </p:par>
                              <p:par>
                                <p:cTn id="18" presetID="2" presetClass="entr" presetSubtype="8" decel="10000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0-#ppt_w/2"/>
                                          </p:val>
                                        </p:tav>
                                        <p:tav tm="100000">
                                          <p:val>
                                            <p:strVal val="#ppt_x"/>
                                          </p:val>
                                        </p:tav>
                                      </p:tavLst>
                                    </p:anim>
                                    <p:anim calcmode="lin" valueType="num">
                                      <p:cBhvr additive="base">
                                        <p:cTn id="21"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84775"/>
            <a:ext cx="12182495" cy="696142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8" y="3876928"/>
            <a:ext cx="8958530" cy="2687559"/>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52211" y="3780824"/>
            <a:ext cx="7262947"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Language Understanding</a:t>
            </a:r>
          </a:p>
        </p:txBody>
      </p:sp>
      <p:sp>
        <p:nvSpPr>
          <p:cNvPr id="18" name="Freeform 5"/>
          <p:cNvSpPr>
            <a:spLocks/>
          </p:cNvSpPr>
          <p:nvPr/>
        </p:nvSpPr>
        <p:spPr bwMode="auto">
          <a:xfrm>
            <a:off x="2951339" y="387692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3253362" y="5011067"/>
            <a:ext cx="8661797" cy="89103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429"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Understand what your users are saying</a:t>
            </a:r>
            <a:b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Use pre-built Bing and Cortana models or create your own</a:t>
            </a:r>
          </a:p>
        </p:txBody>
      </p:sp>
      <p:grpSp>
        <p:nvGrpSpPr>
          <p:cNvPr id="25" name="Group 24"/>
          <p:cNvGrpSpPr/>
          <p:nvPr/>
        </p:nvGrpSpPr>
        <p:grpSpPr>
          <a:xfrm>
            <a:off x="3410272" y="3974208"/>
            <a:ext cx="747626" cy="784568"/>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2"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3"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pic>
          <p:nvPicPr>
            <p:cNvPr id="13" name="Picture 12"/>
            <p:cNvPicPr>
              <a:picLocks noChangeAspect="1"/>
            </p:cNvPicPr>
            <p:nvPr/>
          </p:nvPicPr>
          <p:blipFill>
            <a:blip r:embed="rId4"/>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4388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404040"/>
              </a:solidFill>
              <a:effectLst/>
              <a:uLnTx/>
              <a:uFillTx/>
            </a:endParaRPr>
          </a:p>
        </p:txBody>
      </p:sp>
      <p:sp>
        <p:nvSpPr>
          <p:cNvPr id="17" name="Title 16"/>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Language understanding intelligent service</a:t>
            </a:r>
          </a:p>
        </p:txBody>
      </p:sp>
      <p:sp>
        <p:nvSpPr>
          <p:cNvPr id="3" name="Content Placeholder 2"/>
          <p:cNvSpPr>
            <a:spLocks noGrp="1"/>
          </p:cNvSpPr>
          <p:nvPr>
            <p:ph idx="4294967295"/>
          </p:nvPr>
        </p:nvSpPr>
        <p:spPr>
          <a:xfrm>
            <a:off x="1362444" y="1379115"/>
            <a:ext cx="10829557" cy="2457375"/>
          </a:xfrm>
          <a:prstGeom prst="rect">
            <a:avLst/>
          </a:prstGeom>
        </p:spPr>
        <p:txBody>
          <a:bodyPr/>
          <a:lstStyle/>
          <a:p>
            <a:pPr marL="0" indent="0">
              <a:spcBef>
                <a:spcPts val="1763"/>
              </a:spcBef>
              <a:buNone/>
            </a:pPr>
            <a:r>
              <a:rPr lang="en-US" sz="2798" dirty="0">
                <a:gradFill>
                  <a:gsLst>
                    <a:gs pos="1250">
                      <a:schemeClr val="bg1"/>
                    </a:gs>
                    <a:gs pos="100000">
                      <a:schemeClr val="bg1"/>
                    </a:gs>
                  </a:gsLst>
                  <a:lin ang="5400000" scaled="0"/>
                </a:gradFill>
              </a:rPr>
              <a:t>Reduce labeling effort with interactive featuring</a:t>
            </a:r>
          </a:p>
          <a:p>
            <a:pPr marL="0" indent="0">
              <a:spcBef>
                <a:spcPts val="1763"/>
              </a:spcBef>
              <a:buNone/>
            </a:pPr>
            <a:r>
              <a:rPr lang="en-US" sz="2798" dirty="0">
                <a:gradFill>
                  <a:gsLst>
                    <a:gs pos="1250">
                      <a:schemeClr val="bg1"/>
                    </a:gs>
                    <a:gs pos="100000">
                      <a:schemeClr val="bg1"/>
                    </a:gs>
                  </a:gsLst>
                  <a:lin ang="5400000" scaled="0"/>
                </a:gradFill>
              </a:rPr>
              <a:t>Use visualizations to gauge performance and improvements</a:t>
            </a:r>
          </a:p>
          <a:p>
            <a:pPr marL="0" indent="0">
              <a:spcBef>
                <a:spcPts val="1763"/>
              </a:spcBef>
              <a:buNone/>
            </a:pPr>
            <a:r>
              <a:rPr lang="en-US" sz="2798" dirty="0">
                <a:gradFill>
                  <a:gsLst>
                    <a:gs pos="1250">
                      <a:schemeClr val="bg1"/>
                    </a:gs>
                    <a:gs pos="100000">
                      <a:schemeClr val="bg1"/>
                    </a:gs>
                  </a:gsLst>
                  <a:lin ang="5400000" scaled="0"/>
                </a:gradFill>
              </a:rPr>
              <a:t>Leverage speech recognition with seamless integration</a:t>
            </a:r>
          </a:p>
          <a:p>
            <a:pPr marL="0" indent="0">
              <a:spcBef>
                <a:spcPts val="1763"/>
              </a:spcBef>
              <a:buNone/>
            </a:pPr>
            <a:r>
              <a:rPr lang="en-US" sz="2798" dirty="0">
                <a:gradFill>
                  <a:gsLst>
                    <a:gs pos="1250">
                      <a:schemeClr val="bg1"/>
                    </a:gs>
                    <a:gs pos="100000">
                      <a:schemeClr val="bg1"/>
                    </a:gs>
                  </a:gsLst>
                  <a:lin ang="5400000" scaled="0"/>
                </a:gradFill>
              </a:rPr>
              <a:t>Deploy using just a few examples with active learning</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sp>
          <p:nvSpPr>
            <p:cNvPr id="7" name="TextBox 6"/>
            <p:cNvSpPr txBox="1"/>
            <p:nvPr/>
          </p:nvSpPr>
          <p:spPr>
            <a:xfrm>
              <a:off x="808037" y="4987638"/>
              <a:ext cx="1422386" cy="845864"/>
            </a:xfrm>
            <a:prstGeom prst="rect">
              <a:avLst/>
            </a:prstGeom>
            <a:noFill/>
          </p:spPr>
          <p:txBody>
            <a:bodyPr wrap="none" rtlCol="0">
              <a:spAutoFit/>
            </a:bodyPr>
            <a:lstStyle/>
            <a:p>
              <a:pPr marL="0" marR="0" lvl="0" indent="0" defTabSz="913632"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Define </a:t>
              </a:r>
            </a:p>
            <a:p>
              <a:pPr marL="0" marR="0" lvl="0" indent="0" defTabSz="913632"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concepts</a:t>
              </a:r>
            </a:p>
          </p:txBody>
        </p:sp>
      </p:grpSp>
      <p:grpSp>
        <p:nvGrpSpPr>
          <p:cNvPr id="10" name="Group 9"/>
          <p:cNvGrpSpPr/>
          <p:nvPr/>
        </p:nvGrpSpPr>
        <p:grpSpPr>
          <a:xfrm>
            <a:off x="2868541" y="4474276"/>
            <a:ext cx="2227543" cy="2209769"/>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grpSp>
        <p:sp>
          <p:nvSpPr>
            <p:cNvPr id="8" name="TextBox 7"/>
            <p:cNvSpPr txBox="1"/>
            <p:nvPr/>
          </p:nvSpPr>
          <p:spPr>
            <a:xfrm>
              <a:off x="3612923" y="4987638"/>
              <a:ext cx="1480102" cy="845864"/>
            </a:xfrm>
            <a:prstGeom prst="rect">
              <a:avLst/>
            </a:prstGeom>
            <a:noFill/>
          </p:spPr>
          <p:txBody>
            <a:bodyPr wrap="none" rtlCol="0">
              <a:spAutoFit/>
            </a:bodyPr>
            <a:lstStyle/>
            <a:p>
              <a:pPr marL="0" marR="0" lvl="0" indent="0" defTabSz="913632"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Provide</a:t>
              </a:r>
            </a:p>
            <a:p>
              <a:pPr marL="0" marR="0" lvl="0" indent="0" defTabSz="913632"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examples</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7" name="Group 36"/>
          <p:cNvGrpSpPr/>
          <p:nvPr/>
        </p:nvGrpSpPr>
        <p:grpSpPr>
          <a:xfrm>
            <a:off x="320455" y="442803"/>
            <a:ext cx="569116" cy="597237"/>
            <a:chOff x="3169979" y="2224957"/>
            <a:chExt cx="763104" cy="800811"/>
          </a:xfrm>
        </p:grpSpPr>
        <p:grpSp>
          <p:nvGrpSpPr>
            <p:cNvPr id="38" name="Group 4"/>
            <p:cNvGrpSpPr>
              <a:grpSpLocks noChangeAspect="1"/>
            </p:cNvGrpSpPr>
            <p:nvPr/>
          </p:nvGrpSpPr>
          <p:grpSpPr bwMode="auto">
            <a:xfrm>
              <a:off x="3169979" y="2224957"/>
              <a:ext cx="763104" cy="800811"/>
              <a:chOff x="2" y="1"/>
              <a:chExt cx="1194" cy="1253"/>
            </a:xfrm>
          </p:grpSpPr>
          <p:sp>
            <p:nvSpPr>
              <p:cNvPr id="4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4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pic>
          <p:nvPicPr>
            <p:cNvPr id="39" name="Picture 38"/>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499042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2" presetClass="entr" presetSubtype="8" decel="10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nodeType="withEffect">
                                  <p:stCondLst>
                                    <p:cond delay="250"/>
                                  </p:stCondLst>
                                  <p:childTnLst>
                                    <p:animMotion origin="layout" path="M 0.01523 0.00046 L 4.375E-6 2.59259E-6 " pathEditMode="relative" rAng="0" ptsTypes="AA">
                                      <p:cBhvr>
                                        <p:cTn id="23" dur="500" fill="hold"/>
                                        <p:tgtEl>
                                          <p:spTgt spid="15"/>
                                        </p:tgtEl>
                                        <p:attrNameLst>
                                          <p:attrName>ppt_x</p:attrName>
                                          <p:attrName>ppt_y</p:attrName>
                                        </p:attrNameLst>
                                      </p:cBhvr>
                                      <p:rCtr x="-768" y="-23"/>
                                    </p:animMotion>
                                  </p:childTnLst>
                                </p:cTn>
                              </p:par>
                              <p:par>
                                <p:cTn id="24" presetID="10" presetClass="entr" presetSubtype="0" fill="hold" nodeType="withEffect">
                                  <p:stCondLst>
                                    <p:cond delay="35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nodeType="withEffect">
                                  <p:stCondLst>
                                    <p:cond delay="350"/>
                                  </p:stCondLst>
                                  <p:childTnLst>
                                    <p:animMotion origin="layout" path="M 0.01524 0.00046 L -2.29167E-6 2.59259E-6 " pathEditMode="relative" rAng="0" ptsTypes="AA">
                                      <p:cBhvr>
                                        <p:cTn id="28" dur="500" fill="hold"/>
                                        <p:tgtEl>
                                          <p:spTgt spid="10"/>
                                        </p:tgtEl>
                                        <p:attrNameLst>
                                          <p:attrName>ppt_x</p:attrName>
                                          <p:attrName>ppt_y</p:attrName>
                                        </p:attrNameLst>
                                      </p:cBhvr>
                                      <p:rCtr x="-768" y="-23"/>
                                    </p:animMotion>
                                  </p:childTnLst>
                                </p:cTn>
                              </p:par>
                              <p:par>
                                <p:cTn id="29" presetID="10" presetClass="entr" presetSubtype="0" fill="hold" nodeType="withEffect">
                                  <p:stCondLst>
                                    <p:cond delay="4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42" presetClass="path" presetSubtype="0" decel="100000" fill="hold" nodeType="withEffect">
                                  <p:stCondLst>
                                    <p:cond delay="450"/>
                                  </p:stCondLst>
                                  <p:childTnLst>
                                    <p:animMotion origin="layout" path="M 0.01523 0.00046 L 4.16667E-7 2.59259E-6 " pathEditMode="relative" rAng="0" ptsTypes="AA">
                                      <p:cBhvr>
                                        <p:cTn id="33" dur="500" fill="hold"/>
                                        <p:tgtEl>
                                          <p:spTgt spid="9"/>
                                        </p:tgtEl>
                                        <p:attrNameLst>
                                          <p:attrName>ppt_x</p:attrName>
                                          <p:attrName>ppt_y</p:attrName>
                                        </p:attrNameLst>
                                      </p:cBhvr>
                                      <p:rCtr x="-76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0" y="1034131"/>
            <a:ext cx="7000883" cy="1952731"/>
          </a:xfrm>
          <a:prstGeom prst="rect">
            <a:avLst/>
          </a:prstGeom>
          <a:noFill/>
        </p:spPr>
        <p:txBody>
          <a:bodyPr vert="horz" wrap="square" lIns="457200" tIns="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j-lt"/>
                <a:ea typeface="+mn-ea"/>
                <a:cs typeface="+mn-cs"/>
              </a:rPr>
              <a:t>Compute on data anywhere and join data from multiple cloud sources</a:t>
            </a:r>
          </a:p>
        </p:txBody>
      </p:sp>
      <p:sp>
        <p:nvSpPr>
          <p:cNvPr id="2" name="Title 1"/>
          <p:cNvSpPr>
            <a:spLocks noGrp="1"/>
          </p:cNvSpPr>
          <p:nvPr>
            <p:ph type="title"/>
          </p:nvPr>
        </p:nvSpPr>
        <p:spPr/>
        <p:txBody>
          <a:bodyPr/>
          <a:lstStyle/>
          <a:p>
            <a:r>
              <a:rPr lang="en-GB" dirty="0"/>
              <a:t>Work across all your cloud data</a:t>
            </a:r>
          </a:p>
        </p:txBody>
      </p:sp>
      <p:grpSp>
        <p:nvGrpSpPr>
          <p:cNvPr id="77" name="Group 76"/>
          <p:cNvGrpSpPr/>
          <p:nvPr/>
        </p:nvGrpSpPr>
        <p:grpSpPr>
          <a:xfrm>
            <a:off x="4277906" y="3398543"/>
            <a:ext cx="3640184" cy="2650864"/>
            <a:chOff x="4277906" y="3398543"/>
            <a:chExt cx="3640184" cy="2650864"/>
          </a:xfrm>
        </p:grpSpPr>
        <p:grpSp>
          <p:nvGrpSpPr>
            <p:cNvPr id="70" name="Group 69"/>
            <p:cNvGrpSpPr/>
            <p:nvPr/>
          </p:nvGrpSpPr>
          <p:grpSpPr>
            <a:xfrm>
              <a:off x="4277906" y="3398543"/>
              <a:ext cx="3640184" cy="2048598"/>
              <a:chOff x="5334000" y="3408863"/>
              <a:chExt cx="4427693" cy="2491786"/>
            </a:xfrm>
          </p:grpSpPr>
          <p:sp>
            <p:nvSpPr>
              <p:cNvPr id="7" name="Down Arrow 6"/>
              <p:cNvSpPr/>
              <p:nvPr/>
            </p:nvSpPr>
            <p:spPr>
              <a:xfrm rot="18900000" flipH="1">
                <a:off x="6150322" y="3904350"/>
                <a:ext cx="487378" cy="1115632"/>
              </a:xfrm>
              <a:prstGeom prst="downArrow">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Light"/>
                </a:endParaRPr>
              </a:p>
            </p:txBody>
          </p:sp>
          <p:sp>
            <p:nvSpPr>
              <p:cNvPr id="9" name="Up-Down Arrow 8"/>
              <p:cNvSpPr/>
              <p:nvPr/>
            </p:nvSpPr>
            <p:spPr>
              <a:xfrm>
                <a:off x="7329071" y="3408863"/>
                <a:ext cx="474986" cy="1143000"/>
              </a:xfrm>
              <a:prstGeom prst="upDownArrow">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ndParaRPr>
              </a:p>
            </p:txBody>
          </p:sp>
          <p:sp>
            <p:nvSpPr>
              <p:cNvPr id="10" name="Up-Down Arrow 9"/>
              <p:cNvSpPr/>
              <p:nvPr/>
            </p:nvSpPr>
            <p:spPr>
              <a:xfrm rot="2517892">
                <a:off x="8521320" y="3882809"/>
                <a:ext cx="474986" cy="1143000"/>
              </a:xfrm>
              <a:prstGeom prst="upDownArrow">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ndParaRPr>
              </a:p>
            </p:txBody>
          </p:sp>
          <p:sp>
            <p:nvSpPr>
              <p:cNvPr id="12" name="Down Arrow 11"/>
              <p:cNvSpPr/>
              <p:nvPr/>
            </p:nvSpPr>
            <p:spPr>
              <a:xfrm rot="16200000" flipH="1">
                <a:off x="5648127" y="5099144"/>
                <a:ext cx="487378" cy="1115632"/>
              </a:xfrm>
              <a:prstGeom prst="downArrow">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Light"/>
                </a:endParaRPr>
              </a:p>
            </p:txBody>
          </p:sp>
          <p:sp>
            <p:nvSpPr>
              <p:cNvPr id="13" name="Down Arrow 12"/>
              <p:cNvSpPr/>
              <p:nvPr/>
            </p:nvSpPr>
            <p:spPr>
              <a:xfrm rot="5400000" flipH="1">
                <a:off x="8960188" y="5099143"/>
                <a:ext cx="487378" cy="1115632"/>
              </a:xfrm>
              <a:prstGeom prst="downArrow">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Light"/>
                </a:endParaRPr>
              </a:p>
            </p:txBody>
          </p:sp>
        </p:grpSp>
        <p:grpSp>
          <p:nvGrpSpPr>
            <p:cNvPr id="71" name="Group 70"/>
            <p:cNvGrpSpPr/>
            <p:nvPr/>
          </p:nvGrpSpPr>
          <p:grpSpPr>
            <a:xfrm>
              <a:off x="5276850" y="4411107"/>
              <a:ext cx="1638300" cy="1638300"/>
              <a:chOff x="6288184" y="1705071"/>
              <a:chExt cx="2103120" cy="2103120"/>
            </a:xfrm>
          </p:grpSpPr>
          <p:sp>
            <p:nvSpPr>
              <p:cNvPr id="72" name="Oval 71"/>
              <p:cNvSpPr/>
              <p:nvPr/>
            </p:nvSpPr>
            <p:spPr bwMode="auto">
              <a:xfrm>
                <a:off x="6288184" y="1705071"/>
                <a:ext cx="2103120" cy="2103120"/>
              </a:xfrm>
              <a:prstGeom prst="ellipse">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mj-lt"/>
                    <a:ea typeface="Segoe UI" pitchFamily="34" charset="0"/>
                    <a:cs typeface="Segoe UI" pitchFamily="34" charset="0"/>
                  </a:rPr>
                  <a:t>ADL </a:t>
                </a:r>
                <a:r>
                  <a:rPr kumimoji="0" lang="en-GB" sz="1600" b="0" i="0" u="none" strike="noStrike" kern="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Analytics</a:t>
                </a:r>
              </a:p>
            </p:txBody>
          </p:sp>
          <p:sp>
            <p:nvSpPr>
              <p:cNvPr id="73" name="Freeform 5"/>
              <p:cNvSpPr>
                <a:spLocks noChangeAspect="1" noEditPoints="1"/>
              </p:cNvSpPr>
              <p:nvPr/>
            </p:nvSpPr>
            <p:spPr bwMode="auto">
              <a:xfrm>
                <a:off x="6960268" y="2487494"/>
                <a:ext cx="758953" cy="758953"/>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gr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0488" y="3126386"/>
            <a:ext cx="780290" cy="780290"/>
          </a:xfrm>
          <a:prstGeom prst="rect">
            <a:avLst/>
          </a:prstGeom>
        </p:spPr>
      </p:pic>
      <p:pic>
        <p:nvPicPr>
          <p:cNvPr id="28" name="Picture 27"/>
          <p:cNvPicPr>
            <a:picLocks noChangeAspect="1"/>
          </p:cNvPicPr>
          <p:nvPr/>
        </p:nvPicPr>
        <p:blipFill rotWithShape="1">
          <a:blip r:embed="rId4"/>
          <a:srcRect l="26608" r="23517"/>
          <a:stretch/>
        </p:blipFill>
        <p:spPr>
          <a:xfrm>
            <a:off x="7594098" y="3168458"/>
            <a:ext cx="617351" cy="746482"/>
          </a:xfrm>
          <a:prstGeom prst="rect">
            <a:avLst/>
          </a:prstGeom>
        </p:spPr>
      </p:pic>
      <p:grpSp>
        <p:nvGrpSpPr>
          <p:cNvPr id="31" name="Group 30"/>
          <p:cNvGrpSpPr/>
          <p:nvPr/>
        </p:nvGrpSpPr>
        <p:grpSpPr>
          <a:xfrm>
            <a:off x="8086478" y="4670323"/>
            <a:ext cx="1272306" cy="1119868"/>
            <a:chOff x="11161486" y="3361286"/>
            <a:chExt cx="1272306" cy="1119868"/>
          </a:xfrm>
        </p:grpSpPr>
        <p:pic>
          <p:nvPicPr>
            <p:cNvPr id="30" name="Picture 29"/>
            <p:cNvPicPr>
              <a:picLocks noChangeAspect="1"/>
            </p:cNvPicPr>
            <p:nvPr/>
          </p:nvPicPr>
          <p:blipFill rotWithShape="1">
            <a:blip r:embed="rId5"/>
            <a:srcRect l="34681" t="28182" r="32289" b="23611"/>
            <a:stretch/>
          </p:blipFill>
          <p:spPr>
            <a:xfrm>
              <a:off x="11161486" y="3361286"/>
              <a:ext cx="1272306" cy="1119868"/>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23061" y="3541372"/>
              <a:ext cx="605052" cy="605052"/>
            </a:xfrm>
            <a:prstGeom prst="rect">
              <a:avLst/>
            </a:prstGeom>
            <a:solidFill>
              <a:schemeClr val="bg1"/>
            </a:solidFill>
          </p:spPr>
        </p:pic>
      </p:gr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4884" y="2545396"/>
            <a:ext cx="780290" cy="780290"/>
          </a:xfrm>
          <a:prstGeom prst="rect">
            <a:avLst/>
          </a:prstGeom>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t="7049" b="6794"/>
          <a:stretch/>
        </p:blipFill>
        <p:spPr>
          <a:xfrm>
            <a:off x="6112330" y="2857515"/>
            <a:ext cx="521892" cy="449642"/>
          </a:xfrm>
          <a:prstGeom prst="hexagon">
            <a:avLst>
              <a:gd name="adj" fmla="val 30296"/>
              <a:gd name="vf" fmla="val 115470"/>
            </a:avLst>
          </a:prstGeom>
          <a:solidFill>
            <a:schemeClr val="bg1"/>
          </a:solidFill>
        </p:spPr>
      </p:pic>
      <p:pic>
        <p:nvPicPr>
          <p:cNvPr id="23" name="Picture 22"/>
          <p:cNvPicPr>
            <a:picLocks noChangeAspect="1"/>
          </p:cNvPicPr>
          <p:nvPr/>
        </p:nvPicPr>
        <p:blipFill rotWithShape="1">
          <a:blip r:embed="rId8"/>
          <a:srcRect l="23439" r="23364"/>
          <a:stretch/>
        </p:blipFill>
        <p:spPr>
          <a:xfrm>
            <a:off x="3398847" y="4823619"/>
            <a:ext cx="711030" cy="806054"/>
          </a:xfrm>
          <a:prstGeom prst="rect">
            <a:avLst/>
          </a:prstGeom>
        </p:spPr>
      </p:pic>
    </p:spTree>
    <p:extLst>
      <p:ext uri="{BB962C8B-B14F-4D97-AF65-F5344CB8AC3E}">
        <p14:creationId xmlns:p14="http://schemas.microsoft.com/office/powerpoint/2010/main" val="23056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7" name="Group 6"/>
          <p:cNvGrpSpPr/>
          <p:nvPr/>
        </p:nvGrpSpPr>
        <p:grpSpPr>
          <a:xfrm>
            <a:off x="4754" y="1602162"/>
            <a:ext cx="14410924" cy="5683240"/>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404040"/>
                </a:solidFill>
                <a:effectLst/>
                <a:uLnTx/>
                <a:uFillTx/>
              </a:endParaRPr>
            </a:p>
          </p:txBody>
        </p:sp>
        <p:sp>
          <p:nvSpPr>
            <p:cNvPr id="9" name="TextBox 7"/>
            <p:cNvSpPr txBox="1"/>
            <p:nvPr/>
          </p:nvSpPr>
          <p:spPr>
            <a:xfrm>
              <a:off x="8047037" y="1322300"/>
              <a:ext cx="6664325" cy="5801724"/>
            </a:xfrm>
            <a:prstGeom prst="rect">
              <a:avLst/>
            </a:prstGeom>
            <a:noFill/>
          </p:spPr>
          <p:txBody>
            <a:bodyPr wrap="square" lIns="179145" tIns="143316" rIns="179145" bIns="143316" rtlCol="0">
              <a:spAutoFit/>
            </a:bodyPr>
            <a:lstStyle/>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“entities”: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“entity”: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flight_delays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“type”: “Topic”</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“intents”: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FindNews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0.99853384</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“None”,</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0.07289317</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ReadNews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0.0167122427</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ShareNews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1.0919299E-06</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913632" eaLnBrk="1" fontAlgn="auto" latinLnBrk="0" hangingPunct="1">
                <a:lnSpc>
                  <a:spcPct val="100000"/>
                </a:lnSpc>
                <a:spcBef>
                  <a:spcPts val="0"/>
                </a:spcBef>
                <a:spcAft>
                  <a:spcPts val="0"/>
                </a:spcAft>
                <a:buClrTx/>
                <a:buSzTx/>
                <a:buFontTx/>
                <a:buNone/>
                <a:tabLst/>
                <a:defRPr/>
              </a:pPr>
              <a:endPar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endParaRPr>
            </a:p>
          </p:txBody>
        </p:sp>
      </p:grpSp>
      <p:sp>
        <p:nvSpPr>
          <p:cNvPr id="10" name="Chevron 9"/>
          <p:cNvSpPr/>
          <p:nvPr/>
        </p:nvSpPr>
        <p:spPr bwMode="auto">
          <a:xfrm>
            <a:off x="4453837" y="1717323"/>
            <a:ext cx="2687177" cy="5150426"/>
          </a:xfrm>
          <a:prstGeom prst="chevron">
            <a:avLst>
              <a:gd name="adj" fmla="val 42593"/>
            </a:avLst>
          </a:prstGeom>
          <a:solidFill>
            <a:srgbClr val="D7D7D7"/>
          </a:solidFill>
          <a:ln w="9525" cap="flat" cmpd="sng" algn="ctr">
            <a:noFill/>
            <a:prstDash val="solid"/>
          </a:ln>
          <a:effectLst/>
        </p:spPr>
        <p:txBody>
          <a:bodyPr lIns="119239" tIns="59620" rIns="119239" bIns="59620" rtlCol="0" anchor="ctr"/>
          <a:lstStyle/>
          <a:p>
            <a:pPr marL="0" marR="0" lvl="0" indent="0" defTabSz="91366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dirty="0">
              <a:ln>
                <a:noFill/>
              </a:ln>
              <a:solidFill>
                <a:srgbClr val="FFFFFF"/>
              </a:solidFill>
              <a:effectLst/>
              <a:uLnTx/>
              <a:uFillTx/>
            </a:endParaRPr>
          </a:p>
        </p:txBody>
      </p:sp>
      <p:grpSp>
        <p:nvGrpSpPr>
          <p:cNvPr id="2" name="Group 1"/>
          <p:cNvGrpSpPr/>
          <p:nvPr/>
        </p:nvGrpSpPr>
        <p:grpSpPr>
          <a:xfrm>
            <a:off x="4752" y="1717323"/>
            <a:ext cx="6091248" cy="515042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13303" eaLnBrk="1" fontAlgn="auto" latinLnBrk="0" hangingPunct="1">
                  <a:lnSpc>
                    <a:spcPts val="2351"/>
                  </a:lnSpc>
                  <a:spcBef>
                    <a:spcPts val="0"/>
                  </a:spcBef>
                  <a:spcAft>
                    <a:spcPts val="0"/>
                  </a:spcAft>
                  <a:buClrTx/>
                  <a:buSzTx/>
                  <a:buFontTx/>
                  <a:buNone/>
                  <a:tabLst/>
                  <a:defRPr/>
                </a:pPr>
                <a:r>
                  <a:rPr kumimoji="0" lang="en-US" sz="2743"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573" tIns="44786" rIns="89573" bIns="44786" numCol="1" anchor="t" anchorCtr="0" compatLnSpc="1">
              <a:prstTxWarp prst="textNoShape">
                <a:avLst/>
              </a:prstTxWarp>
            </a:bodyPr>
            <a:lstStyle/>
            <a:p>
              <a:pPr marL="0" marR="0" lvl="0" indent="0" algn="just" defTabSz="895629"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sp>
        <p:nvSpPr>
          <p:cNvPr id="4" name="Title 3"/>
          <p:cNvSpPr>
            <a:spLocks noGrp="1"/>
          </p:cNvSpPr>
          <p:nvPr>
            <p:ph type="title"/>
          </p:nvPr>
        </p:nvSpPr>
        <p:spPr>
          <a:xfrm>
            <a:off x="1343780" y="291960"/>
            <a:ext cx="11655841" cy="898964"/>
          </a:xfrm>
        </p:spPr>
        <p:txBody>
          <a:bodyPr/>
          <a:lstStyle/>
          <a:p>
            <a:pPr defTabSz="931993">
              <a:defRPr/>
            </a:pPr>
            <a:r>
              <a:rPr lang="en-US" sz="4702" spc="-102" dirty="0">
                <a:solidFill>
                  <a:schemeClr val="bg1"/>
                </a:solidFill>
              </a:rPr>
              <a:t>Language understanding models</a:t>
            </a:r>
          </a:p>
        </p:txBody>
      </p:sp>
      <p:sp>
        <p:nvSpPr>
          <p:cNvPr id="1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0" name="Group 19"/>
          <p:cNvGrpSpPr/>
          <p:nvPr/>
        </p:nvGrpSpPr>
        <p:grpSpPr>
          <a:xfrm>
            <a:off x="320455" y="453728"/>
            <a:ext cx="569116" cy="597237"/>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3"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pic>
          <p:nvPicPr>
            <p:cNvPr id="22" name="Picture 21"/>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1740060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26" name="Picture 1" descr="image00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30422" y="2674"/>
            <a:ext cx="11331157" cy="68526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0828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84275"/>
            <a:ext cx="12186385" cy="6946623"/>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653104" y="3667323"/>
            <a:ext cx="9262054" cy="2897164"/>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1" name="Title 1"/>
          <p:cNvSpPr txBox="1">
            <a:spLocks/>
          </p:cNvSpPr>
          <p:nvPr/>
        </p:nvSpPr>
        <p:spPr>
          <a:xfrm>
            <a:off x="4329704" y="3552759"/>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j-ea"/>
                <a:cs typeface="+mj-cs"/>
              </a:rPr>
              <a:t>Linguistic analysis</a:t>
            </a:r>
          </a:p>
        </p:txBody>
      </p:sp>
      <p:sp>
        <p:nvSpPr>
          <p:cNvPr id="32" name="Freeform 5"/>
          <p:cNvSpPr>
            <a:spLocks/>
          </p:cNvSpPr>
          <p:nvPr/>
        </p:nvSpPr>
        <p:spPr bwMode="auto">
          <a:xfrm>
            <a:off x="2646749" y="366732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33" name="Rectangle 32"/>
          <p:cNvSpPr/>
          <p:nvPr/>
        </p:nvSpPr>
        <p:spPr>
          <a:xfrm>
            <a:off x="2956628" y="4793888"/>
            <a:ext cx="8958531" cy="1189552"/>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Analysis tolls for natural language processing</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Access to part-of-speech tagging and parsing, </a:t>
            </a:r>
            <a:b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identifying concepts, and actions </a:t>
            </a:r>
          </a:p>
        </p:txBody>
      </p:sp>
      <p:grpSp>
        <p:nvGrpSpPr>
          <p:cNvPr id="24" name="Group 23"/>
          <p:cNvGrpSpPr/>
          <p:nvPr/>
        </p:nvGrpSpPr>
        <p:grpSpPr>
          <a:xfrm>
            <a:off x="3101891" y="3772578"/>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418606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p:cNvSpPr/>
          <p:nvPr/>
        </p:nvSpPr>
        <p:spPr bwMode="auto">
          <a:xfrm>
            <a:off x="0" y="1190924"/>
            <a:ext cx="12192000" cy="5667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Linguistic Analysis</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2" name="Group 11"/>
          <p:cNvGrpSpPr/>
          <p:nvPr/>
        </p:nvGrpSpPr>
        <p:grpSpPr>
          <a:xfrm>
            <a:off x="4754" y="339963"/>
            <a:ext cx="1344122" cy="742947"/>
            <a:chOff x="714423" y="1150398"/>
            <a:chExt cx="1847734" cy="1021313"/>
          </a:xfrm>
        </p:grpSpPr>
        <p:sp>
          <p:nvSpPr>
            <p:cNvPr id="32" name="Freeform 5"/>
            <p:cNvSpPr>
              <a:spLocks/>
            </p:cNvSpPr>
            <p:nvPr/>
          </p:nvSpPr>
          <p:spPr bwMode="auto">
            <a:xfrm>
              <a:off x="714423" y="115039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3" name="Group 32"/>
            <p:cNvGrpSpPr/>
            <p:nvPr/>
          </p:nvGrpSpPr>
          <p:grpSpPr>
            <a:xfrm>
              <a:off x="1169565" y="1255653"/>
              <a:ext cx="758548" cy="796030"/>
              <a:chOff x="-873315" y="1281"/>
              <a:chExt cx="580898" cy="609602"/>
            </a:xfrm>
          </p:grpSpPr>
          <p:grpSp>
            <p:nvGrpSpPr>
              <p:cNvPr id="34" name="Group 4"/>
              <p:cNvGrpSpPr>
                <a:grpSpLocks noChangeAspect="1"/>
              </p:cNvGrpSpPr>
              <p:nvPr/>
            </p:nvGrpSpPr>
            <p:grpSpPr bwMode="auto">
              <a:xfrm>
                <a:off x="-873315" y="1281"/>
                <a:ext cx="580898" cy="609602"/>
                <a:chOff x="2" y="1"/>
                <a:chExt cx="1194" cy="1253"/>
              </a:xfrm>
            </p:grpSpPr>
            <p:sp>
              <p:nvSpPr>
                <p:cNvPr id="45"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4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42" name="Group 4"/>
              <p:cNvGrpSpPr>
                <a:grpSpLocks noChangeAspect="1"/>
              </p:cNvGrpSpPr>
              <p:nvPr/>
            </p:nvGrpSpPr>
            <p:grpSpPr bwMode="auto">
              <a:xfrm>
                <a:off x="-662378" y="141525"/>
                <a:ext cx="206701" cy="180728"/>
                <a:chOff x="-1" y="1"/>
                <a:chExt cx="382" cy="334"/>
              </a:xfrm>
              <a:solidFill>
                <a:srgbClr val="000000"/>
              </a:solidFill>
            </p:grpSpPr>
            <p:sp>
              <p:nvSpPr>
                <p:cNvPr id="43"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44"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grpSp>
      <p:pic>
        <p:nvPicPr>
          <p:cNvPr id="13" name="Picture 12"/>
          <p:cNvPicPr>
            <a:picLocks noChangeAspect="1"/>
          </p:cNvPicPr>
          <p:nvPr/>
        </p:nvPicPr>
        <p:blipFill rotWithShape="1">
          <a:blip r:embed="rId3"/>
          <a:srcRect b="90171"/>
          <a:stretch/>
        </p:blipFill>
        <p:spPr>
          <a:xfrm>
            <a:off x="2727590" y="1199285"/>
            <a:ext cx="7225706" cy="557087"/>
          </a:xfrm>
          <a:prstGeom prst="rect">
            <a:avLst/>
          </a:prstGeom>
        </p:spPr>
      </p:pic>
      <p:pic>
        <p:nvPicPr>
          <p:cNvPr id="47" name="Picture 46"/>
          <p:cNvPicPr>
            <a:picLocks noChangeAspect="1"/>
          </p:cNvPicPr>
          <p:nvPr/>
        </p:nvPicPr>
        <p:blipFill rotWithShape="1">
          <a:blip r:embed="rId3"/>
          <a:srcRect t="12225"/>
          <a:stretch/>
        </p:blipFill>
        <p:spPr>
          <a:xfrm>
            <a:off x="2727590" y="1883120"/>
            <a:ext cx="7225706" cy="4974879"/>
          </a:xfrm>
          <a:prstGeom prst="rect">
            <a:avLst/>
          </a:prstGeom>
        </p:spPr>
      </p:pic>
    </p:spTree>
    <p:extLst>
      <p:ext uri="{BB962C8B-B14F-4D97-AF65-F5344CB8AC3E}">
        <p14:creationId xmlns:p14="http://schemas.microsoft.com/office/powerpoint/2010/main" val="381197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2674"/>
            <a:ext cx="12234794" cy="6859676"/>
          </a:xfrm>
          <a:prstGeom prst="rect">
            <a:avLst/>
          </a:prstGeom>
        </p:spPr>
      </p:pic>
      <p:sp>
        <p:nvSpPr>
          <p:cNvPr id="16" name="Rectangle 15"/>
          <p:cNvSpPr/>
          <p:nvPr/>
        </p:nvSpPr>
        <p:spPr bwMode="auto">
          <a:xfrm>
            <a:off x="2653104" y="1189369"/>
            <a:ext cx="9262054" cy="5375118"/>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8" name="Title 1"/>
          <p:cNvSpPr txBox="1">
            <a:spLocks/>
          </p:cNvSpPr>
          <p:nvPr/>
        </p:nvSpPr>
        <p:spPr>
          <a:xfrm>
            <a:off x="4329704" y="1082377"/>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Text analytics</a:t>
            </a:r>
          </a:p>
        </p:txBody>
      </p:sp>
      <p:sp>
        <p:nvSpPr>
          <p:cNvPr id="19" name="Freeform 5"/>
          <p:cNvSpPr>
            <a:spLocks/>
          </p:cNvSpPr>
          <p:nvPr/>
        </p:nvSpPr>
        <p:spPr bwMode="auto">
          <a:xfrm>
            <a:off x="2646749" y="1189369"/>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2956628" y="2323506"/>
            <a:ext cx="8958531" cy="4188305"/>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Sentiment analysis</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Understand if a record has positive or negative sentiment</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Key phrase extraction</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Extract key phrases from a piece of text, and retrieve topics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Topic detection </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Use clustering techniques to identify the trending topics </a:t>
            </a:r>
            <a:b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on a large set of text records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Language detection </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Identify the language, 120 supported languages</a:t>
            </a:r>
          </a:p>
        </p:txBody>
      </p:sp>
      <p:grpSp>
        <p:nvGrpSpPr>
          <p:cNvPr id="9" name="Group 8"/>
          <p:cNvGrpSpPr/>
          <p:nvPr/>
        </p:nvGrpSpPr>
        <p:grpSpPr>
          <a:xfrm>
            <a:off x="3108953" y="1309582"/>
            <a:ext cx="758548" cy="796030"/>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85" tIns="44793" rIns="89585" bIns="44793" numCol="1" anchor="t" anchorCtr="0" compatLnSpc="1">
                <a:prstTxWarp prst="textNoShape">
                  <a:avLst/>
                </a:prstTxWarp>
              </a:bodyPr>
              <a:lstStyle/>
              <a:p>
                <a:pPr marL="0" marR="0" lvl="0" indent="0" defTabSz="895626" eaLnBrk="1" fontAlgn="auto" latinLnBrk="0" hangingPunct="1">
                  <a:lnSpc>
                    <a:spcPct val="100000"/>
                  </a:lnSpc>
                  <a:spcBef>
                    <a:spcPts val="0"/>
                  </a:spcBef>
                  <a:spcAft>
                    <a:spcPts val="0"/>
                  </a:spcAft>
                  <a:buClrTx/>
                  <a:buSzTx/>
                  <a:buFontTx/>
                  <a:buNone/>
                  <a:tabLst/>
                  <a:defRPr/>
                </a:pPr>
                <a:endParaRPr kumimoji="0" lang="en-US" sz="1665" b="0" i="0" u="none" strike="noStrike" kern="0" cap="none" spc="0" normalizeH="0" baseline="0" noProof="0">
                  <a:ln>
                    <a:noFill/>
                  </a:ln>
                  <a:solidFill>
                    <a:srgbClr val="000000"/>
                  </a:solidFill>
                  <a:effectLst/>
                  <a:uLnTx/>
                  <a:uFillTx/>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154717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1" y="2674"/>
            <a:ext cx="12296859" cy="685327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653104" y="2874834"/>
            <a:ext cx="9262054" cy="3689653"/>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itle 1"/>
          <p:cNvSpPr txBox="1">
            <a:spLocks/>
          </p:cNvSpPr>
          <p:nvPr/>
        </p:nvSpPr>
        <p:spPr>
          <a:xfrm>
            <a:off x="4329704" y="27602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Web language model</a:t>
            </a:r>
          </a:p>
        </p:txBody>
      </p:sp>
      <p:sp>
        <p:nvSpPr>
          <p:cNvPr id="24" name="Freeform 5"/>
          <p:cNvSpPr>
            <a:spLocks/>
          </p:cNvSpPr>
          <p:nvPr/>
        </p:nvSpPr>
        <p:spPr bwMode="auto">
          <a:xfrm>
            <a:off x="2653104" y="28748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5" name="Rectangle 24"/>
          <p:cNvSpPr/>
          <p:nvPr/>
        </p:nvSpPr>
        <p:spPr>
          <a:xfrm>
            <a:off x="2956628" y="4001398"/>
            <a:ext cx="8958531" cy="2525115"/>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Automation of a variety of standard natural language processing tasks using state-of-the-art language modeling APIs </a:t>
            </a:r>
          </a:p>
          <a:p>
            <a:pPr marL="0" marR="0" lvl="0" indent="0" defTabSz="895838" eaLnBrk="1" fontAlgn="auto" latinLnBrk="0" hangingPunct="1">
              <a:lnSpc>
                <a:spcPct val="90000"/>
              </a:lnSpc>
              <a:spcBef>
                <a:spcPts val="0"/>
              </a:spcBef>
              <a:spcAft>
                <a:spcPts val="1763"/>
              </a:spcAft>
              <a:buClrTx/>
              <a:buSzTx/>
              <a:buFontTx/>
              <a:buNone/>
              <a:tabLst/>
              <a:defRPr/>
            </a:pPr>
            <a:br>
              <a:rPr kumimoji="0" lang="en-US" altLang="zh-CN" sz="1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Word breaking, joint probability of natural language expressions, scoring, and predicting following words in a sequence</a:t>
            </a:r>
            <a:endPar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grpSp>
        <p:nvGrpSpPr>
          <p:cNvPr id="34" name="Group 33"/>
          <p:cNvGrpSpPr/>
          <p:nvPr/>
        </p:nvGrpSpPr>
        <p:grpSpPr>
          <a:xfrm>
            <a:off x="3101891" y="2980417"/>
            <a:ext cx="758548" cy="796030"/>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2298142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0" name="Group 59"/>
          <p:cNvGrpSpPr/>
          <p:nvPr/>
        </p:nvGrpSpPr>
        <p:grpSpPr>
          <a:xfrm>
            <a:off x="840728" y="363148"/>
            <a:ext cx="3228573" cy="754315"/>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a:t>
              </a:r>
            </a:p>
          </p:txBody>
        </p:sp>
      </p:grpSp>
      <p:grpSp>
        <p:nvGrpSpPr>
          <p:cNvPr id="6" name="Group 5"/>
          <p:cNvGrpSpPr/>
          <p:nvPr/>
        </p:nvGrpSpPr>
        <p:grpSpPr>
          <a:xfrm>
            <a:off x="363135" y="276939"/>
            <a:ext cx="4014718" cy="841064"/>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9" name="Group 18"/>
          <p:cNvGrpSpPr/>
          <p:nvPr/>
        </p:nvGrpSpPr>
        <p:grpSpPr>
          <a:xfrm>
            <a:off x="6677643" y="2652048"/>
            <a:ext cx="1568743" cy="1568743"/>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5" name="Group 14"/>
          <p:cNvGrpSpPr/>
          <p:nvPr/>
        </p:nvGrpSpPr>
        <p:grpSpPr>
          <a:xfrm>
            <a:off x="3942693" y="2652048"/>
            <a:ext cx="1568743" cy="1568743"/>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Explore relationships among academic papers, journals, and authors</a:t>
              </a:r>
            </a:p>
          </p:txBody>
        </p:sp>
      </p:grpSp>
      <p:grpSp>
        <p:nvGrpSpPr>
          <p:cNvPr id="93" name="Group 92"/>
          <p:cNvGrpSpPr/>
          <p:nvPr/>
        </p:nvGrpSpPr>
        <p:grpSpPr>
          <a:xfrm>
            <a:off x="8762682" y="4243050"/>
            <a:ext cx="2868559" cy="1779222"/>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Add interactive search over structured data to your project</a:t>
              </a:r>
            </a:p>
          </p:txBody>
        </p:sp>
      </p:grpSp>
      <p:grpSp>
        <p:nvGrpSpPr>
          <p:cNvPr id="99" name="Group 98"/>
          <p:cNvGrpSpPr/>
          <p:nvPr/>
        </p:nvGrpSpPr>
        <p:grpSpPr>
          <a:xfrm>
            <a:off x="6158123"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Contextually extend knowledge of people, locations, and events</a:t>
              </a:r>
            </a:p>
          </p:txBody>
        </p:sp>
      </p:grpSp>
      <p:grpSp>
        <p:nvGrpSpPr>
          <p:cNvPr id="21" name="Group 20"/>
          <p:cNvGrpSpPr/>
          <p:nvPr/>
        </p:nvGrpSpPr>
        <p:grpSpPr>
          <a:xfrm>
            <a:off x="9412592" y="2652048"/>
            <a:ext cx="1568743" cy="1568743"/>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26" name="Group 25"/>
          <p:cNvGrpSpPr/>
          <p:nvPr/>
        </p:nvGrpSpPr>
        <p:grpSpPr>
          <a:xfrm>
            <a:off x="1207744" y="2652048"/>
            <a:ext cx="1568743" cy="1568743"/>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
        <p:nvSpPr>
          <p:cNvPr id="2" name="Rectangle 1"/>
          <p:cNvSpPr/>
          <p:nvPr/>
        </p:nvSpPr>
        <p:spPr>
          <a:xfrm>
            <a:off x="4367142" y="644288"/>
            <a:ext cx="7353852" cy="323230"/>
          </a:xfrm>
          <a:prstGeom prst="rect">
            <a:avLst/>
          </a:prstGeom>
        </p:spPr>
        <p:txBody>
          <a:bodyPr wrap="square">
            <a:spAutoFit/>
          </a:bodyPr>
          <a:lstStyle/>
          <a:p>
            <a:pPr lvl="0" defTabSz="914225">
              <a:lnSpc>
                <a:spcPct val="90000"/>
              </a:lnSpc>
              <a:spcAft>
                <a:spcPts val="600"/>
              </a:spcAft>
              <a:defRPr/>
            </a:pPr>
            <a:r>
              <a:rPr lang="en-US" sz="1667" kern="0" dirty="0">
                <a:gradFill>
                  <a:gsLst>
                    <a:gs pos="2917">
                      <a:srgbClr val="FFFFFF"/>
                    </a:gs>
                    <a:gs pos="30000">
                      <a:srgbClr val="FFFFFF"/>
                    </a:gs>
                  </a:gsLst>
                  <a:lin ang="5400000" scaled="0"/>
                </a:gradFill>
              </a:rPr>
              <a:t>Tap into rich knowledge amassed from the web, academia, or your own data</a:t>
            </a:r>
          </a:p>
        </p:txBody>
      </p:sp>
    </p:spTree>
    <p:extLst>
      <p:ext uri="{BB962C8B-B14F-4D97-AF65-F5344CB8AC3E}">
        <p14:creationId xmlns:p14="http://schemas.microsoft.com/office/powerpoint/2010/main" val="62349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4" name="Picture 2" descr="https://microsoft.sharepoint.com/teams/BrandCentral/BundleImages/3240WIN13_Jonna_Nokia_03/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flipH="1">
            <a:off x="-1" y="-33160"/>
            <a:ext cx="12191998" cy="69096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2653104" y="1609034"/>
            <a:ext cx="9262054"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6" name="Title 1"/>
          <p:cNvSpPr txBox="1">
            <a:spLocks/>
          </p:cNvSpPr>
          <p:nvPr/>
        </p:nvSpPr>
        <p:spPr>
          <a:xfrm>
            <a:off x="4329704" y="14944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Academic knowledge</a:t>
            </a:r>
          </a:p>
        </p:txBody>
      </p:sp>
      <p:sp>
        <p:nvSpPr>
          <p:cNvPr id="27" name="Freeform 5"/>
          <p:cNvSpPr>
            <a:spLocks/>
          </p:cNvSpPr>
          <p:nvPr/>
        </p:nvSpPr>
        <p:spPr bwMode="auto">
          <a:xfrm>
            <a:off x="2653104" y="16090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8" name="Rectangle 27"/>
          <p:cNvSpPr/>
          <p:nvPr/>
        </p:nvSpPr>
        <p:spPr>
          <a:xfrm>
            <a:off x="2956628" y="2699765"/>
            <a:ext cx="8958531" cy="3785758"/>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Interpret</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Interprets a natural language user query string. Returns annotated interpretations which can enable rich search-box auto-completion experiences that anticipate what the user is typing</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Evaluate</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Evaluates a query expression and returns academic knowledge entity results </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Calchistogram</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Calculates a histogram of the distribution of attribute values for the academic entities returned by a query expression, such as the distribution of citations by year for a given author</a:t>
            </a:r>
          </a:p>
        </p:txBody>
      </p:sp>
      <p:grpSp>
        <p:nvGrpSpPr>
          <p:cNvPr id="7" name="Group 4"/>
          <p:cNvGrpSpPr>
            <a:grpSpLocks noChangeAspect="1"/>
          </p:cNvGrpSpPr>
          <p:nvPr/>
        </p:nvGrpSpPr>
        <p:grpSpPr bwMode="auto">
          <a:xfrm>
            <a:off x="2996286" y="1731693"/>
            <a:ext cx="874111" cy="755414"/>
            <a:chOff x="1" y="-1"/>
            <a:chExt cx="1193" cy="1031"/>
          </a:xfrm>
        </p:grpSpPr>
        <p:sp>
          <p:nvSpPr>
            <p:cNvPr id="36" name="AutoShape 3"/>
            <p:cNvSpPr>
              <a:spLocks noChangeAspect="1" noChangeArrowheads="1" noTextEdit="1"/>
            </p:cNvSpPr>
            <p:nvPr/>
          </p:nvSpPr>
          <p:spPr bwMode="auto">
            <a:xfrm>
              <a:off x="1" y="-1"/>
              <a:ext cx="119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7" name="Freeform 5"/>
            <p:cNvSpPr>
              <a:spLocks/>
            </p:cNvSpPr>
            <p:nvPr/>
          </p:nvSpPr>
          <p:spPr bwMode="auto">
            <a:xfrm>
              <a:off x="-1" y="-1"/>
              <a:ext cx="1193" cy="1029"/>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8" name="Oval 6"/>
            <p:cNvSpPr>
              <a:spLocks noChangeArrowheads="1"/>
            </p:cNvSpPr>
            <p:nvPr/>
          </p:nvSpPr>
          <p:spPr bwMode="auto">
            <a:xfrm>
              <a:off x="269" y="241"/>
              <a:ext cx="642" cy="5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9" name="Freeform 7"/>
            <p:cNvSpPr>
              <a:spLocks/>
            </p:cNvSpPr>
            <p:nvPr/>
          </p:nvSpPr>
          <p:spPr bwMode="auto">
            <a:xfrm>
              <a:off x="576" y="220"/>
              <a:ext cx="184" cy="401"/>
            </a:xfrm>
            <a:custGeom>
              <a:avLst/>
              <a:gdLst>
                <a:gd name="T0" fmla="*/ 184 w 184"/>
                <a:gd name="T1" fmla="*/ 401 h 401"/>
                <a:gd name="T2" fmla="*/ 92 w 184"/>
                <a:gd name="T3" fmla="*/ 294 h 401"/>
                <a:gd name="T4" fmla="*/ 0 w 184"/>
                <a:gd name="T5" fmla="*/ 401 h 401"/>
                <a:gd name="T6" fmla="*/ 0 w 184"/>
                <a:gd name="T7" fmla="*/ 0 h 401"/>
                <a:gd name="T8" fmla="*/ 184 w 184"/>
                <a:gd name="T9" fmla="*/ 0 h 401"/>
                <a:gd name="T10" fmla="*/ 184 w 184"/>
                <a:gd name="T11" fmla="*/ 401 h 401"/>
              </a:gdLst>
              <a:ahLst/>
              <a:cxnLst>
                <a:cxn ang="0">
                  <a:pos x="T0" y="T1"/>
                </a:cxn>
                <a:cxn ang="0">
                  <a:pos x="T2" y="T3"/>
                </a:cxn>
                <a:cxn ang="0">
                  <a:pos x="T4" y="T5"/>
                </a:cxn>
                <a:cxn ang="0">
                  <a:pos x="T6" y="T7"/>
                </a:cxn>
                <a:cxn ang="0">
                  <a:pos x="T8" y="T9"/>
                </a:cxn>
                <a:cxn ang="0">
                  <a:pos x="T10" y="T11"/>
                </a:cxn>
              </a:cxnLst>
              <a:rect l="0" t="0" r="r" b="b"/>
              <a:pathLst>
                <a:path w="184" h="401">
                  <a:moveTo>
                    <a:pt x="184" y="401"/>
                  </a:moveTo>
                  <a:lnTo>
                    <a:pt x="92" y="294"/>
                  </a:lnTo>
                  <a:lnTo>
                    <a:pt x="0" y="401"/>
                  </a:lnTo>
                  <a:lnTo>
                    <a:pt x="0" y="0"/>
                  </a:lnTo>
                  <a:lnTo>
                    <a:pt x="184" y="0"/>
                  </a:lnTo>
                  <a:lnTo>
                    <a:pt x="184"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382411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 y="2674"/>
            <a:ext cx="12192000" cy="6852654"/>
          </a:xfrm>
          <a:prstGeom prst="rect">
            <a:avLst/>
          </a:prstGeom>
        </p:spPr>
      </p:pic>
      <p:sp>
        <p:nvSpPr>
          <p:cNvPr id="11" name="Title 1"/>
          <p:cNvSpPr txBox="1">
            <a:spLocks/>
          </p:cNvSpPr>
          <p:nvPr/>
        </p:nvSpPr>
        <p:spPr>
          <a:xfrm>
            <a:off x="1119515" y="3935896"/>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646750" y="2717668"/>
            <a:ext cx="9262054" cy="3846819"/>
          </a:xfrm>
          <a:prstGeom prst="rect">
            <a:avLst/>
          </a:prstGeom>
          <a:solidFill>
            <a:srgbClr val="005AA1">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329704" y="2603103"/>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Entity linking</a:t>
            </a:r>
          </a:p>
        </p:txBody>
      </p:sp>
      <p:sp>
        <p:nvSpPr>
          <p:cNvPr id="19" name="Freeform 5"/>
          <p:cNvSpPr>
            <a:spLocks/>
          </p:cNvSpPr>
          <p:nvPr/>
        </p:nvSpPr>
        <p:spPr bwMode="auto">
          <a:xfrm>
            <a:off x="2646749" y="271766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2956628" y="3844233"/>
            <a:ext cx="8958531" cy="251479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Power your app's data links with named entity recognition and disambiguation</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A word might be used as a named entity, a verb, or another word form within a given sentence</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The Entity Linking Intelligence Service will recognize and identify each separate entity based on the context</a:t>
            </a:r>
          </a:p>
        </p:txBody>
      </p:sp>
      <p:grpSp>
        <p:nvGrpSpPr>
          <p:cNvPr id="14" name="Group 13"/>
          <p:cNvGrpSpPr/>
          <p:nvPr/>
        </p:nvGrpSpPr>
        <p:grpSpPr>
          <a:xfrm>
            <a:off x="2978369" y="2859363"/>
            <a:ext cx="874111" cy="753948"/>
            <a:chOff x="3056822" y="1764815"/>
            <a:chExt cx="892208" cy="769557"/>
          </a:xfrm>
        </p:grpSpPr>
        <p:sp>
          <p:nvSpPr>
            <p:cNvPr id="21"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2"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7" name="Group 4"/>
          <p:cNvGrpSpPr>
            <a:grpSpLocks noChangeAspect="1"/>
          </p:cNvGrpSpPr>
          <p:nvPr/>
        </p:nvGrpSpPr>
        <p:grpSpPr bwMode="auto">
          <a:xfrm>
            <a:off x="3298151" y="3131162"/>
            <a:ext cx="238112" cy="207259"/>
            <a:chOff x="3" y="0"/>
            <a:chExt cx="355" cy="309"/>
          </a:xfrm>
        </p:grpSpPr>
        <p:sp>
          <p:nvSpPr>
            <p:cNvPr id="12" name="Freeform 5"/>
            <p:cNvSpPr>
              <a:spLocks noEditPoints="1"/>
            </p:cNvSpPr>
            <p:nvPr/>
          </p:nvSpPr>
          <p:spPr bwMode="auto">
            <a:xfrm>
              <a:off x="3" y="0"/>
              <a:ext cx="266" cy="243"/>
            </a:xfrm>
            <a:custGeom>
              <a:avLst/>
              <a:gdLst>
                <a:gd name="T0" fmla="*/ 101 w 138"/>
                <a:gd name="T1" fmla="*/ 125 h 125"/>
                <a:gd name="T2" fmla="*/ 38 w 138"/>
                <a:gd name="T3" fmla="*/ 125 h 125"/>
                <a:gd name="T4" fmla="*/ 0 w 138"/>
                <a:gd name="T5" fmla="*/ 88 h 125"/>
                <a:gd name="T6" fmla="*/ 0 w 138"/>
                <a:gd name="T7" fmla="*/ 37 h 125"/>
                <a:gd name="T8" fmla="*/ 38 w 138"/>
                <a:gd name="T9" fmla="*/ 0 h 125"/>
                <a:gd name="T10" fmla="*/ 101 w 138"/>
                <a:gd name="T11" fmla="*/ 0 h 125"/>
                <a:gd name="T12" fmla="*/ 138 w 138"/>
                <a:gd name="T13" fmla="*/ 37 h 125"/>
                <a:gd name="T14" fmla="*/ 138 w 138"/>
                <a:gd name="T15" fmla="*/ 88 h 125"/>
                <a:gd name="T16" fmla="*/ 101 w 138"/>
                <a:gd name="T17" fmla="*/ 125 h 125"/>
                <a:gd name="T18" fmla="*/ 38 w 138"/>
                <a:gd name="T19" fmla="*/ 16 h 125"/>
                <a:gd name="T20" fmla="*/ 16 w 138"/>
                <a:gd name="T21" fmla="*/ 37 h 125"/>
                <a:gd name="T22" fmla="*/ 16 w 138"/>
                <a:gd name="T23" fmla="*/ 88 h 125"/>
                <a:gd name="T24" fmla="*/ 38 w 138"/>
                <a:gd name="T25" fmla="*/ 109 h 125"/>
                <a:gd name="T26" fmla="*/ 101 w 138"/>
                <a:gd name="T27" fmla="*/ 109 h 125"/>
                <a:gd name="T28" fmla="*/ 122 w 138"/>
                <a:gd name="T29" fmla="*/ 88 h 125"/>
                <a:gd name="T30" fmla="*/ 122 w 138"/>
                <a:gd name="T31" fmla="*/ 37 h 125"/>
                <a:gd name="T32" fmla="*/ 101 w 138"/>
                <a:gd name="T33" fmla="*/ 16 h 125"/>
                <a:gd name="T34" fmla="*/ 38 w 138"/>
                <a:gd name="T35"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5">
                  <a:moveTo>
                    <a:pt x="101" y="125"/>
                  </a:moveTo>
                  <a:cubicBezTo>
                    <a:pt x="38" y="125"/>
                    <a:pt x="38" y="125"/>
                    <a:pt x="38" y="125"/>
                  </a:cubicBezTo>
                  <a:cubicBezTo>
                    <a:pt x="17" y="125"/>
                    <a:pt x="0" y="109"/>
                    <a:pt x="0" y="88"/>
                  </a:cubicBezTo>
                  <a:cubicBezTo>
                    <a:pt x="0" y="37"/>
                    <a:pt x="0" y="37"/>
                    <a:pt x="0" y="37"/>
                  </a:cubicBezTo>
                  <a:cubicBezTo>
                    <a:pt x="0" y="17"/>
                    <a:pt x="17" y="0"/>
                    <a:pt x="38" y="0"/>
                  </a:cubicBezTo>
                  <a:cubicBezTo>
                    <a:pt x="101" y="0"/>
                    <a:pt x="101" y="0"/>
                    <a:pt x="101" y="0"/>
                  </a:cubicBezTo>
                  <a:cubicBezTo>
                    <a:pt x="121" y="0"/>
                    <a:pt x="138" y="17"/>
                    <a:pt x="138" y="37"/>
                  </a:cubicBezTo>
                  <a:cubicBezTo>
                    <a:pt x="138" y="88"/>
                    <a:pt x="138" y="88"/>
                    <a:pt x="138" y="88"/>
                  </a:cubicBezTo>
                  <a:cubicBezTo>
                    <a:pt x="138" y="109"/>
                    <a:pt x="121" y="125"/>
                    <a:pt x="101" y="125"/>
                  </a:cubicBezTo>
                  <a:close/>
                  <a:moveTo>
                    <a:pt x="38" y="16"/>
                  </a:moveTo>
                  <a:cubicBezTo>
                    <a:pt x="26" y="16"/>
                    <a:pt x="16" y="26"/>
                    <a:pt x="16" y="37"/>
                  </a:cubicBezTo>
                  <a:cubicBezTo>
                    <a:pt x="16" y="88"/>
                    <a:pt x="16" y="88"/>
                    <a:pt x="16" y="88"/>
                  </a:cubicBezTo>
                  <a:cubicBezTo>
                    <a:pt x="16" y="100"/>
                    <a:pt x="26" y="109"/>
                    <a:pt x="38" y="109"/>
                  </a:cubicBezTo>
                  <a:cubicBezTo>
                    <a:pt x="101" y="109"/>
                    <a:pt x="101" y="109"/>
                    <a:pt x="101" y="109"/>
                  </a:cubicBezTo>
                  <a:cubicBezTo>
                    <a:pt x="113" y="109"/>
                    <a:pt x="122" y="100"/>
                    <a:pt x="122" y="88"/>
                  </a:cubicBezTo>
                  <a:cubicBezTo>
                    <a:pt x="122" y="37"/>
                    <a:pt x="122" y="37"/>
                    <a:pt x="122" y="37"/>
                  </a:cubicBezTo>
                  <a:cubicBezTo>
                    <a:pt x="122" y="26"/>
                    <a:pt x="113"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3" name="Freeform 6"/>
            <p:cNvSpPr>
              <a:spLocks noEditPoints="1"/>
            </p:cNvSpPr>
            <p:nvPr/>
          </p:nvSpPr>
          <p:spPr bwMode="auto">
            <a:xfrm>
              <a:off x="92" y="64"/>
              <a:ext cx="266" cy="245"/>
            </a:xfrm>
            <a:custGeom>
              <a:avLst/>
              <a:gdLst>
                <a:gd name="T0" fmla="*/ 101 w 138"/>
                <a:gd name="T1" fmla="*/ 126 h 126"/>
                <a:gd name="T2" fmla="*/ 38 w 138"/>
                <a:gd name="T3" fmla="*/ 126 h 126"/>
                <a:gd name="T4" fmla="*/ 0 w 138"/>
                <a:gd name="T5" fmla="*/ 88 h 126"/>
                <a:gd name="T6" fmla="*/ 0 w 138"/>
                <a:gd name="T7" fmla="*/ 38 h 126"/>
                <a:gd name="T8" fmla="*/ 38 w 138"/>
                <a:gd name="T9" fmla="*/ 0 h 126"/>
                <a:gd name="T10" fmla="*/ 101 w 138"/>
                <a:gd name="T11" fmla="*/ 0 h 126"/>
                <a:gd name="T12" fmla="*/ 138 w 138"/>
                <a:gd name="T13" fmla="*/ 38 h 126"/>
                <a:gd name="T14" fmla="*/ 138 w 138"/>
                <a:gd name="T15" fmla="*/ 88 h 126"/>
                <a:gd name="T16" fmla="*/ 101 w 138"/>
                <a:gd name="T17" fmla="*/ 126 h 126"/>
                <a:gd name="T18" fmla="*/ 38 w 138"/>
                <a:gd name="T19" fmla="*/ 16 h 126"/>
                <a:gd name="T20" fmla="*/ 16 w 138"/>
                <a:gd name="T21" fmla="*/ 38 h 126"/>
                <a:gd name="T22" fmla="*/ 16 w 138"/>
                <a:gd name="T23" fmla="*/ 88 h 126"/>
                <a:gd name="T24" fmla="*/ 38 w 138"/>
                <a:gd name="T25" fmla="*/ 110 h 126"/>
                <a:gd name="T26" fmla="*/ 101 w 138"/>
                <a:gd name="T27" fmla="*/ 110 h 126"/>
                <a:gd name="T28" fmla="*/ 122 w 138"/>
                <a:gd name="T29" fmla="*/ 88 h 126"/>
                <a:gd name="T30" fmla="*/ 122 w 138"/>
                <a:gd name="T31" fmla="*/ 38 h 126"/>
                <a:gd name="T32" fmla="*/ 101 w 138"/>
                <a:gd name="T33" fmla="*/ 16 h 126"/>
                <a:gd name="T34" fmla="*/ 38 w 138"/>
                <a:gd name="T35"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6">
                  <a:moveTo>
                    <a:pt x="101" y="126"/>
                  </a:moveTo>
                  <a:cubicBezTo>
                    <a:pt x="38" y="126"/>
                    <a:pt x="38" y="126"/>
                    <a:pt x="38" y="126"/>
                  </a:cubicBezTo>
                  <a:cubicBezTo>
                    <a:pt x="17" y="126"/>
                    <a:pt x="0" y="109"/>
                    <a:pt x="0" y="88"/>
                  </a:cubicBezTo>
                  <a:cubicBezTo>
                    <a:pt x="0" y="38"/>
                    <a:pt x="0" y="38"/>
                    <a:pt x="0" y="38"/>
                  </a:cubicBezTo>
                  <a:cubicBezTo>
                    <a:pt x="0" y="17"/>
                    <a:pt x="17" y="0"/>
                    <a:pt x="38" y="0"/>
                  </a:cubicBezTo>
                  <a:cubicBezTo>
                    <a:pt x="101" y="0"/>
                    <a:pt x="101" y="0"/>
                    <a:pt x="101" y="0"/>
                  </a:cubicBezTo>
                  <a:cubicBezTo>
                    <a:pt x="121" y="0"/>
                    <a:pt x="138" y="17"/>
                    <a:pt x="138" y="38"/>
                  </a:cubicBezTo>
                  <a:cubicBezTo>
                    <a:pt x="138" y="88"/>
                    <a:pt x="138" y="88"/>
                    <a:pt x="138" y="88"/>
                  </a:cubicBezTo>
                  <a:cubicBezTo>
                    <a:pt x="138" y="109"/>
                    <a:pt x="121" y="126"/>
                    <a:pt x="101" y="126"/>
                  </a:cubicBezTo>
                  <a:close/>
                  <a:moveTo>
                    <a:pt x="38" y="16"/>
                  </a:moveTo>
                  <a:cubicBezTo>
                    <a:pt x="26" y="16"/>
                    <a:pt x="16" y="26"/>
                    <a:pt x="16" y="38"/>
                  </a:cubicBezTo>
                  <a:cubicBezTo>
                    <a:pt x="16" y="88"/>
                    <a:pt x="16" y="88"/>
                    <a:pt x="16" y="88"/>
                  </a:cubicBezTo>
                  <a:cubicBezTo>
                    <a:pt x="16" y="100"/>
                    <a:pt x="26" y="110"/>
                    <a:pt x="38" y="110"/>
                  </a:cubicBezTo>
                  <a:cubicBezTo>
                    <a:pt x="101" y="110"/>
                    <a:pt x="101" y="110"/>
                    <a:pt x="101" y="110"/>
                  </a:cubicBezTo>
                  <a:cubicBezTo>
                    <a:pt x="112" y="110"/>
                    <a:pt x="122" y="100"/>
                    <a:pt x="122" y="88"/>
                  </a:cubicBezTo>
                  <a:cubicBezTo>
                    <a:pt x="122" y="38"/>
                    <a:pt x="122" y="38"/>
                    <a:pt x="122" y="38"/>
                  </a:cubicBezTo>
                  <a:cubicBezTo>
                    <a:pt x="122" y="26"/>
                    <a:pt x="112"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426173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2446"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1452279" y="1624750"/>
            <a:ext cx="10462879"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2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Knowledge exploration</a:t>
            </a:r>
            <a:b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j-ea"/>
                <a:cs typeface="+mj-cs"/>
              </a:rPr>
            </a:b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j-ea"/>
                <a:cs typeface="+mj-cs"/>
              </a:rPr>
              <a:t>Enable interactive search experiences over structured data via natural language inputs</a:t>
            </a: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16" name="Rectangle 15"/>
          <p:cNvSpPr/>
          <p:nvPr/>
        </p:nvSpPr>
        <p:spPr>
          <a:xfrm>
            <a:off x="1948874" y="2699765"/>
            <a:ext cx="9966285" cy="3745051"/>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Attribute histograms</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To enable rich visualization and interactive faceted experience</a:t>
            </a:r>
            <a:endPar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Structured query evaluation</a:t>
            </a:r>
            <a:b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efficiently retrieve detailed information about matching objects</a:t>
            </a:r>
          </a:p>
          <a:p>
            <a:pPr marL="0" marR="0" lvl="0" indent="0" defTabSz="895838"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Query auto-completion</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reduce user effort and help with discovery of rich capabilities</a:t>
            </a:r>
          </a:p>
          <a:p>
            <a:pPr marL="0" marR="0" lvl="0" indent="0" defTabSz="895838"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Natural language understanding</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interpret natural language queries into structured query expressions</a:t>
            </a:r>
          </a:p>
        </p:txBody>
      </p:sp>
      <p:grpSp>
        <p:nvGrpSpPr>
          <p:cNvPr id="18" name="Group 17"/>
          <p:cNvGrpSpPr/>
          <p:nvPr/>
        </p:nvGrpSpPr>
        <p:grpSpPr>
          <a:xfrm>
            <a:off x="1856701" y="1742716"/>
            <a:ext cx="874111" cy="753948"/>
            <a:chOff x="3056822" y="1764815"/>
            <a:chExt cx="892208" cy="769557"/>
          </a:xfrm>
        </p:grpSpPr>
        <p:sp>
          <p:nvSpPr>
            <p:cNvPr id="19"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0"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1" name="Freeform 5"/>
          <p:cNvSpPr>
            <a:spLocks/>
          </p:cNvSpPr>
          <p:nvPr/>
        </p:nvSpPr>
        <p:spPr bwMode="auto">
          <a:xfrm>
            <a:off x="2145512" y="1993400"/>
            <a:ext cx="277886" cy="277139"/>
          </a:xfrm>
          <a:custGeom>
            <a:avLst/>
            <a:gdLst>
              <a:gd name="T0" fmla="*/ 171 w 192"/>
              <a:gd name="T1" fmla="*/ 0 h 191"/>
              <a:gd name="T2" fmla="*/ 150 w 192"/>
              <a:gd name="T3" fmla="*/ 21 h 191"/>
              <a:gd name="T4" fmla="*/ 155 w 192"/>
              <a:gd name="T5" fmla="*/ 33 h 191"/>
              <a:gd name="T6" fmla="*/ 123 w 192"/>
              <a:gd name="T7" fmla="*/ 72 h 191"/>
              <a:gd name="T8" fmla="*/ 108 w 192"/>
              <a:gd name="T9" fmla="*/ 68 h 191"/>
              <a:gd name="T10" fmla="*/ 75 w 192"/>
              <a:gd name="T11" fmla="*/ 95 h 191"/>
              <a:gd name="T12" fmla="*/ 40 w 192"/>
              <a:gd name="T13" fmla="*/ 95 h 191"/>
              <a:gd name="T14" fmla="*/ 20 w 192"/>
              <a:gd name="T15" fmla="*/ 82 h 191"/>
              <a:gd name="T16" fmla="*/ 0 w 192"/>
              <a:gd name="T17" fmla="*/ 103 h 191"/>
              <a:gd name="T18" fmla="*/ 20 w 192"/>
              <a:gd name="T19" fmla="*/ 124 h 191"/>
              <a:gd name="T20" fmla="*/ 40 w 192"/>
              <a:gd name="T21" fmla="*/ 111 h 191"/>
              <a:gd name="T22" fmla="*/ 75 w 192"/>
              <a:gd name="T23" fmla="*/ 111 h 191"/>
              <a:gd name="T24" fmla="*/ 90 w 192"/>
              <a:gd name="T25" fmla="*/ 132 h 191"/>
              <a:gd name="T26" fmla="*/ 82 w 192"/>
              <a:gd name="T27" fmla="*/ 150 h 191"/>
              <a:gd name="T28" fmla="*/ 62 w 192"/>
              <a:gd name="T29" fmla="*/ 171 h 191"/>
              <a:gd name="T30" fmla="*/ 83 w 192"/>
              <a:gd name="T31" fmla="*/ 191 h 191"/>
              <a:gd name="T32" fmla="*/ 83 w 192"/>
              <a:gd name="T33" fmla="*/ 191 h 191"/>
              <a:gd name="T34" fmla="*/ 104 w 192"/>
              <a:gd name="T35" fmla="*/ 171 h 191"/>
              <a:gd name="T36" fmla="*/ 97 w 192"/>
              <a:gd name="T37" fmla="*/ 156 h 191"/>
              <a:gd name="T38" fmla="*/ 105 w 192"/>
              <a:gd name="T39" fmla="*/ 137 h 191"/>
              <a:gd name="T40" fmla="*/ 108 w 192"/>
              <a:gd name="T41" fmla="*/ 137 h 191"/>
              <a:gd name="T42" fmla="*/ 143 w 192"/>
              <a:gd name="T43" fmla="*/ 103 h 191"/>
              <a:gd name="T44" fmla="*/ 135 w 192"/>
              <a:gd name="T45" fmla="*/ 81 h 191"/>
              <a:gd name="T46" fmla="*/ 169 w 192"/>
              <a:gd name="T47" fmla="*/ 41 h 191"/>
              <a:gd name="T48" fmla="*/ 171 w 192"/>
              <a:gd name="T49" fmla="*/ 41 h 191"/>
              <a:gd name="T50" fmla="*/ 192 w 192"/>
              <a:gd name="T51" fmla="*/ 21 h 191"/>
              <a:gd name="T52" fmla="*/ 171 w 192"/>
              <a:gd name="T5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1">
                <a:moveTo>
                  <a:pt x="171" y="0"/>
                </a:moveTo>
                <a:cubicBezTo>
                  <a:pt x="160" y="0"/>
                  <a:pt x="150" y="9"/>
                  <a:pt x="150" y="21"/>
                </a:cubicBezTo>
                <a:cubicBezTo>
                  <a:pt x="150" y="25"/>
                  <a:pt x="152" y="30"/>
                  <a:pt x="155" y="33"/>
                </a:cubicBezTo>
                <a:cubicBezTo>
                  <a:pt x="123" y="72"/>
                  <a:pt x="123" y="72"/>
                  <a:pt x="123" y="72"/>
                </a:cubicBezTo>
                <a:cubicBezTo>
                  <a:pt x="118" y="70"/>
                  <a:pt x="114" y="68"/>
                  <a:pt x="108" y="68"/>
                </a:cubicBezTo>
                <a:cubicBezTo>
                  <a:pt x="92" y="68"/>
                  <a:pt x="79" y="80"/>
                  <a:pt x="75" y="95"/>
                </a:cubicBezTo>
                <a:cubicBezTo>
                  <a:pt x="40" y="95"/>
                  <a:pt x="40" y="95"/>
                  <a:pt x="40" y="95"/>
                </a:cubicBezTo>
                <a:cubicBezTo>
                  <a:pt x="36" y="87"/>
                  <a:pt x="29" y="82"/>
                  <a:pt x="20" y="82"/>
                </a:cubicBezTo>
                <a:cubicBezTo>
                  <a:pt x="9" y="82"/>
                  <a:pt x="0" y="92"/>
                  <a:pt x="0" y="103"/>
                </a:cubicBezTo>
                <a:cubicBezTo>
                  <a:pt x="0" y="114"/>
                  <a:pt x="9" y="124"/>
                  <a:pt x="20" y="124"/>
                </a:cubicBezTo>
                <a:cubicBezTo>
                  <a:pt x="29" y="124"/>
                  <a:pt x="36" y="118"/>
                  <a:pt x="40" y="111"/>
                </a:cubicBezTo>
                <a:cubicBezTo>
                  <a:pt x="75" y="111"/>
                  <a:pt x="75" y="111"/>
                  <a:pt x="75" y="111"/>
                </a:cubicBezTo>
                <a:cubicBezTo>
                  <a:pt x="77" y="120"/>
                  <a:pt x="83" y="127"/>
                  <a:pt x="90" y="132"/>
                </a:cubicBezTo>
                <a:cubicBezTo>
                  <a:pt x="82" y="150"/>
                  <a:pt x="82" y="150"/>
                  <a:pt x="82" y="150"/>
                </a:cubicBezTo>
                <a:cubicBezTo>
                  <a:pt x="71" y="150"/>
                  <a:pt x="62" y="159"/>
                  <a:pt x="62" y="171"/>
                </a:cubicBezTo>
                <a:cubicBezTo>
                  <a:pt x="62" y="182"/>
                  <a:pt x="72" y="191"/>
                  <a:pt x="83" y="191"/>
                </a:cubicBezTo>
                <a:cubicBezTo>
                  <a:pt x="83" y="191"/>
                  <a:pt x="83" y="191"/>
                  <a:pt x="83" y="191"/>
                </a:cubicBezTo>
                <a:cubicBezTo>
                  <a:pt x="95" y="191"/>
                  <a:pt x="104" y="182"/>
                  <a:pt x="104" y="171"/>
                </a:cubicBezTo>
                <a:cubicBezTo>
                  <a:pt x="104" y="165"/>
                  <a:pt x="101" y="159"/>
                  <a:pt x="97" y="156"/>
                </a:cubicBezTo>
                <a:cubicBezTo>
                  <a:pt x="105" y="137"/>
                  <a:pt x="105" y="137"/>
                  <a:pt x="105" y="137"/>
                </a:cubicBezTo>
                <a:cubicBezTo>
                  <a:pt x="106" y="137"/>
                  <a:pt x="107" y="137"/>
                  <a:pt x="108" y="137"/>
                </a:cubicBezTo>
                <a:cubicBezTo>
                  <a:pt x="127" y="137"/>
                  <a:pt x="143" y="122"/>
                  <a:pt x="143" y="103"/>
                </a:cubicBezTo>
                <a:cubicBezTo>
                  <a:pt x="143" y="95"/>
                  <a:pt x="140" y="87"/>
                  <a:pt x="135" y="81"/>
                </a:cubicBezTo>
                <a:cubicBezTo>
                  <a:pt x="169" y="41"/>
                  <a:pt x="169" y="41"/>
                  <a:pt x="169" y="41"/>
                </a:cubicBezTo>
                <a:cubicBezTo>
                  <a:pt x="170" y="41"/>
                  <a:pt x="170" y="41"/>
                  <a:pt x="171" y="41"/>
                </a:cubicBezTo>
                <a:cubicBezTo>
                  <a:pt x="182" y="41"/>
                  <a:pt x="192" y="32"/>
                  <a:pt x="192" y="21"/>
                </a:cubicBezTo>
                <a:cubicBezTo>
                  <a:pt x="192" y="9"/>
                  <a:pt x="182" y="0"/>
                  <a:pt x="1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0151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xEl>
                                              <p:pRg st="3" end="3"/>
                                            </p:txEl>
                                          </p:spTgt>
                                        </p:tgtEl>
                                        <p:attrNameLst>
                                          <p:attrName>style.visibility</p:attrName>
                                        </p:attrNameLst>
                                      </p:cBhvr>
                                      <p:to>
                                        <p:strVal val="visible"/>
                                      </p:to>
                                    </p:set>
                                    <p:animEffect transition="in" filter="fade">
                                      <p:cBhvr>
                                        <p:cTn id="20" dur="500"/>
                                        <p:tgtEl>
                                          <p:spTgt spid="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500"/>
                                        <p:tgtEl>
                                          <p:spTgt spid="1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Simplified management and administration</a:t>
            </a:r>
          </a:p>
        </p:txBody>
      </p:sp>
      <p:sp>
        <p:nvSpPr>
          <p:cNvPr id="3" name="Content Placeholder 3"/>
          <p:cNvSpPr txBox="1">
            <a:spLocks/>
          </p:cNvSpPr>
          <p:nvPr/>
        </p:nvSpPr>
        <p:spPr>
          <a:xfrm>
            <a:off x="0" y="1638300"/>
            <a:ext cx="5375187" cy="3923442"/>
          </a:xfrm>
          <a:prstGeom prst="rect">
            <a:avLst/>
          </a:prstGeom>
          <a:noFill/>
        </p:spPr>
        <p:txBody>
          <a:bodyPr vert="horz" wrap="square" lIns="457200" tIns="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240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j-lt"/>
                <a:ea typeface="+mn-ea"/>
                <a:cs typeface="+mn-cs"/>
              </a:rPr>
              <a:t>Web-based management in Azure portal</a:t>
            </a:r>
          </a:p>
          <a:p>
            <a:pPr marL="0" marR="0" lvl="0" indent="0" algn="l" defTabSz="932742" rtl="0" eaLnBrk="1" fontAlgn="auto" latinLnBrk="0" hangingPunct="1">
              <a:lnSpc>
                <a:spcPct val="90000"/>
              </a:lnSpc>
              <a:spcBef>
                <a:spcPts val="0"/>
              </a:spcBef>
              <a:spcAft>
                <a:spcPts val="240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j-lt"/>
                <a:ea typeface="+mn-ea"/>
                <a:cs typeface="+mn-cs"/>
              </a:rPr>
              <a:t>Automate tasks using PowerShell</a:t>
            </a:r>
          </a:p>
          <a:p>
            <a:pPr marL="0" marR="0" lvl="0" indent="0" algn="l" defTabSz="932742" rtl="0" eaLnBrk="1" fontAlgn="auto" latinLnBrk="0" hangingPunct="1">
              <a:lnSpc>
                <a:spcPct val="90000"/>
              </a:lnSpc>
              <a:spcBef>
                <a:spcPts val="0"/>
              </a:spcBef>
              <a:spcAft>
                <a:spcPts val="240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j-lt"/>
                <a:ea typeface="+mn-ea"/>
                <a:cs typeface="+mn-cs"/>
              </a:rPr>
              <a:t>Role-based Access Control with Azure Active Directory</a:t>
            </a:r>
          </a:p>
          <a:p>
            <a:pPr marL="0" marR="0" lvl="0" indent="0" algn="l" defTabSz="932742" rtl="0" eaLnBrk="1" fontAlgn="auto" latinLnBrk="0" hangingPunct="1">
              <a:lnSpc>
                <a:spcPct val="90000"/>
              </a:lnSpc>
              <a:spcBef>
                <a:spcPts val="0"/>
              </a:spcBef>
              <a:spcAft>
                <a:spcPts val="240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j-lt"/>
                <a:ea typeface="+mn-ea"/>
                <a:cs typeface="+mn-cs"/>
              </a:rPr>
              <a:t>Monitor service operations and activity</a:t>
            </a:r>
          </a:p>
        </p:txBody>
      </p:sp>
      <p:pic>
        <p:nvPicPr>
          <p:cNvPr id="4" name="Picture 3"/>
          <p:cNvPicPr>
            <a:picLocks noChangeAspect="1"/>
          </p:cNvPicPr>
          <p:nvPr/>
        </p:nvPicPr>
        <p:blipFill>
          <a:blip r:embed="rId3"/>
          <a:stretch>
            <a:fillRect/>
          </a:stretch>
        </p:blipFill>
        <p:spPr>
          <a:xfrm>
            <a:off x="5202196" y="1707977"/>
            <a:ext cx="6532604" cy="3674589"/>
          </a:xfrm>
          <a:prstGeom prst="rect">
            <a:avLst/>
          </a:prstGeom>
          <a:ln w="28575">
            <a:solidFill>
              <a:srgbClr val="DC3C00"/>
            </a:solidFill>
          </a:ln>
        </p:spPr>
      </p:pic>
    </p:spTree>
    <p:extLst>
      <p:ext uri="{BB962C8B-B14F-4D97-AF65-F5344CB8AC3E}">
        <p14:creationId xmlns:p14="http://schemas.microsoft.com/office/powerpoint/2010/main" val="401015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 y="2674"/>
            <a:ext cx="12192552" cy="6858311"/>
          </a:xfrm>
          <a:prstGeom prst="rect">
            <a:avLst/>
          </a:prstGeom>
        </p:spPr>
      </p:pic>
      <p:sp>
        <p:nvSpPr>
          <p:cNvPr id="20" name="Rectangle 19"/>
          <p:cNvSpPr/>
          <p:nvPr/>
        </p:nvSpPr>
        <p:spPr bwMode="auto">
          <a:xfrm>
            <a:off x="2646750" y="2666431"/>
            <a:ext cx="9262054" cy="3898056"/>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Title 1"/>
          <p:cNvSpPr txBox="1">
            <a:spLocks/>
          </p:cNvSpPr>
          <p:nvPr/>
        </p:nvSpPr>
        <p:spPr>
          <a:xfrm>
            <a:off x="4329704" y="2551866"/>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Recommendations</a:t>
            </a:r>
          </a:p>
        </p:txBody>
      </p:sp>
      <p:sp>
        <p:nvSpPr>
          <p:cNvPr id="22" name="Freeform 5"/>
          <p:cNvSpPr>
            <a:spLocks/>
          </p:cNvSpPr>
          <p:nvPr/>
        </p:nvSpPr>
        <p:spPr bwMode="auto">
          <a:xfrm>
            <a:off x="2646749" y="266643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2956628" y="3757161"/>
            <a:ext cx="8958531" cy="2700236"/>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Increase catalog discovery</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Help customers easily discover items that they may be interested in</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Personalize your experience</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Show suggestions that are targeted to each specific user</a:t>
            </a:r>
            <a:endParaRPr kumimoji="0" lang="en-US" altLang="zh-CN" sz="3527" b="0" i="0" u="none" strike="noStrike" kern="0" cap="none" spc="-100" normalizeH="0" baseline="0" noProof="0" dirty="0">
              <a:ln>
                <a:noFill/>
              </a:ln>
              <a:solidFill>
                <a:sysClr val="windowText" lastClr="000000"/>
              </a:solidFill>
              <a:effectLst/>
              <a:uLnTx/>
              <a:uFillTx/>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Increase the bottom line</a:t>
            </a:r>
            <a:br>
              <a:rPr kumimoji="0" lang="en-US" altLang="zh-CN" sz="3527" b="0" i="0" u="none" strike="noStrike" kern="0" cap="none" spc="-100" normalizeH="0" baseline="0" noProof="0" dirty="0">
                <a:ln>
                  <a:noFill/>
                </a:ln>
                <a:solidFill>
                  <a:sysClr val="windowText" lastClr="000000"/>
                </a:solidFill>
                <a:effectLst/>
                <a:uLnTx/>
                <a:uFillTx/>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Increase your conversion rate by offering the right products at the right time</a:t>
            </a:r>
          </a:p>
        </p:txBody>
      </p:sp>
      <p:grpSp>
        <p:nvGrpSpPr>
          <p:cNvPr id="14" name="Group 13"/>
          <p:cNvGrpSpPr/>
          <p:nvPr/>
        </p:nvGrpSpPr>
        <p:grpSpPr>
          <a:xfrm>
            <a:off x="3080173" y="2860595"/>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3983080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95" name="Group 94"/>
          <p:cNvGrpSpPr/>
          <p:nvPr/>
        </p:nvGrpSpPr>
        <p:grpSpPr>
          <a:xfrm>
            <a:off x="667444" y="363688"/>
            <a:ext cx="3710409" cy="754315"/>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 name="Group 1"/>
          <p:cNvGrpSpPr/>
          <p:nvPr/>
        </p:nvGrpSpPr>
        <p:grpSpPr>
          <a:xfrm>
            <a:off x="378211" y="363010"/>
            <a:ext cx="3999642" cy="760732"/>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82" name="Group 181"/>
          <p:cNvGrpSpPr/>
          <p:nvPr/>
        </p:nvGrpSpPr>
        <p:grpSpPr>
          <a:xfrm>
            <a:off x="10054224" y="2652046"/>
            <a:ext cx="1568743" cy="1568743"/>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74" name="Group 173"/>
          <p:cNvGrpSpPr/>
          <p:nvPr/>
        </p:nvGrpSpPr>
        <p:grpSpPr>
          <a:xfrm>
            <a:off x="5314156" y="2652048"/>
            <a:ext cx="1568743" cy="1568743"/>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59" name="Group 158"/>
          <p:cNvGrpSpPr/>
          <p:nvPr/>
        </p:nvGrpSpPr>
        <p:grpSpPr>
          <a:xfrm>
            <a:off x="2944122" y="2652048"/>
            <a:ext cx="1568743" cy="1568743"/>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43" name="Group 142"/>
          <p:cNvGrpSpPr/>
          <p:nvPr/>
        </p:nvGrpSpPr>
        <p:grpSpPr>
          <a:xfrm>
            <a:off x="574088" y="2652048"/>
            <a:ext cx="1568743" cy="1568743"/>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0" name="Group 9"/>
          <p:cNvGrpSpPr/>
          <p:nvPr/>
        </p:nvGrpSpPr>
        <p:grpSpPr>
          <a:xfrm>
            <a:off x="7684190" y="2652048"/>
            <a:ext cx="1568743" cy="1568743"/>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33" name="Group 32"/>
          <p:cNvGrpSpPr/>
          <p:nvPr/>
        </p:nvGrpSpPr>
        <p:grpSpPr>
          <a:xfrm>
            <a:off x="280863" y="4243050"/>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Connect powerful search to your apps</a:t>
              </a:r>
            </a:p>
          </p:txBody>
        </p:sp>
      </p:grpSp>
      <p:grpSp>
        <p:nvGrpSpPr>
          <p:cNvPr id="36" name="Group 35"/>
          <p:cNvGrpSpPr/>
          <p:nvPr/>
        </p:nvGrpSpPr>
        <p:grpSpPr>
          <a:xfrm>
            <a:off x="7386058" y="4243049"/>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Trending videos, detailed metadata, and rich results</a:t>
              </a:r>
            </a:p>
          </p:txBody>
        </p:sp>
      </p:grpSp>
      <p:grpSp>
        <p:nvGrpSpPr>
          <p:cNvPr id="39" name="Group 38"/>
          <p:cNvGrpSpPr/>
          <p:nvPr/>
        </p:nvGrpSpPr>
        <p:grpSpPr>
          <a:xfrm>
            <a:off x="2545152" y="4243050"/>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Give your app intelligent autosuggest options for searches</a:t>
              </a:r>
            </a:p>
          </p:txBody>
        </p:sp>
      </p:grpSp>
      <p:grpSp>
        <p:nvGrpSpPr>
          <p:cNvPr id="42" name="Group 41"/>
          <p:cNvGrpSpPr/>
          <p:nvPr/>
        </p:nvGrpSpPr>
        <p:grpSpPr>
          <a:xfrm>
            <a:off x="4910645" y="4243050"/>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Bring advanced image and metadata search to your app</a:t>
              </a:r>
            </a:p>
          </p:txBody>
        </p:sp>
      </p:grpSp>
      <p:grpSp>
        <p:nvGrpSpPr>
          <p:cNvPr id="47" name="Group 46"/>
          <p:cNvGrpSpPr/>
          <p:nvPr/>
        </p:nvGrpSpPr>
        <p:grpSpPr>
          <a:xfrm>
            <a:off x="9766046" y="4243047"/>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Link your users to robust and timely news searches</a:t>
              </a:r>
            </a:p>
          </p:txBody>
        </p:sp>
      </p:grpSp>
      <p:sp>
        <p:nvSpPr>
          <p:cNvPr id="3" name="Rectangle 2"/>
          <p:cNvSpPr/>
          <p:nvPr/>
        </p:nvSpPr>
        <p:spPr>
          <a:xfrm>
            <a:off x="3347359" y="612277"/>
            <a:ext cx="8022501" cy="323230"/>
          </a:xfrm>
          <a:prstGeom prst="rect">
            <a:avLst/>
          </a:prstGeom>
        </p:spPr>
        <p:txBody>
          <a:bodyPr wrap="square">
            <a:spAutoFit/>
          </a:bodyPr>
          <a:lstStyle/>
          <a:p>
            <a:pPr lvl="0" defTabSz="914225">
              <a:lnSpc>
                <a:spcPct val="90000"/>
              </a:lnSpc>
              <a:spcAft>
                <a:spcPts val="600"/>
              </a:spcAft>
              <a:defRPr/>
            </a:pPr>
            <a:r>
              <a:rPr lang="en-US" sz="1667" kern="0" dirty="0">
                <a:gradFill>
                  <a:gsLst>
                    <a:gs pos="2917">
                      <a:srgbClr val="FFFFFF"/>
                    </a:gs>
                    <a:gs pos="30000">
                      <a:srgbClr val="FFFFFF"/>
                    </a:gs>
                  </a:gsLst>
                  <a:lin ang="5400000" scaled="0"/>
                </a:gradFill>
              </a:rPr>
              <a:t>Access billions of web pages, images, videos, and news with the power of Bing APIs</a:t>
            </a:r>
          </a:p>
        </p:txBody>
      </p:sp>
    </p:spTree>
    <p:extLst>
      <p:ext uri="{BB962C8B-B14F-4D97-AF65-F5344CB8AC3E}">
        <p14:creationId xmlns:p14="http://schemas.microsoft.com/office/powerpoint/2010/main" val="19533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2674"/>
            <a:ext cx="12237576" cy="698765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web search</a:t>
            </a:r>
          </a:p>
        </p:txBody>
      </p:sp>
      <p:sp>
        <p:nvSpPr>
          <p:cNvPr id="20"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1" name="Rectangle 20"/>
          <p:cNvSpPr/>
          <p:nvPr/>
        </p:nvSpPr>
        <p:spPr>
          <a:xfrm>
            <a:off x="3291287" y="4078272"/>
            <a:ext cx="8623872" cy="208679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Intelligent search to your apps with the ability to comb billions of webpages, images, videos, and news with a single API call</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Retrieve web documents indexed by Bing and narrow the results down with filters such as by answer type and freshness</a:t>
            </a:r>
          </a:p>
        </p:txBody>
      </p:sp>
      <p:grpSp>
        <p:nvGrpSpPr>
          <p:cNvPr id="22" name="Group 21"/>
          <p:cNvGrpSpPr/>
          <p:nvPr/>
        </p:nvGrpSpPr>
        <p:grpSpPr>
          <a:xfrm>
            <a:off x="3286614" y="3087896"/>
            <a:ext cx="920110" cy="770093"/>
            <a:chOff x="3560983" y="3138781"/>
            <a:chExt cx="890337" cy="745174"/>
          </a:xfrm>
        </p:grpSpPr>
        <p:sp>
          <p:nvSpPr>
            <p:cNvPr id="2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3708209" y="3248646"/>
            <a:ext cx="281028" cy="281028"/>
            <a:chOff x="-2007816" y="3353659"/>
            <a:chExt cx="551644" cy="551644"/>
          </a:xfrm>
        </p:grpSpPr>
        <p:grpSp>
          <p:nvGrpSpPr>
            <p:cNvPr id="10" name="Group 9"/>
            <p:cNvGrpSpPr/>
            <p:nvPr/>
          </p:nvGrpSpPr>
          <p:grpSpPr>
            <a:xfrm>
              <a:off x="-1731994" y="3353659"/>
              <a:ext cx="0" cy="551644"/>
              <a:chOff x="-1731994" y="3353659"/>
              <a:chExt cx="0" cy="551644"/>
            </a:xfrm>
          </p:grpSpPr>
          <p:cxnSp>
            <p:nvCxnSpPr>
              <p:cNvPr id="9" name="Straight Connector 8"/>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731994" y="3353658"/>
              <a:ext cx="0" cy="551644"/>
              <a:chOff x="-1731994" y="3353659"/>
              <a:chExt cx="0" cy="551644"/>
            </a:xfrm>
          </p:grpSpPr>
          <p:cxnSp>
            <p:nvCxnSpPr>
              <p:cNvPr id="28" name="Straight Connector 27"/>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7632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b="-297"/>
          <a:stretch/>
        </p:blipFill>
        <p:spPr>
          <a:xfrm>
            <a:off x="-25596" y="2674"/>
            <a:ext cx="12237488" cy="6893804"/>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image search</a:t>
            </a:r>
          </a:p>
        </p:txBody>
      </p:sp>
      <p:sp>
        <p:nvSpPr>
          <p:cNvPr id="20" name="Rectangle 19"/>
          <p:cNvSpPr/>
          <p:nvPr/>
        </p:nvSpPr>
        <p:spPr>
          <a:xfrm>
            <a:off x="3291287" y="4078273"/>
            <a:ext cx="8623872" cy="1962985"/>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 variety of image search options, from </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trending images to detailed insights</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Scour the web for images and get results that include thumbnail and full image URLs, publishing website, </a:t>
            </a:r>
            <a:br>
              <a:rPr kumimoji="0" lang="en-US" altLang="zh-CN" sz="2351" b="0" i="0" u="none" strike="noStrike" kern="0" cap="none" spc="0" normalizeH="0" baseline="0" noProof="0" dirty="0">
                <a:ln>
                  <a:noFill/>
                </a:ln>
                <a:solidFill>
                  <a:schemeClr val="bg1"/>
                </a:solidFill>
                <a:effectLst/>
                <a:uLnTx/>
                <a:uFillTx/>
              </a:rPr>
            </a:br>
            <a:r>
              <a:rPr kumimoji="0" lang="en-US" altLang="zh-CN" sz="2351" b="0" i="0" u="none" strike="noStrike" kern="0" cap="none" spc="0" normalizeH="0" baseline="0" noProof="0" dirty="0">
                <a:ln>
                  <a:noFill/>
                </a:ln>
                <a:solidFill>
                  <a:schemeClr val="bg1"/>
                </a:solidFill>
                <a:effectLst/>
                <a:uLnTx/>
                <a:uFillTx/>
              </a:rPr>
              <a:t>image metadata, related images, and more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1267" name="Group 11266"/>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9" name="Group 4"/>
            <p:cNvGrpSpPr>
              <a:grpSpLocks noChangeAspect="1"/>
            </p:cNvGrpSpPr>
            <p:nvPr/>
          </p:nvGrpSpPr>
          <p:grpSpPr bwMode="auto">
            <a:xfrm>
              <a:off x="3804866" y="3355600"/>
              <a:ext cx="217038" cy="213622"/>
              <a:chOff x="0" y="1"/>
              <a:chExt cx="1080" cy="1063"/>
            </a:xfrm>
          </p:grpSpPr>
          <p:sp>
            <p:nvSpPr>
              <p:cNvPr id="30" name="Freeform 5"/>
              <p:cNvSpPr>
                <a:spLocks/>
              </p:cNvSpPr>
              <p:nvPr/>
            </p:nvSpPr>
            <p:spPr bwMode="auto">
              <a:xfrm>
                <a:off x="869" y="864"/>
                <a:ext cx="211" cy="200"/>
              </a:xfrm>
              <a:custGeom>
                <a:avLst/>
                <a:gdLst>
                  <a:gd name="T0" fmla="*/ 173 w 211"/>
                  <a:gd name="T1" fmla="*/ 162 h 200"/>
                  <a:gd name="T2" fmla="*/ 0 w 211"/>
                  <a:gd name="T3" fmla="*/ 162 h 200"/>
                  <a:gd name="T4" fmla="*/ 0 w 211"/>
                  <a:gd name="T5" fmla="*/ 200 h 200"/>
                  <a:gd name="T6" fmla="*/ 211 w 211"/>
                  <a:gd name="T7" fmla="*/ 200 h 200"/>
                  <a:gd name="T8" fmla="*/ 211 w 211"/>
                  <a:gd name="T9" fmla="*/ 0 h 200"/>
                  <a:gd name="T10" fmla="*/ 173 w 211"/>
                  <a:gd name="T11" fmla="*/ 0 h 200"/>
                  <a:gd name="T12" fmla="*/ 173 w 211"/>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11" h="200">
                    <a:moveTo>
                      <a:pt x="173" y="162"/>
                    </a:moveTo>
                    <a:lnTo>
                      <a:pt x="0" y="162"/>
                    </a:lnTo>
                    <a:lnTo>
                      <a:pt x="0" y="200"/>
                    </a:lnTo>
                    <a:lnTo>
                      <a:pt x="211" y="200"/>
                    </a:lnTo>
                    <a:lnTo>
                      <a:pt x="211" y="0"/>
                    </a:lnTo>
                    <a:lnTo>
                      <a:pt x="173" y="0"/>
                    </a:lnTo>
                    <a:lnTo>
                      <a:pt x="173"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1" name="Freeform 6"/>
              <p:cNvSpPr>
                <a:spLocks/>
              </p:cNvSpPr>
              <p:nvPr/>
            </p:nvSpPr>
            <p:spPr bwMode="auto">
              <a:xfrm>
                <a:off x="869" y="1"/>
                <a:ext cx="211" cy="201"/>
              </a:xfrm>
              <a:custGeom>
                <a:avLst/>
                <a:gdLst>
                  <a:gd name="T0" fmla="*/ 173 w 211"/>
                  <a:gd name="T1" fmla="*/ 38 h 201"/>
                  <a:gd name="T2" fmla="*/ 173 w 211"/>
                  <a:gd name="T3" fmla="*/ 201 h 201"/>
                  <a:gd name="T4" fmla="*/ 211 w 211"/>
                  <a:gd name="T5" fmla="*/ 201 h 201"/>
                  <a:gd name="T6" fmla="*/ 211 w 211"/>
                  <a:gd name="T7" fmla="*/ 0 h 201"/>
                  <a:gd name="T8" fmla="*/ 0 w 211"/>
                  <a:gd name="T9" fmla="*/ 0 h 201"/>
                  <a:gd name="T10" fmla="*/ 0 w 211"/>
                  <a:gd name="T11" fmla="*/ 38 h 201"/>
                  <a:gd name="T12" fmla="*/ 173 w 211"/>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11" h="201">
                    <a:moveTo>
                      <a:pt x="173" y="38"/>
                    </a:moveTo>
                    <a:lnTo>
                      <a:pt x="173" y="201"/>
                    </a:lnTo>
                    <a:lnTo>
                      <a:pt x="211" y="201"/>
                    </a:lnTo>
                    <a:lnTo>
                      <a:pt x="211" y="0"/>
                    </a:lnTo>
                    <a:lnTo>
                      <a:pt x="0" y="0"/>
                    </a:lnTo>
                    <a:lnTo>
                      <a:pt x="0" y="38"/>
                    </a:lnTo>
                    <a:lnTo>
                      <a:pt x="173"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1264" name="Freeform 7"/>
              <p:cNvSpPr>
                <a:spLocks/>
              </p:cNvSpPr>
              <p:nvPr/>
            </p:nvSpPr>
            <p:spPr bwMode="auto">
              <a:xfrm>
                <a:off x="0" y="864"/>
                <a:ext cx="209" cy="200"/>
              </a:xfrm>
              <a:custGeom>
                <a:avLst/>
                <a:gdLst>
                  <a:gd name="T0" fmla="*/ 38 w 209"/>
                  <a:gd name="T1" fmla="*/ 162 h 200"/>
                  <a:gd name="T2" fmla="*/ 38 w 209"/>
                  <a:gd name="T3" fmla="*/ 0 h 200"/>
                  <a:gd name="T4" fmla="*/ 0 w 209"/>
                  <a:gd name="T5" fmla="*/ 0 h 200"/>
                  <a:gd name="T6" fmla="*/ 0 w 209"/>
                  <a:gd name="T7" fmla="*/ 200 h 200"/>
                  <a:gd name="T8" fmla="*/ 209 w 209"/>
                  <a:gd name="T9" fmla="*/ 200 h 200"/>
                  <a:gd name="T10" fmla="*/ 209 w 209"/>
                  <a:gd name="T11" fmla="*/ 162 h 200"/>
                  <a:gd name="T12" fmla="*/ 38 w 209"/>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09" h="200">
                    <a:moveTo>
                      <a:pt x="38" y="162"/>
                    </a:moveTo>
                    <a:lnTo>
                      <a:pt x="38" y="0"/>
                    </a:lnTo>
                    <a:lnTo>
                      <a:pt x="0" y="0"/>
                    </a:lnTo>
                    <a:lnTo>
                      <a:pt x="0" y="200"/>
                    </a:lnTo>
                    <a:lnTo>
                      <a:pt x="209" y="200"/>
                    </a:lnTo>
                    <a:lnTo>
                      <a:pt x="209" y="162"/>
                    </a:lnTo>
                    <a:lnTo>
                      <a:pt x="38"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1265" name="Freeform 8"/>
              <p:cNvSpPr>
                <a:spLocks/>
              </p:cNvSpPr>
              <p:nvPr/>
            </p:nvSpPr>
            <p:spPr bwMode="auto">
              <a:xfrm>
                <a:off x="0" y="1"/>
                <a:ext cx="209" cy="201"/>
              </a:xfrm>
              <a:custGeom>
                <a:avLst/>
                <a:gdLst>
                  <a:gd name="T0" fmla="*/ 38 w 209"/>
                  <a:gd name="T1" fmla="*/ 38 h 201"/>
                  <a:gd name="T2" fmla="*/ 209 w 209"/>
                  <a:gd name="T3" fmla="*/ 38 h 201"/>
                  <a:gd name="T4" fmla="*/ 209 w 209"/>
                  <a:gd name="T5" fmla="*/ 0 h 201"/>
                  <a:gd name="T6" fmla="*/ 0 w 209"/>
                  <a:gd name="T7" fmla="*/ 0 h 201"/>
                  <a:gd name="T8" fmla="*/ 0 w 209"/>
                  <a:gd name="T9" fmla="*/ 201 h 201"/>
                  <a:gd name="T10" fmla="*/ 38 w 209"/>
                  <a:gd name="T11" fmla="*/ 201 h 201"/>
                  <a:gd name="T12" fmla="*/ 38 w 209"/>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09" h="201">
                    <a:moveTo>
                      <a:pt x="38" y="38"/>
                    </a:moveTo>
                    <a:lnTo>
                      <a:pt x="209" y="38"/>
                    </a:lnTo>
                    <a:lnTo>
                      <a:pt x="209" y="0"/>
                    </a:lnTo>
                    <a:lnTo>
                      <a:pt x="0" y="0"/>
                    </a:lnTo>
                    <a:lnTo>
                      <a:pt x="0" y="201"/>
                    </a:lnTo>
                    <a:lnTo>
                      <a:pt x="38" y="201"/>
                    </a:lnTo>
                    <a:lnTo>
                      <a:pt x="38"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8279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674"/>
            <a:ext cx="12311580"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video search</a:t>
            </a:r>
          </a:p>
        </p:txBody>
      </p:sp>
      <p:sp>
        <p:nvSpPr>
          <p:cNvPr id="20" name="Rectangle 19"/>
          <p:cNvSpPr/>
          <p:nvPr/>
        </p:nvSpPr>
        <p:spPr>
          <a:xfrm>
            <a:off x="3291287" y="4078272"/>
            <a:ext cx="8623872" cy="2410764"/>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 variety of advanced video search features, including trending videos, price, and other </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useful metadata</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Find videos from across the web and get responses that provide useful metadata including creator, encoding format, video size and quality, and source view count</a:t>
            </a:r>
          </a:p>
        </p:txBody>
      </p:sp>
      <p:sp>
        <p:nvSpPr>
          <p:cNvPr id="29"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9" name="Group 8"/>
          <p:cNvGrpSpPr/>
          <p:nvPr/>
        </p:nvGrpSpPr>
        <p:grpSpPr>
          <a:xfrm>
            <a:off x="3286614" y="3087896"/>
            <a:ext cx="920110" cy="770093"/>
            <a:chOff x="3354657" y="3149096"/>
            <a:chExt cx="939159" cy="786036"/>
          </a:xfrm>
        </p:grpSpPr>
        <p:grpSp>
          <p:nvGrpSpPr>
            <p:cNvPr id="30" name="Group 29"/>
            <p:cNvGrpSpPr/>
            <p:nvPr/>
          </p:nvGrpSpPr>
          <p:grpSpPr>
            <a:xfrm>
              <a:off x="3354657" y="3149096"/>
              <a:ext cx="939159" cy="786036"/>
              <a:chOff x="3560983" y="3138781"/>
              <a:chExt cx="890337" cy="745174"/>
            </a:xfrm>
          </p:grpSpPr>
          <p:sp>
            <p:nvSpPr>
              <p:cNvPr id="31"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2"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3"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3" name="Isosceles Triangle 2"/>
            <p:cNvSpPr/>
            <p:nvPr/>
          </p:nvSpPr>
          <p:spPr bwMode="auto">
            <a:xfrm rot="5400000">
              <a:off x="3831863" y="3357373"/>
              <a:ext cx="200748" cy="209597"/>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1801468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2674"/>
            <a:ext cx="12192000" cy="688527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news search</a:t>
            </a:r>
          </a:p>
        </p:txBody>
      </p:sp>
      <p:sp>
        <p:nvSpPr>
          <p:cNvPr id="21" name="Rectangle 20"/>
          <p:cNvSpPr/>
          <p:nvPr/>
        </p:nvSpPr>
        <p:spPr>
          <a:xfrm>
            <a:off x="3291287" y="4078272"/>
            <a:ext cx="8623872" cy="1421928"/>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Turn any app into a news desk with world news grouped and filtered by topic, local news, and metadata you can mine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0" name="Group 9"/>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pic>
          <p:nvPicPr>
            <p:cNvPr id="9" name="Picture 8"/>
            <p:cNvPicPr>
              <a:picLocks noChangeAspect="1"/>
            </p:cNvPicPr>
            <p:nvPr/>
          </p:nvPicPr>
          <p:blipFill>
            <a:blip r:embed="rId4"/>
            <a:stretch>
              <a:fillRect/>
            </a:stretch>
          </p:blipFill>
          <p:spPr>
            <a:xfrm>
              <a:off x="3817202" y="3337399"/>
              <a:ext cx="260924" cy="229585"/>
            </a:xfrm>
            <a:prstGeom prst="rect">
              <a:avLst/>
            </a:prstGeom>
          </p:spPr>
        </p:pic>
      </p:grpSp>
    </p:spTree>
    <p:extLst>
      <p:ext uri="{BB962C8B-B14F-4D97-AF65-F5344CB8AC3E}">
        <p14:creationId xmlns:p14="http://schemas.microsoft.com/office/powerpoint/2010/main" val="2627151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1" name="Rectangle 20"/>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auto suggest</a:t>
            </a:r>
          </a:p>
        </p:txBody>
      </p:sp>
      <p:sp>
        <p:nvSpPr>
          <p:cNvPr id="24" name="Rectangle 23"/>
          <p:cNvSpPr/>
          <p:nvPr/>
        </p:nvSpPr>
        <p:spPr>
          <a:xfrm>
            <a:off x="3291287" y="4078272"/>
            <a:ext cx="8623872" cy="171874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Query completion suggestions capabilities, so users can type less </a:t>
            </a:r>
            <a:b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and get to what they want faster</a:t>
            </a:r>
          </a:p>
        </p:txBody>
      </p:sp>
      <p:sp>
        <p:nvSpPr>
          <p:cNvPr id="31"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3286614" y="3087896"/>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8" name="TextBox 27"/>
          <p:cNvSpPr txBox="1"/>
          <p:nvPr/>
        </p:nvSpPr>
        <p:spPr>
          <a:xfrm rot="16200000">
            <a:off x="3611787" y="3156059"/>
            <a:ext cx="452929" cy="615129"/>
          </a:xfrm>
          <a:prstGeom prst="rect">
            <a:avLst/>
          </a:prstGeom>
          <a:noFill/>
        </p:spPr>
        <p:txBody>
          <a:bodyPr wrap="none" lIns="179171" tIns="143336" rIns="179171" bIns="143336" rtlCol="0">
            <a:spAutoFit/>
          </a:bodyPr>
          <a:lstStyle/>
          <a:p>
            <a:pPr marL="0" marR="0" lvl="0" indent="0" defTabSz="895838" eaLnBrk="1" fontAlgn="auto" latinLnBrk="0" hangingPunct="1">
              <a:lnSpc>
                <a:spcPct val="90000"/>
              </a:lnSpc>
              <a:spcBef>
                <a:spcPts val="0"/>
              </a:spcBef>
              <a:spcAft>
                <a:spcPts val="588"/>
              </a:spcAft>
              <a:buClrTx/>
              <a:buSzTx/>
              <a:buFontTx/>
              <a:buNone/>
              <a:tabLst/>
              <a:defRPr/>
            </a:pPr>
            <a:r>
              <a:rPr kumimoji="0" lang="en-US" sz="2351"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4146297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Demo</a:t>
            </a:r>
            <a:endParaRPr lang="en-US" dirty="0"/>
          </a:p>
        </p:txBody>
      </p:sp>
    </p:spTree>
    <p:extLst>
      <p:ext uri="{BB962C8B-B14F-4D97-AF65-F5344CB8AC3E}">
        <p14:creationId xmlns:p14="http://schemas.microsoft.com/office/powerpoint/2010/main" val="163477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pPr defTabSz="896386"/>
            <a:r>
              <a:rPr lang="en-US" sz="1100" kern="0" dirty="0">
                <a:solidFill>
                  <a:schemeClr val="accent2">
                    <a:lumMod val="75000"/>
                  </a:schemeClr>
                </a:solidFill>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pPr defTabSz="896386"/>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pPr defTabSz="896386"/>
            <a:r>
              <a:rPr lang="en-US" sz="1100" kern="0" dirty="0">
                <a:solidFill>
                  <a:schemeClr val="accent2">
                    <a:lumMod val="75000"/>
                  </a:schemeClr>
                </a:solidFill>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4993" y="1283724"/>
            <a:ext cx="8689573" cy="3850831"/>
          </a:xfrm>
          <a:prstGeom prst="rect">
            <a:avLst/>
          </a:prstGeom>
        </p:spPr>
      </p:pic>
      <p:sp>
        <p:nvSpPr>
          <p:cNvPr id="52" name="Rectangle 51"/>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4" name="TextBox 53"/>
          <p:cNvSpPr txBox="1"/>
          <p:nvPr/>
        </p:nvSpPr>
        <p:spPr>
          <a:xfrm>
            <a:off x="1552410" y="5230161"/>
            <a:ext cx="10101363" cy="1568977"/>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Connector Service:  A service to register your bot, configure channels and publish to the Bot Directory. Connect your bot(s) seamlessly to text/</a:t>
            </a:r>
            <a:r>
              <a:rPr lang="en-US" sz="1176" kern="0" dirty="0" err="1">
                <a:solidFill>
                  <a:schemeClr val="bg1"/>
                </a:solidFill>
              </a:rPr>
              <a:t>sms</a:t>
            </a:r>
            <a:r>
              <a:rPr lang="en-US" sz="1176" kern="0" dirty="0">
                <a:solidFill>
                  <a:schemeClr val="bg1"/>
                </a:solidFill>
              </a:rPr>
              <a:t>, Office 365 mail, Skype, Slack, Twitter, and more. </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Builder SDK: An open source SDK hosted on GitHub. Everything you need to build great dialogs within your Node.js or C# bot</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Directory: A public directory of bots registered through the Bot Connector Service. Discover, try, and add bots to conversation experiences</a:t>
            </a:r>
          </a:p>
          <a:p>
            <a:pPr marL="174297" indent="-174297" defTabSz="896386">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a:p>
            <a:pPr marL="174297" indent="-174297" defTabSz="896386">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p:txBody>
      </p:sp>
    </p:spTree>
    <p:extLst>
      <p:ext uri="{BB962C8B-B14F-4D97-AF65-F5344CB8AC3E}">
        <p14:creationId xmlns:p14="http://schemas.microsoft.com/office/powerpoint/2010/main" val="132800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Get things done in more helpful, proactive and natural ways </a:t>
            </a:r>
          </a:p>
        </p:txBody>
      </p:sp>
      <p:grpSp>
        <p:nvGrpSpPr>
          <p:cNvPr id="3" name="Group 2"/>
          <p:cNvGrpSpPr/>
          <p:nvPr/>
        </p:nvGrpSpPr>
        <p:grpSpPr>
          <a:xfrm>
            <a:off x="1910362" y="1449888"/>
            <a:ext cx="10053281" cy="3629667"/>
            <a:chOff x="457200" y="1798776"/>
            <a:chExt cx="11283950" cy="4602024"/>
          </a:xfrm>
        </p:grpSpPr>
        <p:sp>
          <p:nvSpPr>
            <p:cNvPr id="143" name="Rectangle 142"/>
            <p:cNvSpPr/>
            <p:nvPr/>
          </p:nvSpPr>
          <p:spPr bwMode="auto">
            <a:xfrm>
              <a:off x="457200"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44821" rIns="0" bIns="44821" numCol="1" spcCol="0" rtlCol="0" fromWordArt="0" anchor="b" anchorCtr="0" forceAA="0" compatLnSpc="1">
              <a:prstTxWarp prst="textNoShape">
                <a:avLst/>
              </a:prstTxWarp>
              <a:noAutofit/>
            </a:bodyPr>
            <a:lstStyle/>
            <a:p>
              <a:pPr defTabSz="914102" fontAlgn="base">
                <a:spcBef>
                  <a:spcPct val="0"/>
                </a:spcBef>
                <a:spcAft>
                  <a:spcPct val="0"/>
                </a:spcAft>
                <a:defRPr/>
              </a:pPr>
              <a:r>
                <a:rPr lang="en-US" sz="1765" kern="0" dirty="0">
                  <a:solidFill>
                    <a:srgbClr val="0072C6"/>
                  </a:solidFill>
                  <a:latin typeface="+mj-lt"/>
                  <a:ea typeface="Segoe UI" pitchFamily="34" charset="0"/>
                  <a:cs typeface="Segoe UI" pitchFamily="34" charset="0"/>
                </a:rPr>
                <a:t>Here are some of the things I can help you with…</a:t>
              </a:r>
            </a:p>
          </p:txBody>
        </p:sp>
        <p:sp>
          <p:nvSpPr>
            <p:cNvPr id="144" name="Rectangle 143"/>
            <p:cNvSpPr/>
            <p:nvPr/>
          </p:nvSpPr>
          <p:spPr bwMode="auto">
            <a:xfrm>
              <a:off x="4254785"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defRPr/>
              </a:pPr>
              <a:r>
                <a:rPr lang="en-US" sz="1765" kern="0" dirty="0">
                  <a:solidFill>
                    <a:srgbClr val="0072C6"/>
                  </a:solidFill>
                  <a:latin typeface="+mj-lt"/>
                  <a:ea typeface="Segoe UI" pitchFamily="34" charset="0"/>
                  <a:cs typeface="Segoe UI" pitchFamily="34" charset="0"/>
                </a:rPr>
                <a:t>Cortana for</a:t>
              </a:r>
              <a:br>
                <a:rPr lang="en-US" sz="1765" kern="0" dirty="0">
                  <a:solidFill>
                    <a:srgbClr val="0072C6"/>
                  </a:solidFill>
                  <a:latin typeface="+mj-lt"/>
                  <a:ea typeface="Segoe UI" pitchFamily="34" charset="0"/>
                  <a:cs typeface="Segoe UI" pitchFamily="34" charset="0"/>
                </a:rPr>
              </a:br>
              <a:r>
                <a:rPr lang="en-US" sz="1765" kern="0" dirty="0">
                  <a:solidFill>
                    <a:srgbClr val="0072C6"/>
                  </a:solidFill>
                  <a:latin typeface="+mj-lt"/>
                  <a:ea typeface="Segoe UI" pitchFamily="34" charset="0"/>
                  <a:cs typeface="Segoe UI" pitchFamily="34" charset="0"/>
                </a:rPr>
                <a:t>Consumers (today)</a:t>
              </a:r>
            </a:p>
          </p:txBody>
        </p:sp>
        <p:sp>
          <p:nvSpPr>
            <p:cNvPr id="145" name="Rectangle 144"/>
            <p:cNvSpPr/>
            <p:nvPr/>
          </p:nvSpPr>
          <p:spPr bwMode="auto">
            <a:xfrm>
              <a:off x="8052369"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defRPr/>
              </a:pPr>
              <a:r>
                <a:rPr lang="en-US" sz="1765" kern="0" dirty="0">
                  <a:solidFill>
                    <a:srgbClr val="0072C6"/>
                  </a:solidFill>
                  <a:latin typeface="+mj-lt"/>
                  <a:ea typeface="Segoe UI" pitchFamily="34" charset="0"/>
                  <a:cs typeface="Segoe UI" pitchFamily="34" charset="0"/>
                </a:rPr>
                <a:t>With the Cortana</a:t>
              </a:r>
              <a:br>
                <a:rPr lang="en-US" sz="1765" kern="0" dirty="0">
                  <a:solidFill>
                    <a:srgbClr val="0072C6"/>
                  </a:solidFill>
                  <a:latin typeface="+mj-lt"/>
                  <a:ea typeface="Segoe UI" pitchFamily="34" charset="0"/>
                  <a:cs typeface="Segoe UI" pitchFamily="34" charset="0"/>
                </a:rPr>
              </a:br>
              <a:r>
                <a:rPr lang="en-US" sz="1765" kern="0" dirty="0">
                  <a:solidFill>
                    <a:srgbClr val="0072C6"/>
                  </a:solidFill>
                  <a:latin typeface="+mj-lt"/>
                  <a:ea typeface="Segoe UI" pitchFamily="34" charset="0"/>
                  <a:cs typeface="Segoe UI" pitchFamily="34" charset="0"/>
                </a:rPr>
                <a:t>Intelligence Suite</a:t>
              </a:r>
            </a:p>
          </p:txBody>
        </p:sp>
        <p:pic>
          <p:nvPicPr>
            <p:cNvPr id="146" name="Picture 145"/>
            <p:cNvPicPr>
              <a:picLocks/>
            </p:cNvPicPr>
            <p:nvPr/>
          </p:nvPicPr>
          <p:blipFill rotWithShape="1">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147" name="Rectangle 146"/>
            <p:cNvSpPr/>
            <p:nvPr/>
          </p:nvSpPr>
          <p:spPr bwMode="auto">
            <a:xfrm>
              <a:off x="457200"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Answers</a:t>
              </a:r>
            </a:p>
          </p:txBody>
        </p:sp>
        <p:sp>
          <p:nvSpPr>
            <p:cNvPr id="148" name="Rectangle 147"/>
            <p:cNvSpPr/>
            <p:nvPr/>
          </p:nvSpPr>
          <p:spPr bwMode="auto">
            <a:xfrm>
              <a:off x="4254785"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Public reference data answers – “</a:t>
              </a:r>
              <a:r>
                <a:rPr lang="en-US" sz="1176" i="1" kern="0" dirty="0">
                  <a:solidFill>
                    <a:schemeClr val="bg1"/>
                  </a:solidFill>
                  <a:ea typeface="Segoe UI" pitchFamily="34" charset="0"/>
                  <a:cs typeface="Segoe UI" pitchFamily="34" charset="0"/>
                </a:rPr>
                <a:t>How far is it from Los Angeles to San Francisco?”</a:t>
              </a:r>
            </a:p>
          </p:txBody>
        </p:sp>
        <p:sp>
          <p:nvSpPr>
            <p:cNvPr id="149" name="Rectangle 148"/>
            <p:cNvSpPr/>
            <p:nvPr/>
          </p:nvSpPr>
          <p:spPr bwMode="auto">
            <a:xfrm>
              <a:off x="8052369"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Answers from organizational data in Power BI</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“What were our biggest deals that closed </a:t>
              </a:r>
              <a:br>
                <a:rPr lang="en-US" sz="1176" i="1" kern="0" dirty="0">
                  <a:solidFill>
                    <a:schemeClr val="bg1"/>
                  </a:solidFill>
                  <a:ea typeface="Segoe UI" pitchFamily="34" charset="0"/>
                  <a:cs typeface="Segoe UI" pitchFamily="34" charset="0"/>
                </a:rPr>
              </a:br>
              <a:r>
                <a:rPr lang="en-US" sz="1176" i="1" kern="0" dirty="0">
                  <a:solidFill>
                    <a:schemeClr val="bg1"/>
                  </a:solidFill>
                  <a:ea typeface="Segoe UI" pitchFamily="34" charset="0"/>
                  <a:cs typeface="Segoe UI" pitchFamily="34" charset="0"/>
                </a:rPr>
                <a:t>last month?”</a:t>
              </a:r>
            </a:p>
          </p:txBody>
        </p:sp>
        <p:sp>
          <p:nvSpPr>
            <p:cNvPr id="150" name="Rectangle 149"/>
            <p:cNvSpPr/>
            <p:nvPr/>
          </p:nvSpPr>
          <p:spPr bwMode="auto">
            <a:xfrm>
              <a:off x="457200"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Predictions</a:t>
              </a:r>
            </a:p>
          </p:txBody>
        </p:sp>
        <p:sp>
          <p:nvSpPr>
            <p:cNvPr id="151" name="Rectangle 150"/>
            <p:cNvSpPr/>
            <p:nvPr/>
          </p:nvSpPr>
          <p:spPr bwMode="auto">
            <a:xfrm>
              <a:off x="4254785"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Event predictions – </a:t>
              </a:r>
              <a:r>
                <a:rPr lang="en-US" sz="1176" i="1" kern="0" dirty="0">
                  <a:solidFill>
                    <a:schemeClr val="bg1"/>
                  </a:solidFill>
                  <a:ea typeface="Segoe UI" pitchFamily="34" charset="0"/>
                  <a:cs typeface="Segoe UI" pitchFamily="34" charset="0"/>
                </a:rPr>
                <a:t>“Who do you think is going to win the Germany Italy game?”</a:t>
              </a:r>
            </a:p>
          </p:txBody>
        </p:sp>
        <p:sp>
          <p:nvSpPr>
            <p:cNvPr id="152" name="Rectangle 151"/>
            <p:cNvSpPr/>
            <p:nvPr/>
          </p:nvSpPr>
          <p:spPr bwMode="auto">
            <a:xfrm>
              <a:off x="8052369"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Integration with prediction solutions</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“Which of our customers are most likely to churn in the next quarter?”</a:t>
              </a:r>
            </a:p>
          </p:txBody>
        </p:sp>
        <p:sp>
          <p:nvSpPr>
            <p:cNvPr id="153" name="Rectangle 152"/>
            <p:cNvSpPr/>
            <p:nvPr/>
          </p:nvSpPr>
          <p:spPr bwMode="auto">
            <a:xfrm>
              <a:off x="457200"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Monitoring &amp; Alerts</a:t>
              </a:r>
            </a:p>
          </p:txBody>
        </p:sp>
        <p:sp>
          <p:nvSpPr>
            <p:cNvPr id="154" name="Rectangle 153"/>
            <p:cNvSpPr/>
            <p:nvPr/>
          </p:nvSpPr>
          <p:spPr bwMode="auto">
            <a:xfrm>
              <a:off x="4254785"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Flight status, traffic conditions, changes in weather, …</a:t>
              </a:r>
            </a:p>
          </p:txBody>
        </p:sp>
        <p:sp>
          <p:nvSpPr>
            <p:cNvPr id="155" name="Rectangle 154"/>
            <p:cNvSpPr/>
            <p:nvPr/>
          </p:nvSpPr>
          <p:spPr bwMode="auto">
            <a:xfrm>
              <a:off x="8052369"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Monitoring KPIs and preemptive alerting</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“Alert me if this customer ever has a 90% chance of churn in the next 30 days”</a:t>
              </a:r>
            </a:p>
          </p:txBody>
        </p:sp>
        <p:sp>
          <p:nvSpPr>
            <p:cNvPr id="156" name="Rectangle 155"/>
            <p:cNvSpPr/>
            <p:nvPr/>
          </p:nvSpPr>
          <p:spPr bwMode="auto">
            <a:xfrm>
              <a:off x="457200"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Task Completion</a:t>
              </a:r>
            </a:p>
          </p:txBody>
        </p:sp>
        <p:sp>
          <p:nvSpPr>
            <p:cNvPr id="157" name="Rectangle 156"/>
            <p:cNvSpPr/>
            <p:nvPr/>
          </p:nvSpPr>
          <p:spPr bwMode="auto">
            <a:xfrm>
              <a:off x="4254785"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Setting reminders, scheduling meetings, getting directions, …</a:t>
              </a:r>
            </a:p>
          </p:txBody>
        </p:sp>
        <p:sp>
          <p:nvSpPr>
            <p:cNvPr id="158" name="Rectangle 157"/>
            <p:cNvSpPr/>
            <p:nvPr/>
          </p:nvSpPr>
          <p:spPr bwMode="auto">
            <a:xfrm>
              <a:off x="8052369"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Line of business process integration</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Assistance with expense report submission </a:t>
              </a:r>
              <a:br>
                <a:rPr lang="en-US" sz="1176" i="1" kern="0" dirty="0">
                  <a:solidFill>
                    <a:schemeClr val="bg1"/>
                  </a:solidFill>
                  <a:ea typeface="Segoe UI" pitchFamily="34" charset="0"/>
                  <a:cs typeface="Segoe UI" pitchFamily="34" charset="0"/>
                </a:rPr>
              </a:br>
              <a:r>
                <a:rPr lang="en-US" sz="1176" i="1" kern="0" dirty="0">
                  <a:solidFill>
                    <a:schemeClr val="bg1"/>
                  </a:solidFill>
                  <a:ea typeface="Segoe UI" pitchFamily="34" charset="0"/>
                  <a:cs typeface="Segoe UI" pitchFamily="34" charset="0"/>
                </a:rPr>
                <a:t>on-time within policy</a:t>
              </a:r>
            </a:p>
          </p:txBody>
        </p:sp>
        <p:cxnSp>
          <p:nvCxnSpPr>
            <p:cNvPr id="159" name="Straight Connector 158"/>
            <p:cNvCxnSpPr/>
            <p:nvPr/>
          </p:nvCxnSpPr>
          <p:spPr>
            <a:xfrm>
              <a:off x="457200"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254785"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8052369"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1463613" y="2318118"/>
            <a:ext cx="196803" cy="206902"/>
            <a:chOff x="4106551" y="3401141"/>
            <a:chExt cx="254631" cy="267699"/>
          </a:xfrm>
        </p:grpSpPr>
        <p:sp>
          <p:nvSpPr>
            <p:cNvPr id="125" name="Rectangle 12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1" name="Rectangle 140"/>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grpSp>
        <p:nvGrpSpPr>
          <p:cNvPr id="142" name="Group 141"/>
          <p:cNvGrpSpPr/>
          <p:nvPr/>
        </p:nvGrpSpPr>
        <p:grpSpPr>
          <a:xfrm>
            <a:off x="300482" y="3398114"/>
            <a:ext cx="315714" cy="315714"/>
            <a:chOff x="3236065" y="-9960864"/>
            <a:chExt cx="5641200" cy="5641200"/>
          </a:xfrm>
          <a:solidFill>
            <a:schemeClr val="tx1"/>
          </a:solidFill>
        </p:grpSpPr>
        <p:sp>
          <p:nvSpPr>
            <p:cNvPr id="162" name="Freeform 161"/>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sp>
          <p:nvSpPr>
            <p:cNvPr id="163" name="Freeform 162"/>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grpSp>
      <p:grpSp>
        <p:nvGrpSpPr>
          <p:cNvPr id="164" name="Group 163"/>
          <p:cNvGrpSpPr/>
          <p:nvPr/>
        </p:nvGrpSpPr>
        <p:grpSpPr>
          <a:xfrm>
            <a:off x="244655" y="2382824"/>
            <a:ext cx="427370" cy="274038"/>
            <a:chOff x="7822816" y="2717080"/>
            <a:chExt cx="427431" cy="274077"/>
          </a:xfrm>
          <a:solidFill>
            <a:schemeClr val="accent2">
              <a:lumMod val="75000"/>
            </a:schemeClr>
          </a:solidFill>
        </p:grpSpPr>
        <p:sp>
          <p:nvSpPr>
            <p:cNvPr id="165" name="Freeform 16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16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67" name="Freeform 166"/>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168" name="Rectangle 167"/>
          <p:cNvSpPr/>
          <p:nvPr/>
        </p:nvSpPr>
        <p:spPr>
          <a:xfrm>
            <a:off x="696403" y="3426122"/>
            <a:ext cx="1268690" cy="264972"/>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Cortana</a:t>
            </a:r>
          </a:p>
        </p:txBody>
      </p:sp>
      <p:sp>
        <p:nvSpPr>
          <p:cNvPr id="169" name="Rectangle 168"/>
          <p:cNvSpPr/>
          <p:nvPr/>
        </p:nvSpPr>
        <p:spPr>
          <a:xfrm>
            <a:off x="696403" y="2827100"/>
            <a:ext cx="1268690" cy="437622"/>
          </a:xfrm>
          <a:prstGeom prst="rect">
            <a:avLst/>
          </a:prstGeom>
        </p:spPr>
        <p:txBody>
          <a:bodyPr wrap="square" anchor="ctr">
            <a:spAutoFit/>
          </a:bodyPr>
          <a:lstStyle/>
          <a:p>
            <a:pPr defTabSz="896386"/>
            <a:r>
              <a:rPr lang="en-US" sz="1100" kern="0" dirty="0">
                <a:solidFill>
                  <a:schemeClr val="accent2">
                    <a:lumMod val="75000"/>
                  </a:schemeClr>
                </a:solidFill>
                <a:cs typeface="Segoe UI Semilight" panose="020B0402040204020203" pitchFamily="34" charset="0"/>
              </a:rPr>
              <a:t>Bot </a:t>
            </a:r>
            <a:br>
              <a:rPr lang="en-US" sz="1100" kern="0" dirty="0">
                <a:solidFill>
                  <a:schemeClr val="accent2">
                    <a:lumMod val="75000"/>
                  </a:schemeClr>
                </a:solidFill>
                <a:cs typeface="Segoe UI Semilight" panose="020B0402040204020203" pitchFamily="34" charset="0"/>
              </a:rPr>
            </a:br>
            <a:r>
              <a:rPr lang="en-US" sz="1100" kern="0" dirty="0">
                <a:solidFill>
                  <a:schemeClr val="accent2">
                    <a:lumMod val="75000"/>
                  </a:schemeClr>
                </a:solidFill>
                <a:cs typeface="Segoe UI Semilight" panose="020B0402040204020203" pitchFamily="34" charset="0"/>
              </a:rPr>
              <a:t>Framework</a:t>
            </a:r>
          </a:p>
        </p:txBody>
      </p:sp>
      <p:sp>
        <p:nvSpPr>
          <p:cNvPr id="170" name="Rectangle 169"/>
          <p:cNvSpPr/>
          <p:nvPr/>
        </p:nvSpPr>
        <p:spPr>
          <a:xfrm>
            <a:off x="696403" y="2304429"/>
            <a:ext cx="1268690" cy="437622"/>
          </a:xfrm>
          <a:prstGeom prst="rect">
            <a:avLst/>
          </a:prstGeom>
        </p:spPr>
        <p:txBody>
          <a:bodyPr wrap="square">
            <a:spAutoFit/>
          </a:bodyPr>
          <a:lstStyle/>
          <a:p>
            <a:pPr defTabSz="896386"/>
            <a:r>
              <a:rPr lang="en-US" sz="1100" kern="0" dirty="0">
                <a:solidFill>
                  <a:schemeClr val="accent2">
                    <a:lumMod val="75000"/>
                  </a:schemeClr>
                </a:solidFill>
                <a:cs typeface="Segoe UI Semilight" panose="020B0402040204020203" pitchFamily="34" charset="0"/>
              </a:rPr>
              <a:t>Cognitive Services</a:t>
            </a:r>
          </a:p>
        </p:txBody>
      </p:sp>
    </p:spTree>
    <p:extLst>
      <p:ext uri="{BB962C8B-B14F-4D97-AF65-F5344CB8AC3E}">
        <p14:creationId xmlns:p14="http://schemas.microsoft.com/office/powerpoint/2010/main" val="225456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5198165" cy="685800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extBox 2"/>
          <p:cNvSpPr txBox="1"/>
          <p:nvPr/>
        </p:nvSpPr>
        <p:spPr>
          <a:xfrm>
            <a:off x="-1" y="1202635"/>
            <a:ext cx="5198165" cy="2326791"/>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6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What is</a:t>
            </a:r>
            <a:br>
              <a:rPr kumimoji="0" lang="en-US" sz="6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6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U-SQL?</a:t>
            </a:r>
          </a:p>
        </p:txBody>
      </p:sp>
      <p:sp>
        <p:nvSpPr>
          <p:cNvPr id="4" name="TextBox 3"/>
          <p:cNvSpPr txBox="1"/>
          <p:nvPr/>
        </p:nvSpPr>
        <p:spPr>
          <a:xfrm>
            <a:off x="5180703" y="825500"/>
            <a:ext cx="6597167" cy="5207000"/>
          </a:xfrm>
          <a:prstGeom prst="rect">
            <a:avLst/>
          </a:prstGeom>
          <a:noFill/>
        </p:spPr>
        <p:txBody>
          <a:bodyPr wrap="square" lIns="457200" tIns="146304" rIns="182880" bIns="146304" rtlCol="0" anchor="ctr">
            <a:noAutofit/>
          </a:bodyPr>
          <a:lstStyle/>
          <a:p>
            <a:pPr marL="0" marR="0" lvl="0" indent="0" defTabSz="914400" eaLnBrk="1" fontAlgn="auto" latinLnBrk="0" hangingPunct="1">
              <a:lnSpc>
                <a:spcPct val="100000"/>
              </a:lnSpc>
              <a:spcBef>
                <a:spcPts val="600"/>
              </a:spcBef>
              <a:spcAft>
                <a:spcPts val="1200"/>
              </a:spcAft>
              <a:buClr>
                <a:srgbClr val="50B347"/>
              </a:buClr>
              <a:buSzPct val="100000"/>
              <a:buFontTx/>
              <a:buNone/>
              <a:tabLst/>
              <a:defRPr/>
            </a:pPr>
            <a:r>
              <a:rPr kumimoji="0" lang="en-US" sz="2400" b="0" i="0" u="none" strike="noStrike" kern="0" cap="none" spc="0" normalizeH="0" baseline="0" noProof="0" dirty="0">
                <a:ln>
                  <a:noFill/>
                </a:ln>
                <a:effectLst/>
                <a:uLnTx/>
                <a:uFillTx/>
                <a:latin typeface="+mj-lt"/>
              </a:rPr>
              <a:t>A </a:t>
            </a:r>
            <a:r>
              <a:rPr kumimoji="0" lang="en-US" sz="2400" b="1"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hyper-scalable</a:t>
            </a:r>
            <a:r>
              <a:rPr kumimoji="0" lang="en-US" sz="2400" b="0" i="0" u="none" strike="noStrike" kern="0" cap="none" spc="0" normalizeH="0" baseline="0" noProof="0" dirty="0">
                <a:ln>
                  <a:noFill/>
                </a:ln>
                <a:effectLst/>
                <a:uLnTx/>
                <a:uFillTx/>
                <a:latin typeface="+mj-lt"/>
              </a:rPr>
              <a:t>, highly extensible language for preparing, transforming, and analyzing all data</a:t>
            </a:r>
          </a:p>
          <a:p>
            <a:pPr marL="0" marR="0" lvl="0" indent="0" defTabSz="914400" eaLnBrk="1" fontAlgn="auto" latinLnBrk="0" hangingPunct="1">
              <a:lnSpc>
                <a:spcPct val="100000"/>
              </a:lnSpc>
              <a:spcBef>
                <a:spcPts val="600"/>
              </a:spcBef>
              <a:spcAft>
                <a:spcPts val="1200"/>
              </a:spcAft>
              <a:buClr>
                <a:srgbClr val="50B347"/>
              </a:buClr>
              <a:buSzPct val="100000"/>
              <a:buFontTx/>
              <a:buNone/>
              <a:tabLst/>
              <a:defRPr/>
            </a:pPr>
            <a:r>
              <a:rPr kumimoji="0" lang="en-US" sz="2400" b="0" i="0" u="none" strike="noStrike" kern="0" cap="none" spc="0" normalizeH="0" baseline="0" noProof="0" dirty="0">
                <a:ln>
                  <a:noFill/>
                </a:ln>
                <a:effectLst/>
                <a:uLnTx/>
                <a:uFillTx/>
                <a:latin typeface="+mj-lt"/>
              </a:rPr>
              <a:t>Allows users to </a:t>
            </a:r>
            <a:r>
              <a:rPr kumimoji="0" lang="en-US" sz="2400" b="1"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focus on the what</a:t>
            </a:r>
            <a:r>
              <a:rPr kumimoji="0" lang="en-US" sz="2400" b="0" i="0" u="none" strike="noStrike" kern="0" cap="none" spc="0" normalizeH="0" baseline="0" noProof="0" dirty="0">
                <a:ln>
                  <a:noFill/>
                </a:ln>
                <a:effectLst/>
                <a:uLnTx/>
                <a:uFillTx/>
                <a:latin typeface="+mj-lt"/>
              </a:rPr>
              <a:t>—not the how—of business problems</a:t>
            </a:r>
          </a:p>
          <a:p>
            <a:pPr marL="0" marR="0" lvl="0" indent="0" defTabSz="914400" eaLnBrk="1" fontAlgn="auto" latinLnBrk="0" hangingPunct="1">
              <a:lnSpc>
                <a:spcPct val="100000"/>
              </a:lnSpc>
              <a:spcBef>
                <a:spcPts val="600"/>
              </a:spcBef>
              <a:spcAft>
                <a:spcPts val="1200"/>
              </a:spcAft>
              <a:buClr>
                <a:srgbClr val="50B347"/>
              </a:buClr>
              <a:buSzPct val="102000"/>
              <a:buFontTx/>
              <a:buNone/>
              <a:tabLst/>
              <a:defRPr/>
            </a:pPr>
            <a:r>
              <a:rPr kumimoji="0" lang="en-US" sz="2400" b="0" i="0" u="none" strike="noStrike" kern="0" cap="none" spc="0" normalizeH="0" baseline="0" noProof="0" dirty="0">
                <a:ln>
                  <a:noFill/>
                </a:ln>
                <a:effectLst/>
                <a:uLnTx/>
                <a:uFillTx/>
                <a:latin typeface="+mj-lt"/>
              </a:rPr>
              <a:t>Built on </a:t>
            </a:r>
            <a:r>
              <a:rPr kumimoji="0" lang="en-US" sz="2400" b="1"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familiar languages</a:t>
            </a:r>
            <a:r>
              <a:rPr kumimoji="0" lang="en-US" sz="2400" b="0"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 </a:t>
            </a:r>
            <a:r>
              <a:rPr kumimoji="0" lang="en-US" sz="2400" b="0" i="0" u="none" strike="noStrike" kern="0" cap="none" spc="0" normalizeH="0" baseline="0" noProof="0" dirty="0">
                <a:ln>
                  <a:noFill/>
                </a:ln>
                <a:effectLst/>
                <a:uLnTx/>
                <a:uFillTx/>
                <a:latin typeface="+mj-lt"/>
              </a:rPr>
              <a:t>(SQL and C#, SCOPE) and supported by a fully integrated development environment</a:t>
            </a:r>
          </a:p>
          <a:p>
            <a:pPr marL="0" marR="0" lvl="0" indent="0" defTabSz="914400" eaLnBrk="1" fontAlgn="auto" latinLnBrk="0" hangingPunct="1">
              <a:lnSpc>
                <a:spcPct val="100000"/>
              </a:lnSpc>
              <a:spcBef>
                <a:spcPts val="600"/>
              </a:spcBef>
              <a:spcAft>
                <a:spcPts val="1200"/>
              </a:spcAft>
              <a:buClr>
                <a:srgbClr val="50B347"/>
              </a:buClr>
              <a:buSzPct val="102000"/>
              <a:buFontTx/>
              <a:buNone/>
              <a:tabLst/>
              <a:defRPr/>
            </a:pPr>
            <a:r>
              <a:rPr kumimoji="0" lang="en-US" sz="2400" b="0" i="0" u="none" strike="noStrike" kern="0" cap="none" spc="0" normalizeH="0" baseline="0" noProof="0" dirty="0">
                <a:ln>
                  <a:noFill/>
                </a:ln>
                <a:effectLst/>
                <a:uLnTx/>
                <a:uFillTx/>
                <a:latin typeface="+mj-lt"/>
              </a:rPr>
              <a:t>Built for </a:t>
            </a:r>
            <a:r>
              <a:rPr kumimoji="0" lang="en-US" sz="2400" b="1" i="0" u="none" strike="noStrike" kern="0" cap="none" spc="0" normalizeH="0" baseline="0" noProof="0" dirty="0">
                <a:ln>
                  <a:noFill/>
                </a:ln>
                <a:effectLst/>
                <a:uLnTx/>
                <a:uFillTx/>
                <a:latin typeface="+mj-lt"/>
                <a:ea typeface="Segoe UI Black" panose="020B0A02040204020203" pitchFamily="34" charset="0"/>
                <a:cs typeface="Segoe UI Black" panose="020B0A02040204020203" pitchFamily="34" charset="0"/>
              </a:rPr>
              <a:t>data developers and scientists</a:t>
            </a:r>
          </a:p>
        </p:txBody>
      </p:sp>
      <p:sp>
        <p:nvSpPr>
          <p:cNvPr id="9" name="Freeform 23"/>
          <p:cNvSpPr>
            <a:spLocks noEditPoints="1"/>
          </p:cNvSpPr>
          <p:nvPr/>
        </p:nvSpPr>
        <p:spPr bwMode="auto">
          <a:xfrm>
            <a:off x="3938448" y="4677759"/>
            <a:ext cx="336550" cy="393700"/>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27"/>
          <p:cNvSpPr>
            <a:spLocks/>
          </p:cNvSpPr>
          <p:nvPr/>
        </p:nvSpPr>
        <p:spPr bwMode="auto">
          <a:xfrm>
            <a:off x="2412860" y="4939697"/>
            <a:ext cx="361950" cy="49213"/>
          </a:xfrm>
          <a:custGeom>
            <a:avLst/>
            <a:gdLst>
              <a:gd name="T0" fmla="*/ 212 w 228"/>
              <a:gd name="T1" fmla="*/ 31 h 31"/>
              <a:gd name="T2" fmla="*/ 16 w 228"/>
              <a:gd name="T3" fmla="*/ 31 h 31"/>
              <a:gd name="T4" fmla="*/ 10 w 228"/>
              <a:gd name="T5" fmla="*/ 31 h 31"/>
              <a:gd name="T6" fmla="*/ 10 w 228"/>
              <a:gd name="T7" fmla="*/ 31 h 31"/>
              <a:gd name="T8" fmla="*/ 0 w 228"/>
              <a:gd name="T9" fmla="*/ 16 h 31"/>
              <a:gd name="T10" fmla="*/ 10 w 228"/>
              <a:gd name="T11" fmla="*/ 10 h 31"/>
              <a:gd name="T12" fmla="*/ 10 w 228"/>
              <a:gd name="T13" fmla="*/ 5 h 31"/>
              <a:gd name="T14" fmla="*/ 16 w 228"/>
              <a:gd name="T15" fmla="*/ 0 h 31"/>
              <a:gd name="T16" fmla="*/ 212 w 228"/>
              <a:gd name="T17" fmla="*/ 0 h 31"/>
              <a:gd name="T18" fmla="*/ 217 w 228"/>
              <a:gd name="T19" fmla="*/ 5 h 31"/>
              <a:gd name="T20" fmla="*/ 222 w 228"/>
              <a:gd name="T21" fmla="*/ 10 h 31"/>
              <a:gd name="T22" fmla="*/ 228 w 228"/>
              <a:gd name="T23" fmla="*/ 16 h 31"/>
              <a:gd name="T24" fmla="*/ 228 w 228"/>
              <a:gd name="T25" fmla="*/ 26 h 31"/>
              <a:gd name="T26" fmla="*/ 222 w 228"/>
              <a:gd name="T27" fmla="*/ 31 h 31"/>
              <a:gd name="T28" fmla="*/ 217 w 228"/>
              <a:gd name="T29" fmla="*/ 31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31"/>
                </a:lnTo>
                <a:lnTo>
                  <a:pt x="10" y="31"/>
                </a:lnTo>
                <a:lnTo>
                  <a:pt x="0" y="16"/>
                </a:lnTo>
                <a:lnTo>
                  <a:pt x="10" y="10"/>
                </a:lnTo>
                <a:lnTo>
                  <a:pt x="10" y="5"/>
                </a:lnTo>
                <a:lnTo>
                  <a:pt x="16" y="0"/>
                </a:lnTo>
                <a:lnTo>
                  <a:pt x="212" y="0"/>
                </a:lnTo>
                <a:lnTo>
                  <a:pt x="217" y="5"/>
                </a:lnTo>
                <a:lnTo>
                  <a:pt x="222" y="10"/>
                </a:lnTo>
                <a:lnTo>
                  <a:pt x="228" y="16"/>
                </a:lnTo>
                <a:lnTo>
                  <a:pt x="228" y="26"/>
                </a:lnTo>
                <a:lnTo>
                  <a:pt x="222" y="31"/>
                </a:lnTo>
                <a:lnTo>
                  <a:pt x="217" y="31"/>
                </a:lnTo>
                <a:lnTo>
                  <a:pt x="212" y="31"/>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 name="Freeform 28"/>
          <p:cNvSpPr>
            <a:spLocks/>
          </p:cNvSpPr>
          <p:nvPr/>
        </p:nvSpPr>
        <p:spPr bwMode="auto">
          <a:xfrm>
            <a:off x="2560498" y="4849209"/>
            <a:ext cx="214313" cy="49213"/>
          </a:xfrm>
          <a:custGeom>
            <a:avLst/>
            <a:gdLst>
              <a:gd name="T0" fmla="*/ 119 w 135"/>
              <a:gd name="T1" fmla="*/ 31 h 31"/>
              <a:gd name="T2" fmla="*/ 10 w 135"/>
              <a:gd name="T3" fmla="*/ 31 h 31"/>
              <a:gd name="T4" fmla="*/ 5 w 135"/>
              <a:gd name="T5" fmla="*/ 26 h 31"/>
              <a:gd name="T6" fmla="*/ 0 w 135"/>
              <a:gd name="T7" fmla="*/ 26 h 31"/>
              <a:gd name="T8" fmla="*/ 0 w 135"/>
              <a:gd name="T9" fmla="*/ 16 h 31"/>
              <a:gd name="T10" fmla="*/ 0 w 135"/>
              <a:gd name="T11" fmla="*/ 16 h 31"/>
              <a:gd name="T12" fmla="*/ 0 w 135"/>
              <a:gd name="T13" fmla="*/ 5 h 31"/>
              <a:gd name="T14" fmla="*/ 0 w 135"/>
              <a:gd name="T15" fmla="*/ 0 h 31"/>
              <a:gd name="T16" fmla="*/ 10 w 135"/>
              <a:gd name="T17" fmla="*/ 0 h 31"/>
              <a:gd name="T18" fmla="*/ 119 w 135"/>
              <a:gd name="T19" fmla="*/ 0 h 31"/>
              <a:gd name="T20" fmla="*/ 124 w 135"/>
              <a:gd name="T21" fmla="*/ 0 h 31"/>
              <a:gd name="T22" fmla="*/ 129 w 135"/>
              <a:gd name="T23" fmla="*/ 0 h 31"/>
              <a:gd name="T24" fmla="*/ 135 w 135"/>
              <a:gd name="T25" fmla="*/ 5 h 31"/>
              <a:gd name="T26" fmla="*/ 135 w 135"/>
              <a:gd name="T27" fmla="*/ 16 h 31"/>
              <a:gd name="T28" fmla="*/ 135 w 135"/>
              <a:gd name="T29" fmla="*/ 16 h 31"/>
              <a:gd name="T30" fmla="*/ 129 w 135"/>
              <a:gd name="T31" fmla="*/ 26 h 31"/>
              <a:gd name="T32" fmla="*/ 124 w 135"/>
              <a:gd name="T33" fmla="*/ 26 h 31"/>
              <a:gd name="T34" fmla="*/ 119 w 135"/>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31">
                <a:moveTo>
                  <a:pt x="119" y="31"/>
                </a:moveTo>
                <a:lnTo>
                  <a:pt x="10" y="31"/>
                </a:lnTo>
                <a:lnTo>
                  <a:pt x="5" y="26"/>
                </a:lnTo>
                <a:lnTo>
                  <a:pt x="0" y="26"/>
                </a:lnTo>
                <a:lnTo>
                  <a:pt x="0" y="16"/>
                </a:lnTo>
                <a:lnTo>
                  <a:pt x="0" y="16"/>
                </a:lnTo>
                <a:lnTo>
                  <a:pt x="0" y="5"/>
                </a:lnTo>
                <a:lnTo>
                  <a:pt x="0" y="0"/>
                </a:lnTo>
                <a:lnTo>
                  <a:pt x="10" y="0"/>
                </a:lnTo>
                <a:lnTo>
                  <a:pt x="119" y="0"/>
                </a:lnTo>
                <a:lnTo>
                  <a:pt x="124" y="0"/>
                </a:lnTo>
                <a:lnTo>
                  <a:pt x="129" y="0"/>
                </a:lnTo>
                <a:lnTo>
                  <a:pt x="135" y="5"/>
                </a:lnTo>
                <a:lnTo>
                  <a:pt x="135" y="16"/>
                </a:lnTo>
                <a:lnTo>
                  <a:pt x="135" y="16"/>
                </a:lnTo>
                <a:lnTo>
                  <a:pt x="129" y="26"/>
                </a:lnTo>
                <a:lnTo>
                  <a:pt x="124" y="26"/>
                </a:lnTo>
                <a:lnTo>
                  <a:pt x="119" y="31"/>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 name="Freeform 29"/>
          <p:cNvSpPr>
            <a:spLocks/>
          </p:cNvSpPr>
          <p:nvPr/>
        </p:nvSpPr>
        <p:spPr bwMode="auto">
          <a:xfrm>
            <a:off x="2412860" y="5046059"/>
            <a:ext cx="361950" cy="49213"/>
          </a:xfrm>
          <a:custGeom>
            <a:avLst/>
            <a:gdLst>
              <a:gd name="T0" fmla="*/ 212 w 228"/>
              <a:gd name="T1" fmla="*/ 31 h 31"/>
              <a:gd name="T2" fmla="*/ 16 w 228"/>
              <a:gd name="T3" fmla="*/ 31 h 31"/>
              <a:gd name="T4" fmla="*/ 10 w 228"/>
              <a:gd name="T5" fmla="*/ 26 h 31"/>
              <a:gd name="T6" fmla="*/ 10 w 228"/>
              <a:gd name="T7" fmla="*/ 21 h 31"/>
              <a:gd name="T8" fmla="*/ 0 w 228"/>
              <a:gd name="T9" fmla="*/ 16 h 31"/>
              <a:gd name="T10" fmla="*/ 10 w 228"/>
              <a:gd name="T11" fmla="*/ 5 h 31"/>
              <a:gd name="T12" fmla="*/ 10 w 228"/>
              <a:gd name="T13" fmla="*/ 0 h 31"/>
              <a:gd name="T14" fmla="*/ 16 w 228"/>
              <a:gd name="T15" fmla="*/ 0 h 31"/>
              <a:gd name="T16" fmla="*/ 212 w 228"/>
              <a:gd name="T17" fmla="*/ 0 h 31"/>
              <a:gd name="T18" fmla="*/ 217 w 228"/>
              <a:gd name="T19" fmla="*/ 0 h 31"/>
              <a:gd name="T20" fmla="*/ 222 w 228"/>
              <a:gd name="T21" fmla="*/ 5 h 31"/>
              <a:gd name="T22" fmla="*/ 228 w 228"/>
              <a:gd name="T23" fmla="*/ 5 h 31"/>
              <a:gd name="T24" fmla="*/ 228 w 228"/>
              <a:gd name="T25" fmla="*/ 16 h 31"/>
              <a:gd name="T26" fmla="*/ 222 w 228"/>
              <a:gd name="T27" fmla="*/ 21 h 31"/>
              <a:gd name="T28" fmla="*/ 217 w 228"/>
              <a:gd name="T29" fmla="*/ 26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26"/>
                </a:lnTo>
                <a:lnTo>
                  <a:pt x="10" y="21"/>
                </a:lnTo>
                <a:lnTo>
                  <a:pt x="0" y="16"/>
                </a:lnTo>
                <a:lnTo>
                  <a:pt x="10" y="5"/>
                </a:lnTo>
                <a:lnTo>
                  <a:pt x="10" y="0"/>
                </a:lnTo>
                <a:lnTo>
                  <a:pt x="16" y="0"/>
                </a:lnTo>
                <a:lnTo>
                  <a:pt x="212" y="0"/>
                </a:lnTo>
                <a:lnTo>
                  <a:pt x="217" y="0"/>
                </a:lnTo>
                <a:lnTo>
                  <a:pt x="222" y="5"/>
                </a:lnTo>
                <a:lnTo>
                  <a:pt x="228" y="5"/>
                </a:lnTo>
                <a:lnTo>
                  <a:pt x="228" y="16"/>
                </a:lnTo>
                <a:lnTo>
                  <a:pt x="222" y="21"/>
                </a:lnTo>
                <a:lnTo>
                  <a:pt x="217" y="26"/>
                </a:lnTo>
                <a:lnTo>
                  <a:pt x="212" y="31"/>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Freeform 30"/>
          <p:cNvSpPr>
            <a:spLocks/>
          </p:cNvSpPr>
          <p:nvPr/>
        </p:nvSpPr>
        <p:spPr bwMode="auto">
          <a:xfrm>
            <a:off x="2412860" y="5144484"/>
            <a:ext cx="361950" cy="49213"/>
          </a:xfrm>
          <a:custGeom>
            <a:avLst/>
            <a:gdLst>
              <a:gd name="T0" fmla="*/ 212 w 228"/>
              <a:gd name="T1" fmla="*/ 31 h 31"/>
              <a:gd name="T2" fmla="*/ 16 w 228"/>
              <a:gd name="T3" fmla="*/ 31 h 31"/>
              <a:gd name="T4" fmla="*/ 10 w 228"/>
              <a:gd name="T5" fmla="*/ 31 h 31"/>
              <a:gd name="T6" fmla="*/ 10 w 228"/>
              <a:gd name="T7" fmla="*/ 26 h 31"/>
              <a:gd name="T8" fmla="*/ 5 w 228"/>
              <a:gd name="T9" fmla="*/ 21 h 31"/>
              <a:gd name="T10" fmla="*/ 0 w 228"/>
              <a:gd name="T11" fmla="*/ 16 h 31"/>
              <a:gd name="T12" fmla="*/ 10 w 228"/>
              <a:gd name="T13" fmla="*/ 0 h 31"/>
              <a:gd name="T14" fmla="*/ 10 w 228"/>
              <a:gd name="T15" fmla="*/ 0 h 31"/>
              <a:gd name="T16" fmla="*/ 16 w 228"/>
              <a:gd name="T17" fmla="*/ 0 h 31"/>
              <a:gd name="T18" fmla="*/ 212 w 228"/>
              <a:gd name="T19" fmla="*/ 0 h 31"/>
              <a:gd name="T20" fmla="*/ 217 w 228"/>
              <a:gd name="T21" fmla="*/ 0 h 31"/>
              <a:gd name="T22" fmla="*/ 222 w 228"/>
              <a:gd name="T23" fmla="*/ 0 h 31"/>
              <a:gd name="T24" fmla="*/ 228 w 228"/>
              <a:gd name="T25" fmla="*/ 11 h 31"/>
              <a:gd name="T26" fmla="*/ 228 w 228"/>
              <a:gd name="T27" fmla="*/ 16 h 31"/>
              <a:gd name="T28" fmla="*/ 228 w 228"/>
              <a:gd name="T29" fmla="*/ 21 h 31"/>
              <a:gd name="T30" fmla="*/ 222 w 228"/>
              <a:gd name="T31" fmla="*/ 26 h 31"/>
              <a:gd name="T32" fmla="*/ 217 w 228"/>
              <a:gd name="T33" fmla="*/ 31 h 31"/>
              <a:gd name="T34" fmla="*/ 212 w 228"/>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31">
                <a:moveTo>
                  <a:pt x="212" y="31"/>
                </a:moveTo>
                <a:lnTo>
                  <a:pt x="16" y="31"/>
                </a:lnTo>
                <a:lnTo>
                  <a:pt x="10" y="31"/>
                </a:lnTo>
                <a:lnTo>
                  <a:pt x="10" y="26"/>
                </a:lnTo>
                <a:lnTo>
                  <a:pt x="5" y="21"/>
                </a:lnTo>
                <a:lnTo>
                  <a:pt x="0" y="16"/>
                </a:lnTo>
                <a:lnTo>
                  <a:pt x="10" y="0"/>
                </a:lnTo>
                <a:lnTo>
                  <a:pt x="10" y="0"/>
                </a:lnTo>
                <a:lnTo>
                  <a:pt x="16" y="0"/>
                </a:lnTo>
                <a:lnTo>
                  <a:pt x="212" y="0"/>
                </a:lnTo>
                <a:lnTo>
                  <a:pt x="217" y="0"/>
                </a:lnTo>
                <a:lnTo>
                  <a:pt x="222" y="0"/>
                </a:lnTo>
                <a:lnTo>
                  <a:pt x="228" y="11"/>
                </a:lnTo>
                <a:lnTo>
                  <a:pt x="228" y="16"/>
                </a:lnTo>
                <a:lnTo>
                  <a:pt x="228" y="21"/>
                </a:lnTo>
                <a:lnTo>
                  <a:pt x="222" y="26"/>
                </a:lnTo>
                <a:lnTo>
                  <a:pt x="217" y="31"/>
                </a:lnTo>
                <a:lnTo>
                  <a:pt x="212" y="31"/>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 name="Freeform 31"/>
          <p:cNvSpPr>
            <a:spLocks noEditPoints="1"/>
          </p:cNvSpPr>
          <p:nvPr/>
        </p:nvSpPr>
        <p:spPr bwMode="auto">
          <a:xfrm>
            <a:off x="2306498" y="4652359"/>
            <a:ext cx="574675" cy="706438"/>
          </a:xfrm>
          <a:custGeom>
            <a:avLst/>
            <a:gdLst>
              <a:gd name="T0" fmla="*/ 326 w 362"/>
              <a:gd name="T1" fmla="*/ 0 h 445"/>
              <a:gd name="T2" fmla="*/ 119 w 362"/>
              <a:gd name="T3" fmla="*/ 0 h 445"/>
              <a:gd name="T4" fmla="*/ 0 w 362"/>
              <a:gd name="T5" fmla="*/ 114 h 445"/>
              <a:gd name="T6" fmla="*/ 0 w 362"/>
              <a:gd name="T7" fmla="*/ 408 h 445"/>
              <a:gd name="T8" fmla="*/ 5 w 362"/>
              <a:gd name="T9" fmla="*/ 424 h 445"/>
              <a:gd name="T10" fmla="*/ 10 w 362"/>
              <a:gd name="T11" fmla="*/ 434 h 445"/>
              <a:gd name="T12" fmla="*/ 21 w 362"/>
              <a:gd name="T13" fmla="*/ 439 h 445"/>
              <a:gd name="T14" fmla="*/ 36 w 362"/>
              <a:gd name="T15" fmla="*/ 445 h 445"/>
              <a:gd name="T16" fmla="*/ 362 w 362"/>
              <a:gd name="T17" fmla="*/ 445 h 445"/>
              <a:gd name="T18" fmla="*/ 362 w 362"/>
              <a:gd name="T19" fmla="*/ 41 h 445"/>
              <a:gd name="T20" fmla="*/ 357 w 362"/>
              <a:gd name="T21" fmla="*/ 26 h 445"/>
              <a:gd name="T22" fmla="*/ 351 w 362"/>
              <a:gd name="T23" fmla="*/ 16 h 445"/>
              <a:gd name="T24" fmla="*/ 341 w 362"/>
              <a:gd name="T25" fmla="*/ 5 h 445"/>
              <a:gd name="T26" fmla="*/ 326 w 362"/>
              <a:gd name="T27" fmla="*/ 0 h 445"/>
              <a:gd name="T28" fmla="*/ 336 w 362"/>
              <a:gd name="T29" fmla="*/ 414 h 445"/>
              <a:gd name="T30" fmla="*/ 52 w 362"/>
              <a:gd name="T31" fmla="*/ 414 h 445"/>
              <a:gd name="T32" fmla="*/ 46 w 362"/>
              <a:gd name="T33" fmla="*/ 414 h 445"/>
              <a:gd name="T34" fmla="*/ 36 w 362"/>
              <a:gd name="T35" fmla="*/ 408 h 445"/>
              <a:gd name="T36" fmla="*/ 31 w 362"/>
              <a:gd name="T37" fmla="*/ 398 h 445"/>
              <a:gd name="T38" fmla="*/ 31 w 362"/>
              <a:gd name="T39" fmla="*/ 393 h 445"/>
              <a:gd name="T40" fmla="*/ 31 w 362"/>
              <a:gd name="T41" fmla="*/ 129 h 445"/>
              <a:gd name="T42" fmla="*/ 98 w 362"/>
              <a:gd name="T43" fmla="*/ 129 h 445"/>
              <a:gd name="T44" fmla="*/ 108 w 362"/>
              <a:gd name="T45" fmla="*/ 129 h 445"/>
              <a:gd name="T46" fmla="*/ 119 w 362"/>
              <a:gd name="T47" fmla="*/ 124 h 445"/>
              <a:gd name="T48" fmla="*/ 129 w 362"/>
              <a:gd name="T49" fmla="*/ 114 h 445"/>
              <a:gd name="T50" fmla="*/ 129 w 362"/>
              <a:gd name="T51" fmla="*/ 98 h 445"/>
              <a:gd name="T52" fmla="*/ 129 w 362"/>
              <a:gd name="T53" fmla="*/ 31 h 445"/>
              <a:gd name="T54" fmla="*/ 315 w 362"/>
              <a:gd name="T55" fmla="*/ 31 h 445"/>
              <a:gd name="T56" fmla="*/ 320 w 362"/>
              <a:gd name="T57" fmla="*/ 31 h 445"/>
              <a:gd name="T58" fmla="*/ 326 w 362"/>
              <a:gd name="T59" fmla="*/ 36 h 445"/>
              <a:gd name="T60" fmla="*/ 336 w 362"/>
              <a:gd name="T61" fmla="*/ 47 h 445"/>
              <a:gd name="T62" fmla="*/ 336 w 362"/>
              <a:gd name="T63" fmla="*/ 57 h 445"/>
              <a:gd name="T64" fmla="*/ 336 w 362"/>
              <a:gd name="T65" fmla="*/ 41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445">
                <a:moveTo>
                  <a:pt x="326" y="0"/>
                </a:moveTo>
                <a:lnTo>
                  <a:pt x="119" y="0"/>
                </a:lnTo>
                <a:lnTo>
                  <a:pt x="0" y="114"/>
                </a:lnTo>
                <a:lnTo>
                  <a:pt x="0" y="408"/>
                </a:lnTo>
                <a:lnTo>
                  <a:pt x="5" y="424"/>
                </a:lnTo>
                <a:lnTo>
                  <a:pt x="10" y="434"/>
                </a:lnTo>
                <a:lnTo>
                  <a:pt x="21" y="439"/>
                </a:lnTo>
                <a:lnTo>
                  <a:pt x="36" y="445"/>
                </a:lnTo>
                <a:lnTo>
                  <a:pt x="362" y="445"/>
                </a:lnTo>
                <a:lnTo>
                  <a:pt x="362" y="41"/>
                </a:lnTo>
                <a:lnTo>
                  <a:pt x="357" y="26"/>
                </a:lnTo>
                <a:lnTo>
                  <a:pt x="351" y="16"/>
                </a:lnTo>
                <a:lnTo>
                  <a:pt x="341" y="5"/>
                </a:lnTo>
                <a:lnTo>
                  <a:pt x="326" y="0"/>
                </a:lnTo>
                <a:close/>
                <a:moveTo>
                  <a:pt x="336" y="414"/>
                </a:moveTo>
                <a:lnTo>
                  <a:pt x="52" y="414"/>
                </a:lnTo>
                <a:lnTo>
                  <a:pt x="46" y="414"/>
                </a:lnTo>
                <a:lnTo>
                  <a:pt x="36" y="408"/>
                </a:lnTo>
                <a:lnTo>
                  <a:pt x="31" y="398"/>
                </a:lnTo>
                <a:lnTo>
                  <a:pt x="31" y="393"/>
                </a:lnTo>
                <a:lnTo>
                  <a:pt x="31" y="129"/>
                </a:lnTo>
                <a:lnTo>
                  <a:pt x="98" y="129"/>
                </a:lnTo>
                <a:lnTo>
                  <a:pt x="108" y="129"/>
                </a:lnTo>
                <a:lnTo>
                  <a:pt x="119" y="124"/>
                </a:lnTo>
                <a:lnTo>
                  <a:pt x="129" y="114"/>
                </a:lnTo>
                <a:lnTo>
                  <a:pt x="129" y="98"/>
                </a:lnTo>
                <a:lnTo>
                  <a:pt x="129" y="31"/>
                </a:lnTo>
                <a:lnTo>
                  <a:pt x="315" y="31"/>
                </a:lnTo>
                <a:lnTo>
                  <a:pt x="320" y="31"/>
                </a:lnTo>
                <a:lnTo>
                  <a:pt x="326" y="36"/>
                </a:lnTo>
                <a:lnTo>
                  <a:pt x="336" y="47"/>
                </a:lnTo>
                <a:lnTo>
                  <a:pt x="336" y="57"/>
                </a:lnTo>
                <a:lnTo>
                  <a:pt x="336" y="414"/>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Freeform 32"/>
          <p:cNvSpPr>
            <a:spLocks/>
          </p:cNvSpPr>
          <p:nvPr/>
        </p:nvSpPr>
        <p:spPr bwMode="auto">
          <a:xfrm>
            <a:off x="4111485" y="4209447"/>
            <a:ext cx="246063" cy="41275"/>
          </a:xfrm>
          <a:custGeom>
            <a:avLst/>
            <a:gdLst>
              <a:gd name="T0" fmla="*/ 145 w 155"/>
              <a:gd name="T1" fmla="*/ 26 h 26"/>
              <a:gd name="T2" fmla="*/ 5 w 155"/>
              <a:gd name="T3" fmla="*/ 26 h 26"/>
              <a:gd name="T4" fmla="*/ 5 w 155"/>
              <a:gd name="T5" fmla="*/ 26 h 26"/>
              <a:gd name="T6" fmla="*/ 5 w 155"/>
              <a:gd name="T7" fmla="*/ 21 h 26"/>
              <a:gd name="T8" fmla="*/ 0 w 155"/>
              <a:gd name="T9" fmla="*/ 16 h 26"/>
              <a:gd name="T10" fmla="*/ 5 w 155"/>
              <a:gd name="T11" fmla="*/ 10 h 26"/>
              <a:gd name="T12" fmla="*/ 5 w 155"/>
              <a:gd name="T13" fmla="*/ 5 h 26"/>
              <a:gd name="T14" fmla="*/ 5 w 155"/>
              <a:gd name="T15" fmla="*/ 0 h 26"/>
              <a:gd name="T16" fmla="*/ 145 w 155"/>
              <a:gd name="T17" fmla="*/ 0 h 26"/>
              <a:gd name="T18" fmla="*/ 150 w 155"/>
              <a:gd name="T19" fmla="*/ 5 h 26"/>
              <a:gd name="T20" fmla="*/ 155 w 155"/>
              <a:gd name="T21" fmla="*/ 10 h 26"/>
              <a:gd name="T22" fmla="*/ 155 w 155"/>
              <a:gd name="T23" fmla="*/ 16 h 26"/>
              <a:gd name="T24" fmla="*/ 155 w 155"/>
              <a:gd name="T25" fmla="*/ 21 h 26"/>
              <a:gd name="T26" fmla="*/ 155 w 155"/>
              <a:gd name="T27" fmla="*/ 21 h 26"/>
              <a:gd name="T28" fmla="*/ 150 w 155"/>
              <a:gd name="T29" fmla="*/ 26 h 26"/>
              <a:gd name="T30" fmla="*/ 145 w 155"/>
              <a:gd name="T3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6">
                <a:moveTo>
                  <a:pt x="145" y="26"/>
                </a:moveTo>
                <a:lnTo>
                  <a:pt x="5" y="26"/>
                </a:lnTo>
                <a:lnTo>
                  <a:pt x="5" y="26"/>
                </a:lnTo>
                <a:lnTo>
                  <a:pt x="5" y="21"/>
                </a:lnTo>
                <a:lnTo>
                  <a:pt x="0" y="16"/>
                </a:lnTo>
                <a:lnTo>
                  <a:pt x="5" y="10"/>
                </a:lnTo>
                <a:lnTo>
                  <a:pt x="5" y="5"/>
                </a:lnTo>
                <a:lnTo>
                  <a:pt x="5" y="0"/>
                </a:lnTo>
                <a:lnTo>
                  <a:pt x="145" y="0"/>
                </a:lnTo>
                <a:lnTo>
                  <a:pt x="150" y="5"/>
                </a:lnTo>
                <a:lnTo>
                  <a:pt x="155" y="10"/>
                </a:lnTo>
                <a:lnTo>
                  <a:pt x="155" y="16"/>
                </a:lnTo>
                <a:lnTo>
                  <a:pt x="155" y="21"/>
                </a:lnTo>
                <a:lnTo>
                  <a:pt x="155" y="21"/>
                </a:lnTo>
                <a:lnTo>
                  <a:pt x="150" y="26"/>
                </a:lnTo>
                <a:lnTo>
                  <a:pt x="145" y="26"/>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Freeform 34"/>
          <p:cNvSpPr>
            <a:spLocks/>
          </p:cNvSpPr>
          <p:nvPr/>
        </p:nvSpPr>
        <p:spPr bwMode="auto">
          <a:xfrm>
            <a:off x="4111485" y="4284059"/>
            <a:ext cx="246063" cy="31750"/>
          </a:xfrm>
          <a:custGeom>
            <a:avLst/>
            <a:gdLst>
              <a:gd name="T0" fmla="*/ 145 w 155"/>
              <a:gd name="T1" fmla="*/ 20 h 20"/>
              <a:gd name="T2" fmla="*/ 5 w 155"/>
              <a:gd name="T3" fmla="*/ 20 h 20"/>
              <a:gd name="T4" fmla="*/ 5 w 155"/>
              <a:gd name="T5" fmla="*/ 20 h 20"/>
              <a:gd name="T6" fmla="*/ 5 w 155"/>
              <a:gd name="T7" fmla="*/ 15 h 20"/>
              <a:gd name="T8" fmla="*/ 0 w 155"/>
              <a:gd name="T9" fmla="*/ 10 h 20"/>
              <a:gd name="T10" fmla="*/ 5 w 155"/>
              <a:gd name="T11" fmla="*/ 5 h 20"/>
              <a:gd name="T12" fmla="*/ 5 w 155"/>
              <a:gd name="T13" fmla="*/ 0 h 20"/>
              <a:gd name="T14" fmla="*/ 5 w 155"/>
              <a:gd name="T15" fmla="*/ 0 h 20"/>
              <a:gd name="T16" fmla="*/ 145 w 155"/>
              <a:gd name="T17" fmla="*/ 0 h 20"/>
              <a:gd name="T18" fmla="*/ 150 w 155"/>
              <a:gd name="T19" fmla="*/ 0 h 20"/>
              <a:gd name="T20" fmla="*/ 155 w 155"/>
              <a:gd name="T21" fmla="*/ 5 h 20"/>
              <a:gd name="T22" fmla="*/ 155 w 155"/>
              <a:gd name="T23" fmla="*/ 5 h 20"/>
              <a:gd name="T24" fmla="*/ 155 w 155"/>
              <a:gd name="T25" fmla="*/ 10 h 20"/>
              <a:gd name="T26" fmla="*/ 155 w 155"/>
              <a:gd name="T27" fmla="*/ 15 h 20"/>
              <a:gd name="T28" fmla="*/ 150 w 155"/>
              <a:gd name="T29" fmla="*/ 20 h 20"/>
              <a:gd name="T30" fmla="*/ 145 w 155"/>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0">
                <a:moveTo>
                  <a:pt x="145" y="20"/>
                </a:moveTo>
                <a:lnTo>
                  <a:pt x="5" y="20"/>
                </a:lnTo>
                <a:lnTo>
                  <a:pt x="5" y="20"/>
                </a:lnTo>
                <a:lnTo>
                  <a:pt x="5" y="15"/>
                </a:lnTo>
                <a:lnTo>
                  <a:pt x="0" y="10"/>
                </a:lnTo>
                <a:lnTo>
                  <a:pt x="5" y="5"/>
                </a:lnTo>
                <a:lnTo>
                  <a:pt x="5" y="0"/>
                </a:lnTo>
                <a:lnTo>
                  <a:pt x="5" y="0"/>
                </a:lnTo>
                <a:lnTo>
                  <a:pt x="145" y="0"/>
                </a:lnTo>
                <a:lnTo>
                  <a:pt x="150" y="0"/>
                </a:lnTo>
                <a:lnTo>
                  <a:pt x="155" y="5"/>
                </a:lnTo>
                <a:lnTo>
                  <a:pt x="155" y="5"/>
                </a:lnTo>
                <a:lnTo>
                  <a:pt x="155" y="10"/>
                </a:lnTo>
                <a:lnTo>
                  <a:pt x="155" y="15"/>
                </a:lnTo>
                <a:lnTo>
                  <a:pt x="150" y="20"/>
                </a:lnTo>
                <a:lnTo>
                  <a:pt x="145" y="2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35"/>
          <p:cNvSpPr>
            <a:spLocks/>
          </p:cNvSpPr>
          <p:nvPr/>
        </p:nvSpPr>
        <p:spPr bwMode="auto">
          <a:xfrm>
            <a:off x="4111485" y="4357084"/>
            <a:ext cx="246063" cy="33338"/>
          </a:xfrm>
          <a:custGeom>
            <a:avLst/>
            <a:gdLst>
              <a:gd name="T0" fmla="*/ 145 w 155"/>
              <a:gd name="T1" fmla="*/ 21 h 21"/>
              <a:gd name="T2" fmla="*/ 5 w 155"/>
              <a:gd name="T3" fmla="*/ 21 h 21"/>
              <a:gd name="T4" fmla="*/ 5 w 155"/>
              <a:gd name="T5" fmla="*/ 21 h 21"/>
              <a:gd name="T6" fmla="*/ 5 w 155"/>
              <a:gd name="T7" fmla="*/ 16 h 21"/>
              <a:gd name="T8" fmla="*/ 0 w 155"/>
              <a:gd name="T9" fmla="*/ 16 h 21"/>
              <a:gd name="T10" fmla="*/ 0 w 155"/>
              <a:gd name="T11" fmla="*/ 10 h 21"/>
              <a:gd name="T12" fmla="*/ 5 w 155"/>
              <a:gd name="T13" fmla="*/ 0 h 21"/>
              <a:gd name="T14" fmla="*/ 5 w 155"/>
              <a:gd name="T15" fmla="*/ 0 h 21"/>
              <a:gd name="T16" fmla="*/ 5 w 155"/>
              <a:gd name="T17" fmla="*/ 0 h 21"/>
              <a:gd name="T18" fmla="*/ 145 w 155"/>
              <a:gd name="T19" fmla="*/ 0 h 21"/>
              <a:gd name="T20" fmla="*/ 150 w 155"/>
              <a:gd name="T21" fmla="*/ 0 h 21"/>
              <a:gd name="T22" fmla="*/ 155 w 155"/>
              <a:gd name="T23" fmla="*/ 0 h 21"/>
              <a:gd name="T24" fmla="*/ 155 w 155"/>
              <a:gd name="T25" fmla="*/ 5 h 21"/>
              <a:gd name="T26" fmla="*/ 155 w 155"/>
              <a:gd name="T27" fmla="*/ 10 h 21"/>
              <a:gd name="T28" fmla="*/ 155 w 155"/>
              <a:gd name="T29" fmla="*/ 16 h 21"/>
              <a:gd name="T30" fmla="*/ 155 w 155"/>
              <a:gd name="T31" fmla="*/ 16 h 21"/>
              <a:gd name="T32" fmla="*/ 150 w 155"/>
              <a:gd name="T33" fmla="*/ 21 h 21"/>
              <a:gd name="T34" fmla="*/ 145 w 155"/>
              <a:gd name="T3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21">
                <a:moveTo>
                  <a:pt x="145" y="21"/>
                </a:moveTo>
                <a:lnTo>
                  <a:pt x="5" y="21"/>
                </a:lnTo>
                <a:lnTo>
                  <a:pt x="5" y="21"/>
                </a:lnTo>
                <a:lnTo>
                  <a:pt x="5" y="16"/>
                </a:lnTo>
                <a:lnTo>
                  <a:pt x="0" y="16"/>
                </a:lnTo>
                <a:lnTo>
                  <a:pt x="0" y="10"/>
                </a:lnTo>
                <a:lnTo>
                  <a:pt x="5" y="0"/>
                </a:lnTo>
                <a:lnTo>
                  <a:pt x="5" y="0"/>
                </a:lnTo>
                <a:lnTo>
                  <a:pt x="5" y="0"/>
                </a:lnTo>
                <a:lnTo>
                  <a:pt x="145" y="0"/>
                </a:lnTo>
                <a:lnTo>
                  <a:pt x="150" y="0"/>
                </a:lnTo>
                <a:lnTo>
                  <a:pt x="155" y="0"/>
                </a:lnTo>
                <a:lnTo>
                  <a:pt x="155" y="5"/>
                </a:lnTo>
                <a:lnTo>
                  <a:pt x="155" y="10"/>
                </a:lnTo>
                <a:lnTo>
                  <a:pt x="155" y="16"/>
                </a:lnTo>
                <a:lnTo>
                  <a:pt x="155" y="16"/>
                </a:lnTo>
                <a:lnTo>
                  <a:pt x="150" y="21"/>
                </a:lnTo>
                <a:lnTo>
                  <a:pt x="145" y="21"/>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Freeform 36"/>
          <p:cNvSpPr>
            <a:spLocks noEditPoints="1"/>
          </p:cNvSpPr>
          <p:nvPr/>
        </p:nvSpPr>
        <p:spPr bwMode="auto">
          <a:xfrm>
            <a:off x="4028935" y="4012597"/>
            <a:ext cx="411163" cy="492125"/>
          </a:xfrm>
          <a:custGeom>
            <a:avLst/>
            <a:gdLst>
              <a:gd name="T0" fmla="*/ 233 w 259"/>
              <a:gd name="T1" fmla="*/ 0 h 310"/>
              <a:gd name="T2" fmla="*/ 83 w 259"/>
              <a:gd name="T3" fmla="*/ 0 h 310"/>
              <a:gd name="T4" fmla="*/ 0 w 259"/>
              <a:gd name="T5" fmla="*/ 78 h 310"/>
              <a:gd name="T6" fmla="*/ 0 w 259"/>
              <a:gd name="T7" fmla="*/ 284 h 310"/>
              <a:gd name="T8" fmla="*/ 5 w 259"/>
              <a:gd name="T9" fmla="*/ 295 h 310"/>
              <a:gd name="T10" fmla="*/ 11 w 259"/>
              <a:gd name="T11" fmla="*/ 305 h 310"/>
              <a:gd name="T12" fmla="*/ 16 w 259"/>
              <a:gd name="T13" fmla="*/ 310 h 310"/>
              <a:gd name="T14" fmla="*/ 26 w 259"/>
              <a:gd name="T15" fmla="*/ 310 h 310"/>
              <a:gd name="T16" fmla="*/ 259 w 259"/>
              <a:gd name="T17" fmla="*/ 310 h 310"/>
              <a:gd name="T18" fmla="*/ 259 w 259"/>
              <a:gd name="T19" fmla="*/ 26 h 310"/>
              <a:gd name="T20" fmla="*/ 254 w 259"/>
              <a:gd name="T21" fmla="*/ 16 h 310"/>
              <a:gd name="T22" fmla="*/ 248 w 259"/>
              <a:gd name="T23" fmla="*/ 5 h 310"/>
              <a:gd name="T24" fmla="*/ 243 w 259"/>
              <a:gd name="T25" fmla="*/ 0 h 310"/>
              <a:gd name="T26" fmla="*/ 233 w 259"/>
              <a:gd name="T27" fmla="*/ 0 h 310"/>
              <a:gd name="T28" fmla="*/ 238 w 259"/>
              <a:gd name="T29" fmla="*/ 289 h 310"/>
              <a:gd name="T30" fmla="*/ 36 w 259"/>
              <a:gd name="T31" fmla="*/ 289 h 310"/>
              <a:gd name="T32" fmla="*/ 31 w 259"/>
              <a:gd name="T33" fmla="*/ 289 h 310"/>
              <a:gd name="T34" fmla="*/ 26 w 259"/>
              <a:gd name="T35" fmla="*/ 284 h 310"/>
              <a:gd name="T36" fmla="*/ 21 w 259"/>
              <a:gd name="T37" fmla="*/ 279 h 310"/>
              <a:gd name="T38" fmla="*/ 21 w 259"/>
              <a:gd name="T39" fmla="*/ 274 h 310"/>
              <a:gd name="T40" fmla="*/ 21 w 259"/>
              <a:gd name="T41" fmla="*/ 88 h 310"/>
              <a:gd name="T42" fmla="*/ 73 w 259"/>
              <a:gd name="T43" fmla="*/ 88 h 310"/>
              <a:gd name="T44" fmla="*/ 78 w 259"/>
              <a:gd name="T45" fmla="*/ 88 h 310"/>
              <a:gd name="T46" fmla="*/ 88 w 259"/>
              <a:gd name="T47" fmla="*/ 83 h 310"/>
              <a:gd name="T48" fmla="*/ 93 w 259"/>
              <a:gd name="T49" fmla="*/ 78 h 310"/>
              <a:gd name="T50" fmla="*/ 93 w 259"/>
              <a:gd name="T51" fmla="*/ 67 h 310"/>
              <a:gd name="T52" fmla="*/ 93 w 259"/>
              <a:gd name="T53" fmla="*/ 21 h 310"/>
              <a:gd name="T54" fmla="*/ 223 w 259"/>
              <a:gd name="T55" fmla="*/ 21 h 310"/>
              <a:gd name="T56" fmla="*/ 228 w 259"/>
              <a:gd name="T57" fmla="*/ 21 h 310"/>
              <a:gd name="T58" fmla="*/ 233 w 259"/>
              <a:gd name="T59" fmla="*/ 21 h 310"/>
              <a:gd name="T60" fmla="*/ 238 w 259"/>
              <a:gd name="T61" fmla="*/ 31 h 310"/>
              <a:gd name="T62" fmla="*/ 238 w 259"/>
              <a:gd name="T63" fmla="*/ 36 h 310"/>
              <a:gd name="T64" fmla="*/ 238 w 259"/>
              <a:gd name="T65" fmla="*/ 28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310">
                <a:moveTo>
                  <a:pt x="233" y="0"/>
                </a:moveTo>
                <a:lnTo>
                  <a:pt x="83" y="0"/>
                </a:lnTo>
                <a:lnTo>
                  <a:pt x="0" y="78"/>
                </a:lnTo>
                <a:lnTo>
                  <a:pt x="0" y="284"/>
                </a:lnTo>
                <a:lnTo>
                  <a:pt x="5" y="295"/>
                </a:lnTo>
                <a:lnTo>
                  <a:pt x="11" y="305"/>
                </a:lnTo>
                <a:lnTo>
                  <a:pt x="16" y="310"/>
                </a:lnTo>
                <a:lnTo>
                  <a:pt x="26" y="310"/>
                </a:lnTo>
                <a:lnTo>
                  <a:pt x="259" y="310"/>
                </a:lnTo>
                <a:lnTo>
                  <a:pt x="259" y="26"/>
                </a:lnTo>
                <a:lnTo>
                  <a:pt x="254" y="16"/>
                </a:lnTo>
                <a:lnTo>
                  <a:pt x="248" y="5"/>
                </a:lnTo>
                <a:lnTo>
                  <a:pt x="243" y="0"/>
                </a:lnTo>
                <a:lnTo>
                  <a:pt x="233" y="0"/>
                </a:lnTo>
                <a:close/>
                <a:moveTo>
                  <a:pt x="238" y="289"/>
                </a:moveTo>
                <a:lnTo>
                  <a:pt x="36" y="289"/>
                </a:lnTo>
                <a:lnTo>
                  <a:pt x="31" y="289"/>
                </a:lnTo>
                <a:lnTo>
                  <a:pt x="26" y="284"/>
                </a:lnTo>
                <a:lnTo>
                  <a:pt x="21" y="279"/>
                </a:lnTo>
                <a:lnTo>
                  <a:pt x="21" y="274"/>
                </a:lnTo>
                <a:lnTo>
                  <a:pt x="21" y="88"/>
                </a:lnTo>
                <a:lnTo>
                  <a:pt x="73" y="88"/>
                </a:lnTo>
                <a:lnTo>
                  <a:pt x="78" y="88"/>
                </a:lnTo>
                <a:lnTo>
                  <a:pt x="88" y="83"/>
                </a:lnTo>
                <a:lnTo>
                  <a:pt x="93" y="78"/>
                </a:lnTo>
                <a:lnTo>
                  <a:pt x="93" y="67"/>
                </a:lnTo>
                <a:lnTo>
                  <a:pt x="93" y="21"/>
                </a:lnTo>
                <a:lnTo>
                  <a:pt x="223" y="21"/>
                </a:lnTo>
                <a:lnTo>
                  <a:pt x="228" y="21"/>
                </a:lnTo>
                <a:lnTo>
                  <a:pt x="233" y="21"/>
                </a:lnTo>
                <a:lnTo>
                  <a:pt x="238" y="31"/>
                </a:lnTo>
                <a:lnTo>
                  <a:pt x="238" y="36"/>
                </a:lnTo>
                <a:lnTo>
                  <a:pt x="238" y="289"/>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7" name="Group 6"/>
          <p:cNvGrpSpPr/>
          <p:nvPr/>
        </p:nvGrpSpPr>
        <p:grpSpPr>
          <a:xfrm>
            <a:off x="3078023" y="5211159"/>
            <a:ext cx="673100" cy="614363"/>
            <a:chOff x="3078023" y="5211159"/>
            <a:chExt cx="673100" cy="614363"/>
          </a:xfrm>
          <a:solidFill>
            <a:schemeClr val="accent1">
              <a:lumMod val="60000"/>
              <a:lumOff val="40000"/>
            </a:schemeClr>
          </a:solidFill>
        </p:grpSpPr>
        <p:sp>
          <p:nvSpPr>
            <p:cNvPr id="34" name="Freeform 46"/>
            <p:cNvSpPr>
              <a:spLocks/>
            </p:cNvSpPr>
            <p:nvPr/>
          </p:nvSpPr>
          <p:spPr bwMode="auto">
            <a:xfrm>
              <a:off x="3093898" y="5211159"/>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 name="Freeform 47"/>
            <p:cNvSpPr>
              <a:spLocks noEditPoints="1"/>
            </p:cNvSpPr>
            <p:nvPr/>
          </p:nvSpPr>
          <p:spPr bwMode="auto">
            <a:xfrm>
              <a:off x="3217723" y="5211159"/>
              <a:ext cx="122238" cy="1555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 name="Freeform 48"/>
            <p:cNvSpPr>
              <a:spLocks/>
            </p:cNvSpPr>
            <p:nvPr/>
          </p:nvSpPr>
          <p:spPr bwMode="auto">
            <a:xfrm>
              <a:off x="3373298" y="5211159"/>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Freeform 49"/>
            <p:cNvSpPr>
              <a:spLocks noEditPoints="1"/>
            </p:cNvSpPr>
            <p:nvPr/>
          </p:nvSpPr>
          <p:spPr bwMode="auto">
            <a:xfrm>
              <a:off x="3078023" y="5431822"/>
              <a:ext cx="114300" cy="16510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 name="Freeform 50"/>
            <p:cNvSpPr>
              <a:spLocks/>
            </p:cNvSpPr>
            <p:nvPr/>
          </p:nvSpPr>
          <p:spPr bwMode="auto">
            <a:xfrm>
              <a:off x="3233598" y="5431822"/>
              <a:ext cx="73025" cy="16510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Freeform 51"/>
            <p:cNvSpPr>
              <a:spLocks noEditPoints="1"/>
            </p:cNvSpPr>
            <p:nvPr/>
          </p:nvSpPr>
          <p:spPr bwMode="auto">
            <a:xfrm>
              <a:off x="3355835" y="5431822"/>
              <a:ext cx="115888" cy="16510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 name="Freeform 52"/>
            <p:cNvSpPr>
              <a:spLocks noEditPoints="1"/>
            </p:cNvSpPr>
            <p:nvPr/>
          </p:nvSpPr>
          <p:spPr bwMode="auto">
            <a:xfrm>
              <a:off x="3078023" y="5662009"/>
              <a:ext cx="114300"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 name="Freeform 53"/>
            <p:cNvSpPr>
              <a:spLocks noEditPoints="1"/>
            </p:cNvSpPr>
            <p:nvPr/>
          </p:nvSpPr>
          <p:spPr bwMode="auto">
            <a:xfrm>
              <a:off x="3217723" y="5662009"/>
              <a:ext cx="122238" cy="163513"/>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Freeform 54"/>
            <p:cNvSpPr>
              <a:spLocks/>
            </p:cNvSpPr>
            <p:nvPr/>
          </p:nvSpPr>
          <p:spPr bwMode="auto">
            <a:xfrm>
              <a:off x="3373298" y="5662009"/>
              <a:ext cx="65088" cy="163513"/>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55"/>
            <p:cNvSpPr>
              <a:spLocks/>
            </p:cNvSpPr>
            <p:nvPr/>
          </p:nvSpPr>
          <p:spPr bwMode="auto">
            <a:xfrm>
              <a:off x="3643173" y="5211159"/>
              <a:ext cx="82550" cy="1555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 name="Freeform 56"/>
            <p:cNvSpPr>
              <a:spLocks noEditPoints="1"/>
            </p:cNvSpPr>
            <p:nvPr/>
          </p:nvSpPr>
          <p:spPr bwMode="auto">
            <a:xfrm>
              <a:off x="3635235" y="5431822"/>
              <a:ext cx="115888" cy="16510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 name="Freeform 57"/>
            <p:cNvSpPr>
              <a:spLocks noEditPoints="1"/>
            </p:cNvSpPr>
            <p:nvPr/>
          </p:nvSpPr>
          <p:spPr bwMode="auto">
            <a:xfrm>
              <a:off x="3635235" y="5662009"/>
              <a:ext cx="115888" cy="163513"/>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 name="Freeform 58"/>
            <p:cNvSpPr>
              <a:spLocks noEditPoints="1"/>
            </p:cNvSpPr>
            <p:nvPr/>
          </p:nvSpPr>
          <p:spPr bwMode="auto">
            <a:xfrm>
              <a:off x="3487598" y="5211159"/>
              <a:ext cx="115888" cy="1555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 name="Freeform 59"/>
            <p:cNvSpPr>
              <a:spLocks/>
            </p:cNvSpPr>
            <p:nvPr/>
          </p:nvSpPr>
          <p:spPr bwMode="auto">
            <a:xfrm>
              <a:off x="3505060" y="5431822"/>
              <a:ext cx="73025" cy="16510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 name="Freeform 60"/>
            <p:cNvSpPr>
              <a:spLocks noEditPoints="1"/>
            </p:cNvSpPr>
            <p:nvPr/>
          </p:nvSpPr>
          <p:spPr bwMode="auto">
            <a:xfrm>
              <a:off x="3487598" y="5662009"/>
              <a:ext cx="115888"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50" name="Freeform 106"/>
          <p:cNvSpPr>
            <a:spLocks noEditPoints="1"/>
          </p:cNvSpPr>
          <p:nvPr/>
        </p:nvSpPr>
        <p:spPr bwMode="auto">
          <a:xfrm>
            <a:off x="917399" y="5246710"/>
            <a:ext cx="574675" cy="67151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4" name="Group 13"/>
          <p:cNvGrpSpPr/>
          <p:nvPr/>
        </p:nvGrpSpPr>
        <p:grpSpPr>
          <a:xfrm>
            <a:off x="4231780" y="3458123"/>
            <a:ext cx="614858" cy="721370"/>
            <a:chOff x="4209910" y="3255264"/>
            <a:chExt cx="784880" cy="920845"/>
          </a:xfrm>
          <a:solidFill>
            <a:schemeClr val="accent1">
              <a:lumMod val="60000"/>
              <a:lumOff val="40000"/>
            </a:schemeClr>
          </a:solidFill>
        </p:grpSpPr>
        <p:sp>
          <p:nvSpPr>
            <p:cNvPr id="21" name="Freeform 33"/>
            <p:cNvSpPr>
              <a:spLocks/>
            </p:cNvSpPr>
            <p:nvPr/>
          </p:nvSpPr>
          <p:spPr bwMode="auto">
            <a:xfrm>
              <a:off x="4209910" y="4144359"/>
              <a:ext cx="147638" cy="31750"/>
            </a:xfrm>
            <a:custGeom>
              <a:avLst/>
              <a:gdLst>
                <a:gd name="T0" fmla="*/ 83 w 93"/>
                <a:gd name="T1" fmla="*/ 20 h 20"/>
                <a:gd name="T2" fmla="*/ 10 w 93"/>
                <a:gd name="T3" fmla="*/ 20 h 20"/>
                <a:gd name="T4" fmla="*/ 5 w 93"/>
                <a:gd name="T5" fmla="*/ 20 h 20"/>
                <a:gd name="T6" fmla="*/ 0 w 93"/>
                <a:gd name="T7" fmla="*/ 20 h 20"/>
                <a:gd name="T8" fmla="*/ 0 w 93"/>
                <a:gd name="T9" fmla="*/ 15 h 20"/>
                <a:gd name="T10" fmla="*/ 0 w 93"/>
                <a:gd name="T11" fmla="*/ 10 h 20"/>
                <a:gd name="T12" fmla="*/ 0 w 93"/>
                <a:gd name="T13" fmla="*/ 5 h 20"/>
                <a:gd name="T14" fmla="*/ 0 w 93"/>
                <a:gd name="T15" fmla="*/ 5 h 20"/>
                <a:gd name="T16" fmla="*/ 10 w 93"/>
                <a:gd name="T17" fmla="*/ 0 h 20"/>
                <a:gd name="T18" fmla="*/ 83 w 93"/>
                <a:gd name="T19" fmla="*/ 0 h 20"/>
                <a:gd name="T20" fmla="*/ 88 w 93"/>
                <a:gd name="T21" fmla="*/ 0 h 20"/>
                <a:gd name="T22" fmla="*/ 93 w 93"/>
                <a:gd name="T23" fmla="*/ 5 h 20"/>
                <a:gd name="T24" fmla="*/ 93 w 93"/>
                <a:gd name="T25" fmla="*/ 5 h 20"/>
                <a:gd name="T26" fmla="*/ 93 w 93"/>
                <a:gd name="T27" fmla="*/ 10 h 20"/>
                <a:gd name="T28" fmla="*/ 93 w 93"/>
                <a:gd name="T29" fmla="*/ 15 h 20"/>
                <a:gd name="T30" fmla="*/ 93 w 93"/>
                <a:gd name="T31" fmla="*/ 20 h 20"/>
                <a:gd name="T32" fmla="*/ 88 w 93"/>
                <a:gd name="T33" fmla="*/ 20 h 20"/>
                <a:gd name="T34" fmla="*/ 83 w 93"/>
                <a:gd name="T3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20">
                  <a:moveTo>
                    <a:pt x="83" y="20"/>
                  </a:moveTo>
                  <a:lnTo>
                    <a:pt x="10" y="20"/>
                  </a:lnTo>
                  <a:lnTo>
                    <a:pt x="5" y="20"/>
                  </a:lnTo>
                  <a:lnTo>
                    <a:pt x="0" y="20"/>
                  </a:lnTo>
                  <a:lnTo>
                    <a:pt x="0" y="15"/>
                  </a:lnTo>
                  <a:lnTo>
                    <a:pt x="0" y="10"/>
                  </a:lnTo>
                  <a:lnTo>
                    <a:pt x="0" y="5"/>
                  </a:lnTo>
                  <a:lnTo>
                    <a:pt x="0" y="5"/>
                  </a:lnTo>
                  <a:lnTo>
                    <a:pt x="10" y="0"/>
                  </a:lnTo>
                  <a:lnTo>
                    <a:pt x="83" y="0"/>
                  </a:lnTo>
                  <a:lnTo>
                    <a:pt x="88" y="0"/>
                  </a:lnTo>
                  <a:lnTo>
                    <a:pt x="93" y="5"/>
                  </a:lnTo>
                  <a:lnTo>
                    <a:pt x="93" y="5"/>
                  </a:lnTo>
                  <a:lnTo>
                    <a:pt x="93" y="10"/>
                  </a:lnTo>
                  <a:lnTo>
                    <a:pt x="93" y="15"/>
                  </a:lnTo>
                  <a:lnTo>
                    <a:pt x="93" y="20"/>
                  </a:lnTo>
                  <a:lnTo>
                    <a:pt x="88" y="20"/>
                  </a:lnTo>
                  <a:lnTo>
                    <a:pt x="83" y="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 name="Freeform 46"/>
            <p:cNvSpPr>
              <a:spLocks/>
            </p:cNvSpPr>
            <p:nvPr/>
          </p:nvSpPr>
          <p:spPr bwMode="auto">
            <a:xfrm>
              <a:off x="4337565" y="3255264"/>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 name="Freeform 47"/>
            <p:cNvSpPr>
              <a:spLocks noEditPoints="1"/>
            </p:cNvSpPr>
            <p:nvPr/>
          </p:nvSpPr>
          <p:spPr bwMode="auto">
            <a:xfrm>
              <a:off x="4461390" y="3255264"/>
              <a:ext cx="122238" cy="1555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 name="Freeform 48"/>
            <p:cNvSpPr>
              <a:spLocks/>
            </p:cNvSpPr>
            <p:nvPr/>
          </p:nvSpPr>
          <p:spPr bwMode="auto">
            <a:xfrm>
              <a:off x="4616965" y="3255264"/>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 name="Freeform 49"/>
            <p:cNvSpPr>
              <a:spLocks noEditPoints="1"/>
            </p:cNvSpPr>
            <p:nvPr/>
          </p:nvSpPr>
          <p:spPr bwMode="auto">
            <a:xfrm>
              <a:off x="4321690" y="3475927"/>
              <a:ext cx="114300" cy="16510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 name="Freeform 50"/>
            <p:cNvSpPr>
              <a:spLocks/>
            </p:cNvSpPr>
            <p:nvPr/>
          </p:nvSpPr>
          <p:spPr bwMode="auto">
            <a:xfrm>
              <a:off x="4477265" y="3475927"/>
              <a:ext cx="73025" cy="16510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 name="Freeform 51"/>
            <p:cNvSpPr>
              <a:spLocks noEditPoints="1"/>
            </p:cNvSpPr>
            <p:nvPr/>
          </p:nvSpPr>
          <p:spPr bwMode="auto">
            <a:xfrm>
              <a:off x="4599502" y="3475927"/>
              <a:ext cx="115888" cy="16510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 name="Freeform 52"/>
            <p:cNvSpPr>
              <a:spLocks noEditPoints="1"/>
            </p:cNvSpPr>
            <p:nvPr/>
          </p:nvSpPr>
          <p:spPr bwMode="auto">
            <a:xfrm>
              <a:off x="4321690" y="3706114"/>
              <a:ext cx="114300"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Freeform 53"/>
            <p:cNvSpPr>
              <a:spLocks noEditPoints="1"/>
            </p:cNvSpPr>
            <p:nvPr/>
          </p:nvSpPr>
          <p:spPr bwMode="auto">
            <a:xfrm>
              <a:off x="4461390" y="3706114"/>
              <a:ext cx="122238" cy="163513"/>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 name="Freeform 54"/>
            <p:cNvSpPr>
              <a:spLocks/>
            </p:cNvSpPr>
            <p:nvPr/>
          </p:nvSpPr>
          <p:spPr bwMode="auto">
            <a:xfrm>
              <a:off x="4616965" y="3706114"/>
              <a:ext cx="65088" cy="163513"/>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 name="Freeform 55"/>
            <p:cNvSpPr>
              <a:spLocks/>
            </p:cNvSpPr>
            <p:nvPr/>
          </p:nvSpPr>
          <p:spPr bwMode="auto">
            <a:xfrm>
              <a:off x="4886840" y="3255264"/>
              <a:ext cx="82550" cy="1555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 name="Freeform 56"/>
            <p:cNvSpPr>
              <a:spLocks noEditPoints="1"/>
            </p:cNvSpPr>
            <p:nvPr/>
          </p:nvSpPr>
          <p:spPr bwMode="auto">
            <a:xfrm>
              <a:off x="4878902" y="3475927"/>
              <a:ext cx="115888" cy="16510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 name="Freeform 57"/>
            <p:cNvSpPr>
              <a:spLocks noEditPoints="1"/>
            </p:cNvSpPr>
            <p:nvPr/>
          </p:nvSpPr>
          <p:spPr bwMode="auto">
            <a:xfrm>
              <a:off x="4878902" y="3706114"/>
              <a:ext cx="115888" cy="163513"/>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 name="Freeform 58"/>
            <p:cNvSpPr>
              <a:spLocks noEditPoints="1"/>
            </p:cNvSpPr>
            <p:nvPr/>
          </p:nvSpPr>
          <p:spPr bwMode="auto">
            <a:xfrm>
              <a:off x="4731265" y="3255264"/>
              <a:ext cx="115888" cy="1555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 name="Freeform 59"/>
            <p:cNvSpPr>
              <a:spLocks/>
            </p:cNvSpPr>
            <p:nvPr/>
          </p:nvSpPr>
          <p:spPr bwMode="auto">
            <a:xfrm>
              <a:off x="4748727" y="3475927"/>
              <a:ext cx="73025" cy="16510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 name="Freeform 60"/>
            <p:cNvSpPr>
              <a:spLocks noEditPoints="1"/>
            </p:cNvSpPr>
            <p:nvPr/>
          </p:nvSpPr>
          <p:spPr bwMode="auto">
            <a:xfrm>
              <a:off x="4731265" y="3706114"/>
              <a:ext cx="115888"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85" name="Freeform 37"/>
          <p:cNvSpPr>
            <a:spLocks/>
          </p:cNvSpPr>
          <p:nvPr/>
        </p:nvSpPr>
        <p:spPr bwMode="auto">
          <a:xfrm>
            <a:off x="2183466" y="5853135"/>
            <a:ext cx="165100" cy="287338"/>
          </a:xfrm>
          <a:custGeom>
            <a:avLst/>
            <a:gdLst>
              <a:gd name="T0" fmla="*/ 104 w 104"/>
              <a:gd name="T1" fmla="*/ 62 h 181"/>
              <a:gd name="T2" fmla="*/ 104 w 104"/>
              <a:gd name="T3" fmla="*/ 181 h 181"/>
              <a:gd name="T4" fmla="*/ 0 w 104"/>
              <a:gd name="T5" fmla="*/ 119 h 181"/>
              <a:gd name="T6" fmla="*/ 0 w 104"/>
              <a:gd name="T7" fmla="*/ 0 h 181"/>
              <a:gd name="T8" fmla="*/ 104 w 104"/>
              <a:gd name="T9" fmla="*/ 62 h 181"/>
            </a:gdLst>
            <a:ahLst/>
            <a:cxnLst>
              <a:cxn ang="0">
                <a:pos x="T0" y="T1"/>
              </a:cxn>
              <a:cxn ang="0">
                <a:pos x="T2" y="T3"/>
              </a:cxn>
              <a:cxn ang="0">
                <a:pos x="T4" y="T5"/>
              </a:cxn>
              <a:cxn ang="0">
                <a:pos x="T6" y="T7"/>
              </a:cxn>
              <a:cxn ang="0">
                <a:pos x="T8" y="T9"/>
              </a:cxn>
            </a:cxnLst>
            <a:rect l="0" t="0" r="r" b="b"/>
            <a:pathLst>
              <a:path w="104" h="181">
                <a:moveTo>
                  <a:pt x="104" y="62"/>
                </a:moveTo>
                <a:lnTo>
                  <a:pt x="104" y="181"/>
                </a:lnTo>
                <a:lnTo>
                  <a:pt x="0" y="119"/>
                </a:lnTo>
                <a:lnTo>
                  <a:pt x="0" y="0"/>
                </a:lnTo>
                <a:lnTo>
                  <a:pt x="104" y="62"/>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 name="Freeform 38"/>
          <p:cNvSpPr>
            <a:spLocks/>
          </p:cNvSpPr>
          <p:nvPr/>
        </p:nvSpPr>
        <p:spPr bwMode="auto">
          <a:xfrm>
            <a:off x="2389841" y="5853135"/>
            <a:ext cx="163513" cy="287338"/>
          </a:xfrm>
          <a:custGeom>
            <a:avLst/>
            <a:gdLst>
              <a:gd name="T0" fmla="*/ 0 w 103"/>
              <a:gd name="T1" fmla="*/ 62 h 181"/>
              <a:gd name="T2" fmla="*/ 0 w 103"/>
              <a:gd name="T3" fmla="*/ 181 h 181"/>
              <a:gd name="T4" fmla="*/ 103 w 103"/>
              <a:gd name="T5" fmla="*/ 119 h 181"/>
              <a:gd name="T6" fmla="*/ 103 w 103"/>
              <a:gd name="T7" fmla="*/ 0 h 181"/>
              <a:gd name="T8" fmla="*/ 0 w 103"/>
              <a:gd name="T9" fmla="*/ 62 h 181"/>
            </a:gdLst>
            <a:ahLst/>
            <a:cxnLst>
              <a:cxn ang="0">
                <a:pos x="T0" y="T1"/>
              </a:cxn>
              <a:cxn ang="0">
                <a:pos x="T2" y="T3"/>
              </a:cxn>
              <a:cxn ang="0">
                <a:pos x="T4" y="T5"/>
              </a:cxn>
              <a:cxn ang="0">
                <a:pos x="T6" y="T7"/>
              </a:cxn>
              <a:cxn ang="0">
                <a:pos x="T8" y="T9"/>
              </a:cxn>
            </a:cxnLst>
            <a:rect l="0" t="0" r="r" b="b"/>
            <a:pathLst>
              <a:path w="103" h="181">
                <a:moveTo>
                  <a:pt x="0" y="62"/>
                </a:moveTo>
                <a:lnTo>
                  <a:pt x="0" y="181"/>
                </a:lnTo>
                <a:lnTo>
                  <a:pt x="103" y="119"/>
                </a:lnTo>
                <a:lnTo>
                  <a:pt x="103" y="0"/>
                </a:lnTo>
                <a:lnTo>
                  <a:pt x="0" y="62"/>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 name="Freeform 39"/>
          <p:cNvSpPr>
            <a:spLocks/>
          </p:cNvSpPr>
          <p:nvPr/>
        </p:nvSpPr>
        <p:spPr bwMode="auto">
          <a:xfrm>
            <a:off x="2200929" y="5729310"/>
            <a:ext cx="328613" cy="188913"/>
          </a:xfrm>
          <a:custGeom>
            <a:avLst/>
            <a:gdLst>
              <a:gd name="T0" fmla="*/ 103 w 207"/>
              <a:gd name="T1" fmla="*/ 119 h 119"/>
              <a:gd name="T2" fmla="*/ 0 w 207"/>
              <a:gd name="T3" fmla="*/ 57 h 119"/>
              <a:gd name="T4" fmla="*/ 103 w 207"/>
              <a:gd name="T5" fmla="*/ 0 h 119"/>
              <a:gd name="T6" fmla="*/ 207 w 207"/>
              <a:gd name="T7" fmla="*/ 57 h 119"/>
              <a:gd name="T8" fmla="*/ 103 w 207"/>
              <a:gd name="T9" fmla="*/ 119 h 119"/>
            </a:gdLst>
            <a:ahLst/>
            <a:cxnLst>
              <a:cxn ang="0">
                <a:pos x="T0" y="T1"/>
              </a:cxn>
              <a:cxn ang="0">
                <a:pos x="T2" y="T3"/>
              </a:cxn>
              <a:cxn ang="0">
                <a:pos x="T4" y="T5"/>
              </a:cxn>
              <a:cxn ang="0">
                <a:pos x="T6" y="T7"/>
              </a:cxn>
              <a:cxn ang="0">
                <a:pos x="T8" y="T9"/>
              </a:cxn>
            </a:cxnLst>
            <a:rect l="0" t="0" r="r" b="b"/>
            <a:pathLst>
              <a:path w="207" h="119">
                <a:moveTo>
                  <a:pt x="103" y="119"/>
                </a:moveTo>
                <a:lnTo>
                  <a:pt x="0" y="57"/>
                </a:lnTo>
                <a:lnTo>
                  <a:pt x="103" y="0"/>
                </a:lnTo>
                <a:lnTo>
                  <a:pt x="207" y="57"/>
                </a:lnTo>
                <a:lnTo>
                  <a:pt x="103" y="119"/>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 name="Freeform 40"/>
          <p:cNvSpPr>
            <a:spLocks/>
          </p:cNvSpPr>
          <p:nvPr/>
        </p:nvSpPr>
        <p:spPr bwMode="auto">
          <a:xfrm>
            <a:off x="2594629" y="5853135"/>
            <a:ext cx="163513" cy="287338"/>
          </a:xfrm>
          <a:custGeom>
            <a:avLst/>
            <a:gdLst>
              <a:gd name="T0" fmla="*/ 103 w 103"/>
              <a:gd name="T1" fmla="*/ 62 h 181"/>
              <a:gd name="T2" fmla="*/ 103 w 103"/>
              <a:gd name="T3" fmla="*/ 181 h 181"/>
              <a:gd name="T4" fmla="*/ 0 w 103"/>
              <a:gd name="T5" fmla="*/ 119 h 181"/>
              <a:gd name="T6" fmla="*/ 0 w 103"/>
              <a:gd name="T7" fmla="*/ 0 h 181"/>
              <a:gd name="T8" fmla="*/ 103 w 103"/>
              <a:gd name="T9" fmla="*/ 62 h 181"/>
            </a:gdLst>
            <a:ahLst/>
            <a:cxnLst>
              <a:cxn ang="0">
                <a:pos x="T0" y="T1"/>
              </a:cxn>
              <a:cxn ang="0">
                <a:pos x="T2" y="T3"/>
              </a:cxn>
              <a:cxn ang="0">
                <a:pos x="T4" y="T5"/>
              </a:cxn>
              <a:cxn ang="0">
                <a:pos x="T6" y="T7"/>
              </a:cxn>
              <a:cxn ang="0">
                <a:pos x="T8" y="T9"/>
              </a:cxn>
            </a:cxnLst>
            <a:rect l="0" t="0" r="r" b="b"/>
            <a:pathLst>
              <a:path w="103" h="181">
                <a:moveTo>
                  <a:pt x="103" y="62"/>
                </a:moveTo>
                <a:lnTo>
                  <a:pt x="103" y="181"/>
                </a:lnTo>
                <a:lnTo>
                  <a:pt x="0" y="119"/>
                </a:lnTo>
                <a:lnTo>
                  <a:pt x="0" y="0"/>
                </a:lnTo>
                <a:lnTo>
                  <a:pt x="103" y="62"/>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Freeform 41"/>
          <p:cNvSpPr>
            <a:spLocks/>
          </p:cNvSpPr>
          <p:nvPr/>
        </p:nvSpPr>
        <p:spPr bwMode="auto">
          <a:xfrm>
            <a:off x="2799416" y="5853135"/>
            <a:ext cx="155575" cy="287338"/>
          </a:xfrm>
          <a:custGeom>
            <a:avLst/>
            <a:gdLst>
              <a:gd name="T0" fmla="*/ 0 w 98"/>
              <a:gd name="T1" fmla="*/ 62 h 181"/>
              <a:gd name="T2" fmla="*/ 0 w 98"/>
              <a:gd name="T3" fmla="*/ 181 h 181"/>
              <a:gd name="T4" fmla="*/ 98 w 98"/>
              <a:gd name="T5" fmla="*/ 119 h 181"/>
              <a:gd name="T6" fmla="*/ 98 w 98"/>
              <a:gd name="T7" fmla="*/ 0 h 181"/>
              <a:gd name="T8" fmla="*/ 0 w 98"/>
              <a:gd name="T9" fmla="*/ 62 h 181"/>
            </a:gdLst>
            <a:ahLst/>
            <a:cxnLst>
              <a:cxn ang="0">
                <a:pos x="T0" y="T1"/>
              </a:cxn>
              <a:cxn ang="0">
                <a:pos x="T2" y="T3"/>
              </a:cxn>
              <a:cxn ang="0">
                <a:pos x="T4" y="T5"/>
              </a:cxn>
              <a:cxn ang="0">
                <a:pos x="T6" y="T7"/>
              </a:cxn>
              <a:cxn ang="0">
                <a:pos x="T8" y="T9"/>
              </a:cxn>
            </a:cxnLst>
            <a:rect l="0" t="0" r="r" b="b"/>
            <a:pathLst>
              <a:path w="98" h="181">
                <a:moveTo>
                  <a:pt x="0" y="62"/>
                </a:moveTo>
                <a:lnTo>
                  <a:pt x="0" y="181"/>
                </a:lnTo>
                <a:lnTo>
                  <a:pt x="98" y="119"/>
                </a:lnTo>
                <a:lnTo>
                  <a:pt x="98" y="0"/>
                </a:lnTo>
                <a:lnTo>
                  <a:pt x="0" y="62"/>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Freeform 42"/>
          <p:cNvSpPr>
            <a:spLocks/>
          </p:cNvSpPr>
          <p:nvPr/>
        </p:nvSpPr>
        <p:spPr bwMode="auto">
          <a:xfrm>
            <a:off x="2610504" y="5729310"/>
            <a:ext cx="328613" cy="188913"/>
          </a:xfrm>
          <a:custGeom>
            <a:avLst/>
            <a:gdLst>
              <a:gd name="T0" fmla="*/ 104 w 207"/>
              <a:gd name="T1" fmla="*/ 119 h 119"/>
              <a:gd name="T2" fmla="*/ 0 w 207"/>
              <a:gd name="T3" fmla="*/ 57 h 119"/>
              <a:gd name="T4" fmla="*/ 104 w 207"/>
              <a:gd name="T5" fmla="*/ 0 h 119"/>
              <a:gd name="T6" fmla="*/ 207 w 207"/>
              <a:gd name="T7" fmla="*/ 57 h 119"/>
              <a:gd name="T8" fmla="*/ 104 w 207"/>
              <a:gd name="T9" fmla="*/ 119 h 119"/>
            </a:gdLst>
            <a:ahLst/>
            <a:cxnLst>
              <a:cxn ang="0">
                <a:pos x="T0" y="T1"/>
              </a:cxn>
              <a:cxn ang="0">
                <a:pos x="T2" y="T3"/>
              </a:cxn>
              <a:cxn ang="0">
                <a:pos x="T4" y="T5"/>
              </a:cxn>
              <a:cxn ang="0">
                <a:pos x="T6" y="T7"/>
              </a:cxn>
              <a:cxn ang="0">
                <a:pos x="T8" y="T9"/>
              </a:cxn>
            </a:cxnLst>
            <a:rect l="0" t="0" r="r" b="b"/>
            <a:pathLst>
              <a:path w="207" h="119">
                <a:moveTo>
                  <a:pt x="104" y="119"/>
                </a:moveTo>
                <a:lnTo>
                  <a:pt x="0" y="57"/>
                </a:lnTo>
                <a:lnTo>
                  <a:pt x="104" y="0"/>
                </a:lnTo>
                <a:lnTo>
                  <a:pt x="207" y="57"/>
                </a:lnTo>
                <a:lnTo>
                  <a:pt x="104" y="119"/>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 name="Freeform 43"/>
          <p:cNvSpPr>
            <a:spLocks/>
          </p:cNvSpPr>
          <p:nvPr/>
        </p:nvSpPr>
        <p:spPr bwMode="auto">
          <a:xfrm>
            <a:off x="2389841" y="6213498"/>
            <a:ext cx="163513" cy="279400"/>
          </a:xfrm>
          <a:custGeom>
            <a:avLst/>
            <a:gdLst>
              <a:gd name="T0" fmla="*/ 103 w 103"/>
              <a:gd name="T1" fmla="*/ 57 h 176"/>
              <a:gd name="T2" fmla="*/ 103 w 103"/>
              <a:gd name="T3" fmla="*/ 176 h 176"/>
              <a:gd name="T4" fmla="*/ 0 w 103"/>
              <a:gd name="T5" fmla="*/ 114 h 176"/>
              <a:gd name="T6" fmla="*/ 0 w 103"/>
              <a:gd name="T7" fmla="*/ 0 h 176"/>
              <a:gd name="T8" fmla="*/ 103 w 103"/>
              <a:gd name="T9" fmla="*/ 57 h 176"/>
            </a:gdLst>
            <a:ahLst/>
            <a:cxnLst>
              <a:cxn ang="0">
                <a:pos x="T0" y="T1"/>
              </a:cxn>
              <a:cxn ang="0">
                <a:pos x="T2" y="T3"/>
              </a:cxn>
              <a:cxn ang="0">
                <a:pos x="T4" y="T5"/>
              </a:cxn>
              <a:cxn ang="0">
                <a:pos x="T6" y="T7"/>
              </a:cxn>
              <a:cxn ang="0">
                <a:pos x="T8" y="T9"/>
              </a:cxn>
            </a:cxnLst>
            <a:rect l="0" t="0" r="r" b="b"/>
            <a:pathLst>
              <a:path w="103" h="176">
                <a:moveTo>
                  <a:pt x="103" y="57"/>
                </a:moveTo>
                <a:lnTo>
                  <a:pt x="103" y="176"/>
                </a:lnTo>
                <a:lnTo>
                  <a:pt x="0" y="114"/>
                </a:lnTo>
                <a:lnTo>
                  <a:pt x="0" y="0"/>
                </a:lnTo>
                <a:lnTo>
                  <a:pt x="103" y="5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Freeform 44"/>
          <p:cNvSpPr>
            <a:spLocks/>
          </p:cNvSpPr>
          <p:nvPr/>
        </p:nvSpPr>
        <p:spPr bwMode="auto">
          <a:xfrm>
            <a:off x="2594629" y="6213498"/>
            <a:ext cx="163513" cy="279400"/>
          </a:xfrm>
          <a:custGeom>
            <a:avLst/>
            <a:gdLst>
              <a:gd name="T0" fmla="*/ 0 w 103"/>
              <a:gd name="T1" fmla="*/ 57 h 176"/>
              <a:gd name="T2" fmla="*/ 0 w 103"/>
              <a:gd name="T3" fmla="*/ 176 h 176"/>
              <a:gd name="T4" fmla="*/ 103 w 103"/>
              <a:gd name="T5" fmla="*/ 114 h 176"/>
              <a:gd name="T6" fmla="*/ 103 w 103"/>
              <a:gd name="T7" fmla="*/ 0 h 176"/>
              <a:gd name="T8" fmla="*/ 0 w 103"/>
              <a:gd name="T9" fmla="*/ 57 h 176"/>
            </a:gdLst>
            <a:ahLst/>
            <a:cxnLst>
              <a:cxn ang="0">
                <a:pos x="T0" y="T1"/>
              </a:cxn>
              <a:cxn ang="0">
                <a:pos x="T2" y="T3"/>
              </a:cxn>
              <a:cxn ang="0">
                <a:pos x="T4" y="T5"/>
              </a:cxn>
              <a:cxn ang="0">
                <a:pos x="T6" y="T7"/>
              </a:cxn>
              <a:cxn ang="0">
                <a:pos x="T8" y="T9"/>
              </a:cxn>
            </a:cxnLst>
            <a:rect l="0" t="0" r="r" b="b"/>
            <a:pathLst>
              <a:path w="103" h="176">
                <a:moveTo>
                  <a:pt x="0" y="57"/>
                </a:moveTo>
                <a:lnTo>
                  <a:pt x="0" y="176"/>
                </a:lnTo>
                <a:lnTo>
                  <a:pt x="103" y="114"/>
                </a:lnTo>
                <a:lnTo>
                  <a:pt x="103" y="0"/>
                </a:lnTo>
                <a:lnTo>
                  <a:pt x="0" y="5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 name="Freeform 45"/>
          <p:cNvSpPr>
            <a:spLocks/>
          </p:cNvSpPr>
          <p:nvPr/>
        </p:nvSpPr>
        <p:spPr bwMode="auto">
          <a:xfrm>
            <a:off x="2405716" y="6083323"/>
            <a:ext cx="328613" cy="188913"/>
          </a:xfrm>
          <a:custGeom>
            <a:avLst/>
            <a:gdLst>
              <a:gd name="T0" fmla="*/ 103 w 207"/>
              <a:gd name="T1" fmla="*/ 119 h 119"/>
              <a:gd name="T2" fmla="*/ 0 w 207"/>
              <a:gd name="T3" fmla="*/ 56 h 119"/>
              <a:gd name="T4" fmla="*/ 103 w 207"/>
              <a:gd name="T5" fmla="*/ 0 h 119"/>
              <a:gd name="T6" fmla="*/ 207 w 207"/>
              <a:gd name="T7" fmla="*/ 56 h 119"/>
              <a:gd name="T8" fmla="*/ 103 w 207"/>
              <a:gd name="T9" fmla="*/ 119 h 119"/>
            </a:gdLst>
            <a:ahLst/>
            <a:cxnLst>
              <a:cxn ang="0">
                <a:pos x="T0" y="T1"/>
              </a:cxn>
              <a:cxn ang="0">
                <a:pos x="T2" y="T3"/>
              </a:cxn>
              <a:cxn ang="0">
                <a:pos x="T4" y="T5"/>
              </a:cxn>
              <a:cxn ang="0">
                <a:pos x="T6" y="T7"/>
              </a:cxn>
              <a:cxn ang="0">
                <a:pos x="T8" y="T9"/>
              </a:cxn>
            </a:cxnLst>
            <a:rect l="0" t="0" r="r" b="b"/>
            <a:pathLst>
              <a:path w="207" h="119">
                <a:moveTo>
                  <a:pt x="103" y="119"/>
                </a:moveTo>
                <a:lnTo>
                  <a:pt x="0" y="56"/>
                </a:lnTo>
                <a:lnTo>
                  <a:pt x="103" y="0"/>
                </a:lnTo>
                <a:lnTo>
                  <a:pt x="207" y="56"/>
                </a:lnTo>
                <a:lnTo>
                  <a:pt x="103" y="119"/>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 name="Freeform 23"/>
          <p:cNvSpPr>
            <a:spLocks noEditPoints="1"/>
          </p:cNvSpPr>
          <p:nvPr/>
        </p:nvSpPr>
        <p:spPr bwMode="auto">
          <a:xfrm>
            <a:off x="4288578" y="5568757"/>
            <a:ext cx="697704" cy="816182"/>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 name="Freeform 25"/>
          <p:cNvSpPr>
            <a:spLocks noEditPoints="1"/>
          </p:cNvSpPr>
          <p:nvPr/>
        </p:nvSpPr>
        <p:spPr bwMode="auto">
          <a:xfrm>
            <a:off x="1333020" y="5774140"/>
            <a:ext cx="725464" cy="996192"/>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 name="Freeform 27"/>
          <p:cNvSpPr>
            <a:spLocks/>
          </p:cNvSpPr>
          <p:nvPr/>
        </p:nvSpPr>
        <p:spPr bwMode="auto">
          <a:xfrm>
            <a:off x="3576269" y="6277165"/>
            <a:ext cx="361950" cy="49213"/>
          </a:xfrm>
          <a:custGeom>
            <a:avLst/>
            <a:gdLst>
              <a:gd name="T0" fmla="*/ 212 w 228"/>
              <a:gd name="T1" fmla="*/ 31 h 31"/>
              <a:gd name="T2" fmla="*/ 16 w 228"/>
              <a:gd name="T3" fmla="*/ 31 h 31"/>
              <a:gd name="T4" fmla="*/ 10 w 228"/>
              <a:gd name="T5" fmla="*/ 31 h 31"/>
              <a:gd name="T6" fmla="*/ 10 w 228"/>
              <a:gd name="T7" fmla="*/ 31 h 31"/>
              <a:gd name="T8" fmla="*/ 0 w 228"/>
              <a:gd name="T9" fmla="*/ 16 h 31"/>
              <a:gd name="T10" fmla="*/ 10 w 228"/>
              <a:gd name="T11" fmla="*/ 10 h 31"/>
              <a:gd name="T12" fmla="*/ 10 w 228"/>
              <a:gd name="T13" fmla="*/ 5 h 31"/>
              <a:gd name="T14" fmla="*/ 16 w 228"/>
              <a:gd name="T15" fmla="*/ 0 h 31"/>
              <a:gd name="T16" fmla="*/ 212 w 228"/>
              <a:gd name="T17" fmla="*/ 0 h 31"/>
              <a:gd name="T18" fmla="*/ 217 w 228"/>
              <a:gd name="T19" fmla="*/ 5 h 31"/>
              <a:gd name="T20" fmla="*/ 222 w 228"/>
              <a:gd name="T21" fmla="*/ 10 h 31"/>
              <a:gd name="T22" fmla="*/ 228 w 228"/>
              <a:gd name="T23" fmla="*/ 16 h 31"/>
              <a:gd name="T24" fmla="*/ 228 w 228"/>
              <a:gd name="T25" fmla="*/ 26 h 31"/>
              <a:gd name="T26" fmla="*/ 222 w 228"/>
              <a:gd name="T27" fmla="*/ 31 h 31"/>
              <a:gd name="T28" fmla="*/ 217 w 228"/>
              <a:gd name="T29" fmla="*/ 31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31"/>
                </a:lnTo>
                <a:lnTo>
                  <a:pt x="10" y="31"/>
                </a:lnTo>
                <a:lnTo>
                  <a:pt x="0" y="16"/>
                </a:lnTo>
                <a:lnTo>
                  <a:pt x="10" y="10"/>
                </a:lnTo>
                <a:lnTo>
                  <a:pt x="10" y="5"/>
                </a:lnTo>
                <a:lnTo>
                  <a:pt x="16" y="0"/>
                </a:lnTo>
                <a:lnTo>
                  <a:pt x="212" y="0"/>
                </a:lnTo>
                <a:lnTo>
                  <a:pt x="217" y="5"/>
                </a:lnTo>
                <a:lnTo>
                  <a:pt x="222" y="10"/>
                </a:lnTo>
                <a:lnTo>
                  <a:pt x="228" y="16"/>
                </a:lnTo>
                <a:lnTo>
                  <a:pt x="228" y="26"/>
                </a:lnTo>
                <a:lnTo>
                  <a:pt x="222" y="31"/>
                </a:lnTo>
                <a:lnTo>
                  <a:pt x="217" y="31"/>
                </a:lnTo>
                <a:lnTo>
                  <a:pt x="212" y="31"/>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 name="Freeform 28"/>
          <p:cNvSpPr>
            <a:spLocks/>
          </p:cNvSpPr>
          <p:nvPr/>
        </p:nvSpPr>
        <p:spPr bwMode="auto">
          <a:xfrm>
            <a:off x="3723907" y="6186677"/>
            <a:ext cx="214313" cy="49213"/>
          </a:xfrm>
          <a:custGeom>
            <a:avLst/>
            <a:gdLst>
              <a:gd name="T0" fmla="*/ 119 w 135"/>
              <a:gd name="T1" fmla="*/ 31 h 31"/>
              <a:gd name="T2" fmla="*/ 10 w 135"/>
              <a:gd name="T3" fmla="*/ 31 h 31"/>
              <a:gd name="T4" fmla="*/ 5 w 135"/>
              <a:gd name="T5" fmla="*/ 26 h 31"/>
              <a:gd name="T6" fmla="*/ 0 w 135"/>
              <a:gd name="T7" fmla="*/ 26 h 31"/>
              <a:gd name="T8" fmla="*/ 0 w 135"/>
              <a:gd name="T9" fmla="*/ 16 h 31"/>
              <a:gd name="T10" fmla="*/ 0 w 135"/>
              <a:gd name="T11" fmla="*/ 16 h 31"/>
              <a:gd name="T12" fmla="*/ 0 w 135"/>
              <a:gd name="T13" fmla="*/ 5 h 31"/>
              <a:gd name="T14" fmla="*/ 0 w 135"/>
              <a:gd name="T15" fmla="*/ 0 h 31"/>
              <a:gd name="T16" fmla="*/ 10 w 135"/>
              <a:gd name="T17" fmla="*/ 0 h 31"/>
              <a:gd name="T18" fmla="*/ 119 w 135"/>
              <a:gd name="T19" fmla="*/ 0 h 31"/>
              <a:gd name="T20" fmla="*/ 124 w 135"/>
              <a:gd name="T21" fmla="*/ 0 h 31"/>
              <a:gd name="T22" fmla="*/ 129 w 135"/>
              <a:gd name="T23" fmla="*/ 0 h 31"/>
              <a:gd name="T24" fmla="*/ 135 w 135"/>
              <a:gd name="T25" fmla="*/ 5 h 31"/>
              <a:gd name="T26" fmla="*/ 135 w 135"/>
              <a:gd name="T27" fmla="*/ 16 h 31"/>
              <a:gd name="T28" fmla="*/ 135 w 135"/>
              <a:gd name="T29" fmla="*/ 16 h 31"/>
              <a:gd name="T30" fmla="*/ 129 w 135"/>
              <a:gd name="T31" fmla="*/ 26 h 31"/>
              <a:gd name="T32" fmla="*/ 124 w 135"/>
              <a:gd name="T33" fmla="*/ 26 h 31"/>
              <a:gd name="T34" fmla="*/ 119 w 135"/>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31">
                <a:moveTo>
                  <a:pt x="119" y="31"/>
                </a:moveTo>
                <a:lnTo>
                  <a:pt x="10" y="31"/>
                </a:lnTo>
                <a:lnTo>
                  <a:pt x="5" y="26"/>
                </a:lnTo>
                <a:lnTo>
                  <a:pt x="0" y="26"/>
                </a:lnTo>
                <a:lnTo>
                  <a:pt x="0" y="16"/>
                </a:lnTo>
                <a:lnTo>
                  <a:pt x="0" y="16"/>
                </a:lnTo>
                <a:lnTo>
                  <a:pt x="0" y="5"/>
                </a:lnTo>
                <a:lnTo>
                  <a:pt x="0" y="0"/>
                </a:lnTo>
                <a:lnTo>
                  <a:pt x="10" y="0"/>
                </a:lnTo>
                <a:lnTo>
                  <a:pt x="119" y="0"/>
                </a:lnTo>
                <a:lnTo>
                  <a:pt x="124" y="0"/>
                </a:lnTo>
                <a:lnTo>
                  <a:pt x="129" y="0"/>
                </a:lnTo>
                <a:lnTo>
                  <a:pt x="135" y="5"/>
                </a:lnTo>
                <a:lnTo>
                  <a:pt x="135" y="16"/>
                </a:lnTo>
                <a:lnTo>
                  <a:pt x="135" y="16"/>
                </a:lnTo>
                <a:lnTo>
                  <a:pt x="129" y="26"/>
                </a:lnTo>
                <a:lnTo>
                  <a:pt x="124" y="26"/>
                </a:lnTo>
                <a:lnTo>
                  <a:pt x="119" y="31"/>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 name="Freeform 29"/>
          <p:cNvSpPr>
            <a:spLocks/>
          </p:cNvSpPr>
          <p:nvPr/>
        </p:nvSpPr>
        <p:spPr bwMode="auto">
          <a:xfrm>
            <a:off x="3576269" y="6383527"/>
            <a:ext cx="361950" cy="49213"/>
          </a:xfrm>
          <a:custGeom>
            <a:avLst/>
            <a:gdLst>
              <a:gd name="T0" fmla="*/ 212 w 228"/>
              <a:gd name="T1" fmla="*/ 31 h 31"/>
              <a:gd name="T2" fmla="*/ 16 w 228"/>
              <a:gd name="T3" fmla="*/ 31 h 31"/>
              <a:gd name="T4" fmla="*/ 10 w 228"/>
              <a:gd name="T5" fmla="*/ 26 h 31"/>
              <a:gd name="T6" fmla="*/ 10 w 228"/>
              <a:gd name="T7" fmla="*/ 21 h 31"/>
              <a:gd name="T8" fmla="*/ 0 w 228"/>
              <a:gd name="T9" fmla="*/ 16 h 31"/>
              <a:gd name="T10" fmla="*/ 10 w 228"/>
              <a:gd name="T11" fmla="*/ 5 h 31"/>
              <a:gd name="T12" fmla="*/ 10 w 228"/>
              <a:gd name="T13" fmla="*/ 0 h 31"/>
              <a:gd name="T14" fmla="*/ 16 w 228"/>
              <a:gd name="T15" fmla="*/ 0 h 31"/>
              <a:gd name="T16" fmla="*/ 212 w 228"/>
              <a:gd name="T17" fmla="*/ 0 h 31"/>
              <a:gd name="T18" fmla="*/ 217 w 228"/>
              <a:gd name="T19" fmla="*/ 0 h 31"/>
              <a:gd name="T20" fmla="*/ 222 w 228"/>
              <a:gd name="T21" fmla="*/ 5 h 31"/>
              <a:gd name="T22" fmla="*/ 228 w 228"/>
              <a:gd name="T23" fmla="*/ 5 h 31"/>
              <a:gd name="T24" fmla="*/ 228 w 228"/>
              <a:gd name="T25" fmla="*/ 16 h 31"/>
              <a:gd name="T26" fmla="*/ 222 w 228"/>
              <a:gd name="T27" fmla="*/ 21 h 31"/>
              <a:gd name="T28" fmla="*/ 217 w 228"/>
              <a:gd name="T29" fmla="*/ 26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26"/>
                </a:lnTo>
                <a:lnTo>
                  <a:pt x="10" y="21"/>
                </a:lnTo>
                <a:lnTo>
                  <a:pt x="0" y="16"/>
                </a:lnTo>
                <a:lnTo>
                  <a:pt x="10" y="5"/>
                </a:lnTo>
                <a:lnTo>
                  <a:pt x="10" y="0"/>
                </a:lnTo>
                <a:lnTo>
                  <a:pt x="16" y="0"/>
                </a:lnTo>
                <a:lnTo>
                  <a:pt x="212" y="0"/>
                </a:lnTo>
                <a:lnTo>
                  <a:pt x="217" y="0"/>
                </a:lnTo>
                <a:lnTo>
                  <a:pt x="222" y="5"/>
                </a:lnTo>
                <a:lnTo>
                  <a:pt x="228" y="5"/>
                </a:lnTo>
                <a:lnTo>
                  <a:pt x="228" y="16"/>
                </a:lnTo>
                <a:lnTo>
                  <a:pt x="222" y="21"/>
                </a:lnTo>
                <a:lnTo>
                  <a:pt x="217" y="26"/>
                </a:lnTo>
                <a:lnTo>
                  <a:pt x="212" y="31"/>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 name="Freeform 30"/>
          <p:cNvSpPr>
            <a:spLocks/>
          </p:cNvSpPr>
          <p:nvPr/>
        </p:nvSpPr>
        <p:spPr bwMode="auto">
          <a:xfrm>
            <a:off x="3576269" y="6481952"/>
            <a:ext cx="361950" cy="49213"/>
          </a:xfrm>
          <a:custGeom>
            <a:avLst/>
            <a:gdLst>
              <a:gd name="T0" fmla="*/ 212 w 228"/>
              <a:gd name="T1" fmla="*/ 31 h 31"/>
              <a:gd name="T2" fmla="*/ 16 w 228"/>
              <a:gd name="T3" fmla="*/ 31 h 31"/>
              <a:gd name="T4" fmla="*/ 10 w 228"/>
              <a:gd name="T5" fmla="*/ 31 h 31"/>
              <a:gd name="T6" fmla="*/ 10 w 228"/>
              <a:gd name="T7" fmla="*/ 26 h 31"/>
              <a:gd name="T8" fmla="*/ 5 w 228"/>
              <a:gd name="T9" fmla="*/ 21 h 31"/>
              <a:gd name="T10" fmla="*/ 0 w 228"/>
              <a:gd name="T11" fmla="*/ 16 h 31"/>
              <a:gd name="T12" fmla="*/ 10 w 228"/>
              <a:gd name="T13" fmla="*/ 0 h 31"/>
              <a:gd name="T14" fmla="*/ 10 w 228"/>
              <a:gd name="T15" fmla="*/ 0 h 31"/>
              <a:gd name="T16" fmla="*/ 16 w 228"/>
              <a:gd name="T17" fmla="*/ 0 h 31"/>
              <a:gd name="T18" fmla="*/ 212 w 228"/>
              <a:gd name="T19" fmla="*/ 0 h 31"/>
              <a:gd name="T20" fmla="*/ 217 w 228"/>
              <a:gd name="T21" fmla="*/ 0 h 31"/>
              <a:gd name="T22" fmla="*/ 222 w 228"/>
              <a:gd name="T23" fmla="*/ 0 h 31"/>
              <a:gd name="T24" fmla="*/ 228 w 228"/>
              <a:gd name="T25" fmla="*/ 11 h 31"/>
              <a:gd name="T26" fmla="*/ 228 w 228"/>
              <a:gd name="T27" fmla="*/ 16 h 31"/>
              <a:gd name="T28" fmla="*/ 228 w 228"/>
              <a:gd name="T29" fmla="*/ 21 h 31"/>
              <a:gd name="T30" fmla="*/ 222 w 228"/>
              <a:gd name="T31" fmla="*/ 26 h 31"/>
              <a:gd name="T32" fmla="*/ 217 w 228"/>
              <a:gd name="T33" fmla="*/ 31 h 31"/>
              <a:gd name="T34" fmla="*/ 212 w 228"/>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31">
                <a:moveTo>
                  <a:pt x="212" y="31"/>
                </a:moveTo>
                <a:lnTo>
                  <a:pt x="16" y="31"/>
                </a:lnTo>
                <a:lnTo>
                  <a:pt x="10" y="31"/>
                </a:lnTo>
                <a:lnTo>
                  <a:pt x="10" y="26"/>
                </a:lnTo>
                <a:lnTo>
                  <a:pt x="5" y="21"/>
                </a:lnTo>
                <a:lnTo>
                  <a:pt x="0" y="16"/>
                </a:lnTo>
                <a:lnTo>
                  <a:pt x="10" y="0"/>
                </a:lnTo>
                <a:lnTo>
                  <a:pt x="10" y="0"/>
                </a:lnTo>
                <a:lnTo>
                  <a:pt x="16" y="0"/>
                </a:lnTo>
                <a:lnTo>
                  <a:pt x="212" y="0"/>
                </a:lnTo>
                <a:lnTo>
                  <a:pt x="217" y="0"/>
                </a:lnTo>
                <a:lnTo>
                  <a:pt x="222" y="0"/>
                </a:lnTo>
                <a:lnTo>
                  <a:pt x="228" y="11"/>
                </a:lnTo>
                <a:lnTo>
                  <a:pt x="228" y="16"/>
                </a:lnTo>
                <a:lnTo>
                  <a:pt x="228" y="21"/>
                </a:lnTo>
                <a:lnTo>
                  <a:pt x="222" y="26"/>
                </a:lnTo>
                <a:lnTo>
                  <a:pt x="217" y="31"/>
                </a:lnTo>
                <a:lnTo>
                  <a:pt x="212" y="31"/>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 name="Freeform 31"/>
          <p:cNvSpPr>
            <a:spLocks noEditPoints="1"/>
          </p:cNvSpPr>
          <p:nvPr/>
        </p:nvSpPr>
        <p:spPr bwMode="auto">
          <a:xfrm>
            <a:off x="3469907" y="5989827"/>
            <a:ext cx="574675" cy="706438"/>
          </a:xfrm>
          <a:custGeom>
            <a:avLst/>
            <a:gdLst>
              <a:gd name="T0" fmla="*/ 326 w 362"/>
              <a:gd name="T1" fmla="*/ 0 h 445"/>
              <a:gd name="T2" fmla="*/ 119 w 362"/>
              <a:gd name="T3" fmla="*/ 0 h 445"/>
              <a:gd name="T4" fmla="*/ 0 w 362"/>
              <a:gd name="T5" fmla="*/ 114 h 445"/>
              <a:gd name="T6" fmla="*/ 0 w 362"/>
              <a:gd name="T7" fmla="*/ 408 h 445"/>
              <a:gd name="T8" fmla="*/ 5 w 362"/>
              <a:gd name="T9" fmla="*/ 424 h 445"/>
              <a:gd name="T10" fmla="*/ 10 w 362"/>
              <a:gd name="T11" fmla="*/ 434 h 445"/>
              <a:gd name="T12" fmla="*/ 21 w 362"/>
              <a:gd name="T13" fmla="*/ 439 h 445"/>
              <a:gd name="T14" fmla="*/ 36 w 362"/>
              <a:gd name="T15" fmla="*/ 445 h 445"/>
              <a:gd name="T16" fmla="*/ 362 w 362"/>
              <a:gd name="T17" fmla="*/ 445 h 445"/>
              <a:gd name="T18" fmla="*/ 362 w 362"/>
              <a:gd name="T19" fmla="*/ 41 h 445"/>
              <a:gd name="T20" fmla="*/ 357 w 362"/>
              <a:gd name="T21" fmla="*/ 26 h 445"/>
              <a:gd name="T22" fmla="*/ 351 w 362"/>
              <a:gd name="T23" fmla="*/ 16 h 445"/>
              <a:gd name="T24" fmla="*/ 341 w 362"/>
              <a:gd name="T25" fmla="*/ 5 h 445"/>
              <a:gd name="T26" fmla="*/ 326 w 362"/>
              <a:gd name="T27" fmla="*/ 0 h 445"/>
              <a:gd name="T28" fmla="*/ 336 w 362"/>
              <a:gd name="T29" fmla="*/ 414 h 445"/>
              <a:gd name="T30" fmla="*/ 52 w 362"/>
              <a:gd name="T31" fmla="*/ 414 h 445"/>
              <a:gd name="T32" fmla="*/ 46 w 362"/>
              <a:gd name="T33" fmla="*/ 414 h 445"/>
              <a:gd name="T34" fmla="*/ 36 w 362"/>
              <a:gd name="T35" fmla="*/ 408 h 445"/>
              <a:gd name="T36" fmla="*/ 31 w 362"/>
              <a:gd name="T37" fmla="*/ 398 h 445"/>
              <a:gd name="T38" fmla="*/ 31 w 362"/>
              <a:gd name="T39" fmla="*/ 393 h 445"/>
              <a:gd name="T40" fmla="*/ 31 w 362"/>
              <a:gd name="T41" fmla="*/ 129 h 445"/>
              <a:gd name="T42" fmla="*/ 98 w 362"/>
              <a:gd name="T43" fmla="*/ 129 h 445"/>
              <a:gd name="T44" fmla="*/ 108 w 362"/>
              <a:gd name="T45" fmla="*/ 129 h 445"/>
              <a:gd name="T46" fmla="*/ 119 w 362"/>
              <a:gd name="T47" fmla="*/ 124 h 445"/>
              <a:gd name="T48" fmla="*/ 129 w 362"/>
              <a:gd name="T49" fmla="*/ 114 h 445"/>
              <a:gd name="T50" fmla="*/ 129 w 362"/>
              <a:gd name="T51" fmla="*/ 98 h 445"/>
              <a:gd name="T52" fmla="*/ 129 w 362"/>
              <a:gd name="T53" fmla="*/ 31 h 445"/>
              <a:gd name="T54" fmla="*/ 315 w 362"/>
              <a:gd name="T55" fmla="*/ 31 h 445"/>
              <a:gd name="T56" fmla="*/ 320 w 362"/>
              <a:gd name="T57" fmla="*/ 31 h 445"/>
              <a:gd name="T58" fmla="*/ 326 w 362"/>
              <a:gd name="T59" fmla="*/ 36 h 445"/>
              <a:gd name="T60" fmla="*/ 336 w 362"/>
              <a:gd name="T61" fmla="*/ 47 h 445"/>
              <a:gd name="T62" fmla="*/ 336 w 362"/>
              <a:gd name="T63" fmla="*/ 57 h 445"/>
              <a:gd name="T64" fmla="*/ 336 w 362"/>
              <a:gd name="T65" fmla="*/ 41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445">
                <a:moveTo>
                  <a:pt x="326" y="0"/>
                </a:moveTo>
                <a:lnTo>
                  <a:pt x="119" y="0"/>
                </a:lnTo>
                <a:lnTo>
                  <a:pt x="0" y="114"/>
                </a:lnTo>
                <a:lnTo>
                  <a:pt x="0" y="408"/>
                </a:lnTo>
                <a:lnTo>
                  <a:pt x="5" y="424"/>
                </a:lnTo>
                <a:lnTo>
                  <a:pt x="10" y="434"/>
                </a:lnTo>
                <a:lnTo>
                  <a:pt x="21" y="439"/>
                </a:lnTo>
                <a:lnTo>
                  <a:pt x="36" y="445"/>
                </a:lnTo>
                <a:lnTo>
                  <a:pt x="362" y="445"/>
                </a:lnTo>
                <a:lnTo>
                  <a:pt x="362" y="41"/>
                </a:lnTo>
                <a:lnTo>
                  <a:pt x="357" y="26"/>
                </a:lnTo>
                <a:lnTo>
                  <a:pt x="351" y="16"/>
                </a:lnTo>
                <a:lnTo>
                  <a:pt x="341" y="5"/>
                </a:lnTo>
                <a:lnTo>
                  <a:pt x="326" y="0"/>
                </a:lnTo>
                <a:close/>
                <a:moveTo>
                  <a:pt x="336" y="414"/>
                </a:moveTo>
                <a:lnTo>
                  <a:pt x="52" y="414"/>
                </a:lnTo>
                <a:lnTo>
                  <a:pt x="46" y="414"/>
                </a:lnTo>
                <a:lnTo>
                  <a:pt x="36" y="408"/>
                </a:lnTo>
                <a:lnTo>
                  <a:pt x="31" y="398"/>
                </a:lnTo>
                <a:lnTo>
                  <a:pt x="31" y="393"/>
                </a:lnTo>
                <a:lnTo>
                  <a:pt x="31" y="129"/>
                </a:lnTo>
                <a:lnTo>
                  <a:pt x="98" y="129"/>
                </a:lnTo>
                <a:lnTo>
                  <a:pt x="108" y="129"/>
                </a:lnTo>
                <a:lnTo>
                  <a:pt x="119" y="124"/>
                </a:lnTo>
                <a:lnTo>
                  <a:pt x="129" y="114"/>
                </a:lnTo>
                <a:lnTo>
                  <a:pt x="129" y="98"/>
                </a:lnTo>
                <a:lnTo>
                  <a:pt x="129" y="31"/>
                </a:lnTo>
                <a:lnTo>
                  <a:pt x="315" y="31"/>
                </a:lnTo>
                <a:lnTo>
                  <a:pt x="320" y="31"/>
                </a:lnTo>
                <a:lnTo>
                  <a:pt x="326" y="36"/>
                </a:lnTo>
                <a:lnTo>
                  <a:pt x="336" y="47"/>
                </a:lnTo>
                <a:lnTo>
                  <a:pt x="336" y="57"/>
                </a:lnTo>
                <a:lnTo>
                  <a:pt x="336" y="414"/>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 name="Freeform 106"/>
          <p:cNvSpPr>
            <a:spLocks noEditPoints="1"/>
          </p:cNvSpPr>
          <p:nvPr/>
        </p:nvSpPr>
        <p:spPr bwMode="auto">
          <a:xfrm>
            <a:off x="3326309" y="4359255"/>
            <a:ext cx="370554" cy="432996"/>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 name="Freeform 106"/>
          <p:cNvSpPr>
            <a:spLocks noEditPoints="1"/>
          </p:cNvSpPr>
          <p:nvPr/>
        </p:nvSpPr>
        <p:spPr bwMode="auto">
          <a:xfrm>
            <a:off x="4421124" y="4829561"/>
            <a:ext cx="370554" cy="432996"/>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 name="Freeform 106"/>
          <p:cNvSpPr>
            <a:spLocks noEditPoints="1"/>
          </p:cNvSpPr>
          <p:nvPr/>
        </p:nvSpPr>
        <p:spPr bwMode="auto">
          <a:xfrm>
            <a:off x="3818754" y="5486847"/>
            <a:ext cx="370554" cy="432996"/>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9" name="Group 118"/>
          <p:cNvGrpSpPr/>
          <p:nvPr/>
        </p:nvGrpSpPr>
        <p:grpSpPr>
          <a:xfrm>
            <a:off x="805422" y="225740"/>
            <a:ext cx="3623362" cy="1115974"/>
            <a:chOff x="6588649" y="-628135"/>
            <a:chExt cx="4030663" cy="1241425"/>
          </a:xfrm>
        </p:grpSpPr>
        <p:sp>
          <p:nvSpPr>
            <p:cNvPr id="120" name="Freeform 5"/>
            <p:cNvSpPr>
              <a:spLocks noEditPoints="1"/>
            </p:cNvSpPr>
            <p:nvPr/>
          </p:nvSpPr>
          <p:spPr bwMode="auto">
            <a:xfrm>
              <a:off x="8841312" y="-628135"/>
              <a:ext cx="936625" cy="1241425"/>
            </a:xfrm>
            <a:custGeom>
              <a:avLst/>
              <a:gdLst>
                <a:gd name="T0" fmla="*/ 167 w 249"/>
                <a:gd name="T1" fmla="*/ 250 h 328"/>
                <a:gd name="T2" fmla="*/ 240 w 249"/>
                <a:gd name="T3" fmla="*/ 150 h 328"/>
                <a:gd name="T4" fmla="*/ 130 w 249"/>
                <a:gd name="T5" fmla="*/ 5 h 328"/>
                <a:gd name="T6" fmla="*/ 0 w 249"/>
                <a:gd name="T7" fmla="*/ 133 h 328"/>
                <a:gd name="T8" fmla="*/ 70 w 249"/>
                <a:gd name="T9" fmla="*/ 249 h 328"/>
                <a:gd name="T10" fmla="*/ 103 w 249"/>
                <a:gd name="T11" fmla="*/ 271 h 328"/>
                <a:gd name="T12" fmla="*/ 221 w 249"/>
                <a:gd name="T13" fmla="*/ 325 h 328"/>
                <a:gd name="T14" fmla="*/ 233 w 249"/>
                <a:gd name="T15" fmla="*/ 323 h 328"/>
                <a:gd name="T16" fmla="*/ 223 w 249"/>
                <a:gd name="T17" fmla="*/ 315 h 328"/>
                <a:gd name="T18" fmla="*/ 162 w 249"/>
                <a:gd name="T19" fmla="*/ 272 h 328"/>
                <a:gd name="T20" fmla="*/ 167 w 249"/>
                <a:gd name="T21" fmla="*/ 250 h 328"/>
                <a:gd name="T22" fmla="*/ 119 w 249"/>
                <a:gd name="T23" fmla="*/ 245 h 328"/>
                <a:gd name="T24" fmla="*/ 56 w 249"/>
                <a:gd name="T25" fmla="*/ 198 h 328"/>
                <a:gd name="T26" fmla="*/ 57 w 249"/>
                <a:gd name="T27" fmla="*/ 64 h 328"/>
                <a:gd name="T28" fmla="*/ 115 w 249"/>
                <a:gd name="T29" fmla="*/ 22 h 328"/>
                <a:gd name="T30" fmla="*/ 179 w 249"/>
                <a:gd name="T31" fmla="*/ 57 h 328"/>
                <a:gd name="T32" fmla="*/ 196 w 249"/>
                <a:gd name="T33" fmla="*/ 135 h 328"/>
                <a:gd name="T34" fmla="*/ 186 w 249"/>
                <a:gd name="T35" fmla="*/ 199 h 328"/>
                <a:gd name="T36" fmla="*/ 119 w 249"/>
                <a:gd name="T3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9" h="328">
                  <a:moveTo>
                    <a:pt x="167" y="250"/>
                  </a:moveTo>
                  <a:cubicBezTo>
                    <a:pt x="210" y="231"/>
                    <a:pt x="234" y="196"/>
                    <a:pt x="240" y="150"/>
                  </a:cubicBezTo>
                  <a:cubicBezTo>
                    <a:pt x="249" y="75"/>
                    <a:pt x="199" y="9"/>
                    <a:pt x="130" y="5"/>
                  </a:cubicBezTo>
                  <a:cubicBezTo>
                    <a:pt x="57" y="0"/>
                    <a:pt x="0" y="56"/>
                    <a:pt x="0" y="133"/>
                  </a:cubicBezTo>
                  <a:cubicBezTo>
                    <a:pt x="0" y="185"/>
                    <a:pt x="22" y="225"/>
                    <a:pt x="70" y="249"/>
                  </a:cubicBezTo>
                  <a:cubicBezTo>
                    <a:pt x="82" y="255"/>
                    <a:pt x="92" y="262"/>
                    <a:pt x="103" y="271"/>
                  </a:cubicBezTo>
                  <a:cubicBezTo>
                    <a:pt x="137" y="299"/>
                    <a:pt x="176" y="318"/>
                    <a:pt x="221" y="325"/>
                  </a:cubicBezTo>
                  <a:cubicBezTo>
                    <a:pt x="225" y="326"/>
                    <a:pt x="232" y="328"/>
                    <a:pt x="233" y="323"/>
                  </a:cubicBezTo>
                  <a:cubicBezTo>
                    <a:pt x="236" y="315"/>
                    <a:pt x="227" y="316"/>
                    <a:pt x="223" y="315"/>
                  </a:cubicBezTo>
                  <a:cubicBezTo>
                    <a:pt x="197" y="309"/>
                    <a:pt x="178" y="293"/>
                    <a:pt x="162" y="272"/>
                  </a:cubicBezTo>
                  <a:cubicBezTo>
                    <a:pt x="154" y="262"/>
                    <a:pt x="154" y="257"/>
                    <a:pt x="167" y="250"/>
                  </a:cubicBezTo>
                  <a:close/>
                  <a:moveTo>
                    <a:pt x="119" y="245"/>
                  </a:moveTo>
                  <a:cubicBezTo>
                    <a:pt x="88" y="244"/>
                    <a:pt x="67" y="227"/>
                    <a:pt x="56" y="198"/>
                  </a:cubicBezTo>
                  <a:cubicBezTo>
                    <a:pt x="40" y="154"/>
                    <a:pt x="39" y="108"/>
                    <a:pt x="57" y="64"/>
                  </a:cubicBezTo>
                  <a:cubicBezTo>
                    <a:pt x="67" y="38"/>
                    <a:pt x="87" y="23"/>
                    <a:pt x="115" y="22"/>
                  </a:cubicBezTo>
                  <a:cubicBezTo>
                    <a:pt x="144" y="20"/>
                    <a:pt x="166" y="32"/>
                    <a:pt x="179" y="57"/>
                  </a:cubicBezTo>
                  <a:cubicBezTo>
                    <a:pt x="192" y="82"/>
                    <a:pt x="196" y="108"/>
                    <a:pt x="196" y="135"/>
                  </a:cubicBezTo>
                  <a:cubicBezTo>
                    <a:pt x="196" y="157"/>
                    <a:pt x="194" y="179"/>
                    <a:pt x="186" y="199"/>
                  </a:cubicBezTo>
                  <a:cubicBezTo>
                    <a:pt x="173" y="229"/>
                    <a:pt x="149" y="246"/>
                    <a:pt x="119" y="2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Freeform 6"/>
            <p:cNvSpPr>
              <a:spLocks/>
            </p:cNvSpPr>
            <p:nvPr/>
          </p:nvSpPr>
          <p:spPr bwMode="auto">
            <a:xfrm>
              <a:off x="6588649" y="-594798"/>
              <a:ext cx="958850" cy="1049338"/>
            </a:xfrm>
            <a:custGeom>
              <a:avLst/>
              <a:gdLst>
                <a:gd name="T0" fmla="*/ 32 w 255"/>
                <a:gd name="T1" fmla="*/ 108 h 277"/>
                <a:gd name="T2" fmla="*/ 32 w 255"/>
                <a:gd name="T3" fmla="*/ 42 h 277"/>
                <a:gd name="T4" fmla="*/ 8 w 255"/>
                <a:gd name="T5" fmla="*/ 12 h 277"/>
                <a:gd name="T6" fmla="*/ 1 w 255"/>
                <a:gd name="T7" fmla="*/ 7 h 277"/>
                <a:gd name="T8" fmla="*/ 9 w 255"/>
                <a:gd name="T9" fmla="*/ 1 h 277"/>
                <a:gd name="T10" fmla="*/ 93 w 255"/>
                <a:gd name="T11" fmla="*/ 0 h 277"/>
                <a:gd name="T12" fmla="*/ 101 w 255"/>
                <a:gd name="T13" fmla="*/ 7 h 277"/>
                <a:gd name="T14" fmla="*/ 94 w 255"/>
                <a:gd name="T15" fmla="*/ 12 h 277"/>
                <a:gd name="T16" fmla="*/ 71 w 255"/>
                <a:gd name="T17" fmla="*/ 42 h 277"/>
                <a:gd name="T18" fmla="*/ 72 w 255"/>
                <a:gd name="T19" fmla="*/ 173 h 277"/>
                <a:gd name="T20" fmla="*/ 130 w 255"/>
                <a:gd name="T21" fmla="*/ 232 h 277"/>
                <a:gd name="T22" fmla="*/ 202 w 255"/>
                <a:gd name="T23" fmla="*/ 174 h 277"/>
                <a:gd name="T24" fmla="*/ 203 w 255"/>
                <a:gd name="T25" fmla="*/ 36 h 277"/>
                <a:gd name="T26" fmla="*/ 183 w 255"/>
                <a:gd name="T27" fmla="*/ 12 h 277"/>
                <a:gd name="T28" fmla="*/ 173 w 255"/>
                <a:gd name="T29" fmla="*/ 5 h 277"/>
                <a:gd name="T30" fmla="*/ 183 w 255"/>
                <a:gd name="T31" fmla="*/ 0 h 277"/>
                <a:gd name="T32" fmla="*/ 247 w 255"/>
                <a:gd name="T33" fmla="*/ 0 h 277"/>
                <a:gd name="T34" fmla="*/ 255 w 255"/>
                <a:gd name="T35" fmla="*/ 6 h 277"/>
                <a:gd name="T36" fmla="*/ 248 w 255"/>
                <a:gd name="T37" fmla="*/ 12 h 277"/>
                <a:gd name="T38" fmla="*/ 224 w 255"/>
                <a:gd name="T39" fmla="*/ 44 h 277"/>
                <a:gd name="T40" fmla="*/ 224 w 255"/>
                <a:gd name="T41" fmla="*/ 152 h 277"/>
                <a:gd name="T42" fmla="*/ 79 w 255"/>
                <a:gd name="T43" fmla="*/ 243 h 277"/>
                <a:gd name="T44" fmla="*/ 35 w 255"/>
                <a:gd name="T45" fmla="*/ 183 h 277"/>
                <a:gd name="T46" fmla="*/ 32 w 255"/>
                <a:gd name="T47" fmla="*/ 10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77">
                  <a:moveTo>
                    <a:pt x="32" y="108"/>
                  </a:moveTo>
                  <a:cubicBezTo>
                    <a:pt x="32" y="86"/>
                    <a:pt x="32" y="64"/>
                    <a:pt x="32" y="42"/>
                  </a:cubicBezTo>
                  <a:cubicBezTo>
                    <a:pt x="32" y="26"/>
                    <a:pt x="29" y="12"/>
                    <a:pt x="8" y="12"/>
                  </a:cubicBezTo>
                  <a:cubicBezTo>
                    <a:pt x="5" y="11"/>
                    <a:pt x="1" y="11"/>
                    <a:pt x="1" y="7"/>
                  </a:cubicBezTo>
                  <a:cubicBezTo>
                    <a:pt x="0" y="1"/>
                    <a:pt x="5" y="1"/>
                    <a:pt x="9" y="1"/>
                  </a:cubicBezTo>
                  <a:cubicBezTo>
                    <a:pt x="37" y="0"/>
                    <a:pt x="65" y="0"/>
                    <a:pt x="93" y="0"/>
                  </a:cubicBezTo>
                  <a:cubicBezTo>
                    <a:pt x="97" y="0"/>
                    <a:pt x="102" y="1"/>
                    <a:pt x="101" y="7"/>
                  </a:cubicBezTo>
                  <a:cubicBezTo>
                    <a:pt x="101" y="11"/>
                    <a:pt x="97" y="11"/>
                    <a:pt x="94" y="12"/>
                  </a:cubicBezTo>
                  <a:cubicBezTo>
                    <a:pt x="74" y="12"/>
                    <a:pt x="70" y="25"/>
                    <a:pt x="71" y="42"/>
                  </a:cubicBezTo>
                  <a:cubicBezTo>
                    <a:pt x="71" y="86"/>
                    <a:pt x="70" y="130"/>
                    <a:pt x="72" y="173"/>
                  </a:cubicBezTo>
                  <a:cubicBezTo>
                    <a:pt x="73" y="212"/>
                    <a:pt x="94" y="232"/>
                    <a:pt x="130" y="232"/>
                  </a:cubicBezTo>
                  <a:cubicBezTo>
                    <a:pt x="172" y="233"/>
                    <a:pt x="199" y="212"/>
                    <a:pt x="202" y="174"/>
                  </a:cubicBezTo>
                  <a:cubicBezTo>
                    <a:pt x="206" y="128"/>
                    <a:pt x="204" y="82"/>
                    <a:pt x="203" y="36"/>
                  </a:cubicBezTo>
                  <a:cubicBezTo>
                    <a:pt x="203" y="23"/>
                    <a:pt x="199" y="13"/>
                    <a:pt x="183" y="12"/>
                  </a:cubicBezTo>
                  <a:cubicBezTo>
                    <a:pt x="179" y="12"/>
                    <a:pt x="173" y="12"/>
                    <a:pt x="173" y="5"/>
                  </a:cubicBezTo>
                  <a:cubicBezTo>
                    <a:pt x="173" y="1"/>
                    <a:pt x="179" y="0"/>
                    <a:pt x="183" y="0"/>
                  </a:cubicBezTo>
                  <a:cubicBezTo>
                    <a:pt x="204" y="0"/>
                    <a:pt x="226" y="0"/>
                    <a:pt x="247" y="0"/>
                  </a:cubicBezTo>
                  <a:cubicBezTo>
                    <a:pt x="251" y="1"/>
                    <a:pt x="255" y="1"/>
                    <a:pt x="255" y="6"/>
                  </a:cubicBezTo>
                  <a:cubicBezTo>
                    <a:pt x="255" y="11"/>
                    <a:pt x="251" y="11"/>
                    <a:pt x="248" y="12"/>
                  </a:cubicBezTo>
                  <a:cubicBezTo>
                    <a:pt x="227" y="13"/>
                    <a:pt x="224" y="27"/>
                    <a:pt x="224" y="44"/>
                  </a:cubicBezTo>
                  <a:cubicBezTo>
                    <a:pt x="224" y="80"/>
                    <a:pt x="225" y="116"/>
                    <a:pt x="224" y="152"/>
                  </a:cubicBezTo>
                  <a:cubicBezTo>
                    <a:pt x="223" y="234"/>
                    <a:pt x="155" y="277"/>
                    <a:pt x="79" y="243"/>
                  </a:cubicBezTo>
                  <a:cubicBezTo>
                    <a:pt x="53" y="232"/>
                    <a:pt x="38" y="211"/>
                    <a:pt x="35" y="183"/>
                  </a:cubicBezTo>
                  <a:cubicBezTo>
                    <a:pt x="32" y="158"/>
                    <a:pt x="32" y="133"/>
                    <a:pt x="32" y="1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Freeform 7"/>
            <p:cNvSpPr>
              <a:spLocks/>
            </p:cNvSpPr>
            <p:nvPr/>
          </p:nvSpPr>
          <p:spPr bwMode="auto">
            <a:xfrm>
              <a:off x="8092012" y="-624960"/>
              <a:ext cx="658813" cy="992188"/>
            </a:xfrm>
            <a:custGeom>
              <a:avLst/>
              <a:gdLst>
                <a:gd name="T0" fmla="*/ 7 w 175"/>
                <a:gd name="T1" fmla="*/ 216 h 262"/>
                <a:gd name="T2" fmla="*/ 7 w 175"/>
                <a:gd name="T3" fmla="*/ 188 h 262"/>
                <a:gd name="T4" fmla="*/ 14 w 175"/>
                <a:gd name="T5" fmla="*/ 176 h 262"/>
                <a:gd name="T6" fmla="*/ 20 w 175"/>
                <a:gd name="T7" fmla="*/ 187 h 262"/>
                <a:gd name="T8" fmla="*/ 94 w 175"/>
                <a:gd name="T9" fmla="*/ 241 h 262"/>
                <a:gd name="T10" fmla="*/ 132 w 175"/>
                <a:gd name="T11" fmla="*/ 214 h 262"/>
                <a:gd name="T12" fmla="*/ 114 w 175"/>
                <a:gd name="T13" fmla="*/ 171 h 262"/>
                <a:gd name="T14" fmla="*/ 54 w 175"/>
                <a:gd name="T15" fmla="*/ 135 h 262"/>
                <a:gd name="T16" fmla="*/ 32 w 175"/>
                <a:gd name="T17" fmla="*/ 119 h 262"/>
                <a:gd name="T18" fmla="*/ 7 w 175"/>
                <a:gd name="T19" fmla="*/ 54 h 262"/>
                <a:gd name="T20" fmla="*/ 62 w 175"/>
                <a:gd name="T21" fmla="*/ 5 h 262"/>
                <a:gd name="T22" fmla="*/ 117 w 175"/>
                <a:gd name="T23" fmla="*/ 12 h 262"/>
                <a:gd name="T24" fmla="*/ 139 w 175"/>
                <a:gd name="T25" fmla="*/ 13 h 262"/>
                <a:gd name="T26" fmla="*/ 153 w 175"/>
                <a:gd name="T27" fmla="*/ 19 h 262"/>
                <a:gd name="T28" fmla="*/ 152 w 175"/>
                <a:gd name="T29" fmla="*/ 75 h 262"/>
                <a:gd name="T30" fmla="*/ 148 w 175"/>
                <a:gd name="T31" fmla="*/ 87 h 262"/>
                <a:gd name="T32" fmla="*/ 141 w 175"/>
                <a:gd name="T33" fmla="*/ 76 h 262"/>
                <a:gd name="T34" fmla="*/ 91 w 175"/>
                <a:gd name="T35" fmla="*/ 22 h 262"/>
                <a:gd name="T36" fmla="*/ 65 w 175"/>
                <a:gd name="T37" fmla="*/ 23 h 262"/>
                <a:gd name="T38" fmla="*/ 38 w 175"/>
                <a:gd name="T39" fmla="*/ 50 h 262"/>
                <a:gd name="T40" fmla="*/ 52 w 175"/>
                <a:gd name="T41" fmla="*/ 83 h 262"/>
                <a:gd name="T42" fmla="*/ 89 w 175"/>
                <a:gd name="T43" fmla="*/ 107 h 262"/>
                <a:gd name="T44" fmla="*/ 134 w 175"/>
                <a:gd name="T45" fmla="*/ 133 h 262"/>
                <a:gd name="T46" fmla="*/ 167 w 175"/>
                <a:gd name="T47" fmla="*/ 207 h 262"/>
                <a:gd name="T48" fmla="*/ 98 w 175"/>
                <a:gd name="T49" fmla="*/ 259 h 262"/>
                <a:gd name="T50" fmla="*/ 47 w 175"/>
                <a:gd name="T51" fmla="*/ 251 h 262"/>
                <a:gd name="T52" fmla="*/ 17 w 175"/>
                <a:gd name="T53" fmla="*/ 255 h 262"/>
                <a:gd name="T54" fmla="*/ 7 w 175"/>
                <a:gd name="T55" fmla="*/ 248 h 262"/>
                <a:gd name="T56" fmla="*/ 7 w 175"/>
                <a:gd name="T57" fmla="*/ 216 h 262"/>
                <a:gd name="T58" fmla="*/ 7 w 175"/>
                <a:gd name="T5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5" h="262">
                  <a:moveTo>
                    <a:pt x="7" y="216"/>
                  </a:moveTo>
                  <a:cubicBezTo>
                    <a:pt x="7" y="207"/>
                    <a:pt x="6" y="197"/>
                    <a:pt x="7" y="188"/>
                  </a:cubicBezTo>
                  <a:cubicBezTo>
                    <a:pt x="7" y="183"/>
                    <a:pt x="6" y="176"/>
                    <a:pt x="14" y="176"/>
                  </a:cubicBezTo>
                  <a:cubicBezTo>
                    <a:pt x="20" y="176"/>
                    <a:pt x="19" y="182"/>
                    <a:pt x="20" y="187"/>
                  </a:cubicBezTo>
                  <a:cubicBezTo>
                    <a:pt x="30" y="225"/>
                    <a:pt x="56" y="245"/>
                    <a:pt x="94" y="241"/>
                  </a:cubicBezTo>
                  <a:cubicBezTo>
                    <a:pt x="112" y="240"/>
                    <a:pt x="126" y="232"/>
                    <a:pt x="132" y="214"/>
                  </a:cubicBezTo>
                  <a:cubicBezTo>
                    <a:pt x="138" y="195"/>
                    <a:pt x="129" y="181"/>
                    <a:pt x="114" y="171"/>
                  </a:cubicBezTo>
                  <a:cubicBezTo>
                    <a:pt x="95" y="158"/>
                    <a:pt x="74" y="147"/>
                    <a:pt x="54" y="135"/>
                  </a:cubicBezTo>
                  <a:cubicBezTo>
                    <a:pt x="46" y="130"/>
                    <a:pt x="39" y="125"/>
                    <a:pt x="32" y="119"/>
                  </a:cubicBezTo>
                  <a:cubicBezTo>
                    <a:pt x="11" y="102"/>
                    <a:pt x="0" y="81"/>
                    <a:pt x="7" y="54"/>
                  </a:cubicBezTo>
                  <a:cubicBezTo>
                    <a:pt x="15" y="27"/>
                    <a:pt x="34" y="10"/>
                    <a:pt x="62" y="5"/>
                  </a:cubicBezTo>
                  <a:cubicBezTo>
                    <a:pt x="81" y="2"/>
                    <a:pt x="99" y="5"/>
                    <a:pt x="117" y="12"/>
                  </a:cubicBezTo>
                  <a:cubicBezTo>
                    <a:pt x="124" y="15"/>
                    <a:pt x="132" y="20"/>
                    <a:pt x="139" y="13"/>
                  </a:cubicBezTo>
                  <a:cubicBezTo>
                    <a:pt x="151" y="0"/>
                    <a:pt x="152" y="9"/>
                    <a:pt x="153" y="19"/>
                  </a:cubicBezTo>
                  <a:cubicBezTo>
                    <a:pt x="153" y="38"/>
                    <a:pt x="153" y="57"/>
                    <a:pt x="152" y="75"/>
                  </a:cubicBezTo>
                  <a:cubicBezTo>
                    <a:pt x="152" y="80"/>
                    <a:pt x="154" y="86"/>
                    <a:pt x="148" y="87"/>
                  </a:cubicBezTo>
                  <a:cubicBezTo>
                    <a:pt x="141" y="88"/>
                    <a:pt x="142" y="80"/>
                    <a:pt x="141" y="76"/>
                  </a:cubicBezTo>
                  <a:cubicBezTo>
                    <a:pt x="135" y="48"/>
                    <a:pt x="119" y="29"/>
                    <a:pt x="91" y="22"/>
                  </a:cubicBezTo>
                  <a:cubicBezTo>
                    <a:pt x="82" y="20"/>
                    <a:pt x="74" y="20"/>
                    <a:pt x="65" y="23"/>
                  </a:cubicBezTo>
                  <a:cubicBezTo>
                    <a:pt x="51" y="27"/>
                    <a:pt x="42" y="36"/>
                    <a:pt x="38" y="50"/>
                  </a:cubicBezTo>
                  <a:cubicBezTo>
                    <a:pt x="34" y="64"/>
                    <a:pt x="41" y="75"/>
                    <a:pt x="52" y="83"/>
                  </a:cubicBezTo>
                  <a:cubicBezTo>
                    <a:pt x="64" y="91"/>
                    <a:pt x="76" y="99"/>
                    <a:pt x="89" y="107"/>
                  </a:cubicBezTo>
                  <a:cubicBezTo>
                    <a:pt x="103" y="116"/>
                    <a:pt x="119" y="123"/>
                    <a:pt x="134" y="133"/>
                  </a:cubicBezTo>
                  <a:cubicBezTo>
                    <a:pt x="163" y="151"/>
                    <a:pt x="175" y="179"/>
                    <a:pt x="167" y="207"/>
                  </a:cubicBezTo>
                  <a:cubicBezTo>
                    <a:pt x="159" y="235"/>
                    <a:pt x="130" y="258"/>
                    <a:pt x="98" y="259"/>
                  </a:cubicBezTo>
                  <a:cubicBezTo>
                    <a:pt x="81" y="260"/>
                    <a:pt x="64" y="256"/>
                    <a:pt x="47" y="251"/>
                  </a:cubicBezTo>
                  <a:cubicBezTo>
                    <a:pt x="37" y="248"/>
                    <a:pt x="27" y="242"/>
                    <a:pt x="17" y="255"/>
                  </a:cubicBezTo>
                  <a:cubicBezTo>
                    <a:pt x="11" y="262"/>
                    <a:pt x="7" y="255"/>
                    <a:pt x="7" y="248"/>
                  </a:cubicBezTo>
                  <a:cubicBezTo>
                    <a:pt x="6" y="237"/>
                    <a:pt x="7" y="227"/>
                    <a:pt x="7" y="216"/>
                  </a:cubicBezTo>
                  <a:cubicBezTo>
                    <a:pt x="7" y="216"/>
                    <a:pt x="7" y="216"/>
                    <a:pt x="7" y="2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Freeform 8"/>
            <p:cNvSpPr>
              <a:spLocks/>
            </p:cNvSpPr>
            <p:nvPr/>
          </p:nvSpPr>
          <p:spPr bwMode="auto">
            <a:xfrm>
              <a:off x="9825562" y="-594798"/>
              <a:ext cx="793750" cy="936625"/>
            </a:xfrm>
            <a:custGeom>
              <a:avLst/>
              <a:gdLst>
                <a:gd name="T0" fmla="*/ 93 w 211"/>
                <a:gd name="T1" fmla="*/ 246 h 247"/>
                <a:gd name="T2" fmla="*/ 13 w 211"/>
                <a:gd name="T3" fmla="*/ 246 h 247"/>
                <a:gd name="T4" fmla="*/ 1 w 211"/>
                <a:gd name="T5" fmla="*/ 242 h 247"/>
                <a:gd name="T6" fmla="*/ 11 w 211"/>
                <a:gd name="T7" fmla="*/ 236 h 247"/>
                <a:gd name="T8" fmla="*/ 32 w 211"/>
                <a:gd name="T9" fmla="*/ 211 h 247"/>
                <a:gd name="T10" fmla="*/ 32 w 211"/>
                <a:gd name="T11" fmla="*/ 37 h 247"/>
                <a:gd name="T12" fmla="*/ 10 w 211"/>
                <a:gd name="T13" fmla="*/ 12 h 247"/>
                <a:gd name="T14" fmla="*/ 1 w 211"/>
                <a:gd name="T15" fmla="*/ 6 h 247"/>
                <a:gd name="T16" fmla="*/ 11 w 211"/>
                <a:gd name="T17" fmla="*/ 0 h 247"/>
                <a:gd name="T18" fmla="*/ 95 w 211"/>
                <a:gd name="T19" fmla="*/ 0 h 247"/>
                <a:gd name="T20" fmla="*/ 107 w 211"/>
                <a:gd name="T21" fmla="*/ 6 h 247"/>
                <a:gd name="T22" fmla="*/ 96 w 211"/>
                <a:gd name="T23" fmla="*/ 12 h 247"/>
                <a:gd name="T24" fmla="*/ 71 w 211"/>
                <a:gd name="T25" fmla="*/ 41 h 247"/>
                <a:gd name="T26" fmla="*/ 70 w 211"/>
                <a:gd name="T27" fmla="*/ 205 h 247"/>
                <a:gd name="T28" fmla="*/ 92 w 211"/>
                <a:gd name="T29" fmla="*/ 227 h 247"/>
                <a:gd name="T30" fmla="*/ 130 w 211"/>
                <a:gd name="T31" fmla="*/ 227 h 247"/>
                <a:gd name="T32" fmla="*/ 195 w 211"/>
                <a:gd name="T33" fmla="*/ 188 h 247"/>
                <a:gd name="T34" fmla="*/ 204 w 211"/>
                <a:gd name="T35" fmla="*/ 179 h 247"/>
                <a:gd name="T36" fmla="*/ 205 w 211"/>
                <a:gd name="T37" fmla="*/ 192 h 247"/>
                <a:gd name="T38" fmla="*/ 133 w 211"/>
                <a:gd name="T39" fmla="*/ 245 h 247"/>
                <a:gd name="T40" fmla="*/ 93 w 211"/>
                <a:gd name="T41" fmla="*/ 245 h 247"/>
                <a:gd name="T42" fmla="*/ 93 w 211"/>
                <a:gd name="T43" fmla="*/ 24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 h="247">
                  <a:moveTo>
                    <a:pt x="93" y="246"/>
                  </a:moveTo>
                  <a:cubicBezTo>
                    <a:pt x="67" y="246"/>
                    <a:pt x="40" y="246"/>
                    <a:pt x="13" y="246"/>
                  </a:cubicBezTo>
                  <a:cubicBezTo>
                    <a:pt x="9" y="246"/>
                    <a:pt x="2" y="247"/>
                    <a:pt x="1" y="242"/>
                  </a:cubicBezTo>
                  <a:cubicBezTo>
                    <a:pt x="0" y="235"/>
                    <a:pt x="7" y="236"/>
                    <a:pt x="11" y="236"/>
                  </a:cubicBezTo>
                  <a:cubicBezTo>
                    <a:pt x="25" y="234"/>
                    <a:pt x="32" y="224"/>
                    <a:pt x="32" y="211"/>
                  </a:cubicBezTo>
                  <a:cubicBezTo>
                    <a:pt x="32" y="153"/>
                    <a:pt x="32" y="95"/>
                    <a:pt x="32" y="37"/>
                  </a:cubicBezTo>
                  <a:cubicBezTo>
                    <a:pt x="32" y="23"/>
                    <a:pt x="27" y="12"/>
                    <a:pt x="10" y="12"/>
                  </a:cubicBezTo>
                  <a:cubicBezTo>
                    <a:pt x="6" y="12"/>
                    <a:pt x="1" y="12"/>
                    <a:pt x="1" y="6"/>
                  </a:cubicBezTo>
                  <a:cubicBezTo>
                    <a:pt x="1" y="0"/>
                    <a:pt x="7" y="0"/>
                    <a:pt x="11" y="0"/>
                  </a:cubicBezTo>
                  <a:cubicBezTo>
                    <a:pt x="39" y="0"/>
                    <a:pt x="67" y="0"/>
                    <a:pt x="95" y="0"/>
                  </a:cubicBezTo>
                  <a:cubicBezTo>
                    <a:pt x="100" y="0"/>
                    <a:pt x="106" y="0"/>
                    <a:pt x="107" y="6"/>
                  </a:cubicBezTo>
                  <a:cubicBezTo>
                    <a:pt x="107" y="12"/>
                    <a:pt x="101" y="12"/>
                    <a:pt x="96" y="12"/>
                  </a:cubicBezTo>
                  <a:cubicBezTo>
                    <a:pt x="78" y="13"/>
                    <a:pt x="71" y="23"/>
                    <a:pt x="71" y="41"/>
                  </a:cubicBezTo>
                  <a:cubicBezTo>
                    <a:pt x="71" y="95"/>
                    <a:pt x="71" y="150"/>
                    <a:pt x="70" y="205"/>
                  </a:cubicBezTo>
                  <a:cubicBezTo>
                    <a:pt x="70" y="219"/>
                    <a:pt x="77" y="227"/>
                    <a:pt x="92" y="227"/>
                  </a:cubicBezTo>
                  <a:cubicBezTo>
                    <a:pt x="105" y="227"/>
                    <a:pt x="117" y="226"/>
                    <a:pt x="130" y="227"/>
                  </a:cubicBezTo>
                  <a:cubicBezTo>
                    <a:pt x="161" y="229"/>
                    <a:pt x="183" y="216"/>
                    <a:pt x="195" y="188"/>
                  </a:cubicBezTo>
                  <a:cubicBezTo>
                    <a:pt x="197" y="184"/>
                    <a:pt x="197" y="177"/>
                    <a:pt x="204" y="179"/>
                  </a:cubicBezTo>
                  <a:cubicBezTo>
                    <a:pt x="211" y="182"/>
                    <a:pt x="207" y="188"/>
                    <a:pt x="205" y="192"/>
                  </a:cubicBezTo>
                  <a:cubicBezTo>
                    <a:pt x="189" y="246"/>
                    <a:pt x="189" y="246"/>
                    <a:pt x="133" y="245"/>
                  </a:cubicBezTo>
                  <a:cubicBezTo>
                    <a:pt x="120" y="245"/>
                    <a:pt x="107" y="245"/>
                    <a:pt x="93" y="245"/>
                  </a:cubicBezTo>
                  <a:cubicBezTo>
                    <a:pt x="93" y="246"/>
                    <a:pt x="93" y="246"/>
                    <a:pt x="93" y="2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Freeform 9"/>
            <p:cNvSpPr>
              <a:spLocks/>
            </p:cNvSpPr>
            <p:nvPr/>
          </p:nvSpPr>
          <p:spPr bwMode="auto">
            <a:xfrm>
              <a:off x="7622112" y="-37585"/>
              <a:ext cx="361950" cy="117475"/>
            </a:xfrm>
            <a:custGeom>
              <a:avLst/>
              <a:gdLst>
                <a:gd name="T0" fmla="*/ 47 w 96"/>
                <a:gd name="T1" fmla="*/ 30 h 31"/>
                <a:gd name="T2" fmla="*/ 15 w 96"/>
                <a:gd name="T3" fmla="*/ 30 h 31"/>
                <a:gd name="T4" fmla="*/ 0 w 96"/>
                <a:gd name="T5" fmla="*/ 15 h 31"/>
                <a:gd name="T6" fmla="*/ 15 w 96"/>
                <a:gd name="T7" fmla="*/ 0 h 31"/>
                <a:gd name="T8" fmla="*/ 81 w 96"/>
                <a:gd name="T9" fmla="*/ 0 h 31"/>
                <a:gd name="T10" fmla="*/ 95 w 96"/>
                <a:gd name="T11" fmla="*/ 16 h 31"/>
                <a:gd name="T12" fmla="*/ 81 w 96"/>
                <a:gd name="T13" fmla="*/ 30 h 31"/>
                <a:gd name="T14" fmla="*/ 47 w 96"/>
                <a:gd name="T15" fmla="*/ 30 h 31"/>
                <a:gd name="T16" fmla="*/ 47 w 96"/>
                <a:gd name="T17"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1">
                  <a:moveTo>
                    <a:pt x="47" y="30"/>
                  </a:moveTo>
                  <a:cubicBezTo>
                    <a:pt x="37" y="30"/>
                    <a:pt x="26" y="30"/>
                    <a:pt x="15" y="30"/>
                  </a:cubicBezTo>
                  <a:cubicBezTo>
                    <a:pt x="5" y="31"/>
                    <a:pt x="0" y="26"/>
                    <a:pt x="0" y="15"/>
                  </a:cubicBezTo>
                  <a:cubicBezTo>
                    <a:pt x="0" y="4"/>
                    <a:pt x="5" y="0"/>
                    <a:pt x="15" y="0"/>
                  </a:cubicBezTo>
                  <a:cubicBezTo>
                    <a:pt x="37" y="0"/>
                    <a:pt x="59" y="0"/>
                    <a:pt x="81" y="0"/>
                  </a:cubicBezTo>
                  <a:cubicBezTo>
                    <a:pt x="93" y="0"/>
                    <a:pt x="96" y="6"/>
                    <a:pt x="95" y="16"/>
                  </a:cubicBezTo>
                  <a:cubicBezTo>
                    <a:pt x="95" y="27"/>
                    <a:pt x="91" y="31"/>
                    <a:pt x="81" y="30"/>
                  </a:cubicBezTo>
                  <a:cubicBezTo>
                    <a:pt x="70" y="30"/>
                    <a:pt x="58" y="30"/>
                    <a:pt x="47" y="30"/>
                  </a:cubicBezTo>
                  <a:cubicBezTo>
                    <a:pt x="47" y="30"/>
                    <a:pt x="47" y="30"/>
                    <a:pt x="47"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6119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750"/>
                                        <p:tgtEl>
                                          <p:spTgt spid="4">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750"/>
                                        <p:tgtEl>
                                          <p:spTgt spid="4">
                                            <p:txEl>
                                              <p:pRg st="2" end="2"/>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7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pPr>
            <a:r>
              <a:rPr lang="en-US" dirty="0">
                <a:solidFill>
                  <a:schemeClr val="bg1"/>
                </a:solidFill>
              </a:rPr>
              <a:t>Dashboards &amp; Visualizations</a:t>
            </a:r>
          </a:p>
        </p:txBody>
      </p:sp>
      <p:grpSp>
        <p:nvGrpSpPr>
          <p:cNvPr id="5" name="Group 4"/>
          <p:cNvGrpSpPr/>
          <p:nvPr/>
        </p:nvGrpSpPr>
        <p:grpSpPr>
          <a:xfrm>
            <a:off x="7848561" y="4184315"/>
            <a:ext cx="1642877" cy="1267590"/>
            <a:chOff x="8005941" y="4267723"/>
            <a:chExt cx="1675820" cy="1293008"/>
          </a:xfrm>
        </p:grpSpPr>
        <p:sp>
          <p:nvSpPr>
            <p:cNvPr id="358" name="Rectangle 357"/>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444" name="Rectangle 443"/>
            <p:cNvSpPr/>
            <p:nvPr/>
          </p:nvSpPr>
          <p:spPr>
            <a:xfrm>
              <a:off x="8467066" y="5017712"/>
              <a:ext cx="1214695" cy="266856"/>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Power BI</a:t>
              </a:r>
            </a:p>
          </p:txBody>
        </p:sp>
        <p:grpSp>
          <p:nvGrpSpPr>
            <p:cNvPr id="445" name="Group 444"/>
            <p:cNvGrpSpPr/>
            <p:nvPr/>
          </p:nvGrpSpPr>
          <p:grpSpPr>
            <a:xfrm>
              <a:off x="8125156" y="5043491"/>
              <a:ext cx="310508" cy="198461"/>
              <a:chOff x="7884058" y="5368509"/>
              <a:chExt cx="324905" cy="207663"/>
            </a:xfrm>
          </p:grpSpPr>
          <p:sp>
            <p:nvSpPr>
              <p:cNvPr id="4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4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4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4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4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grpSp>
      <p:grpSp>
        <p:nvGrpSpPr>
          <p:cNvPr id="4" name="Group 3"/>
          <p:cNvGrpSpPr/>
          <p:nvPr/>
        </p:nvGrpSpPr>
        <p:grpSpPr>
          <a:xfrm>
            <a:off x="807151" y="1189494"/>
            <a:ext cx="8859097" cy="4875014"/>
            <a:chOff x="823336" y="1212849"/>
            <a:chExt cx="9036740" cy="4972768"/>
          </a:xfrm>
        </p:grpSpPr>
        <p:sp>
          <p:nvSpPr>
            <p:cNvPr id="357" name="Rectangle 356"/>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359" name="Rectangle 358"/>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360" name="Rectangle 359"/>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361" name="Rectangle 360"/>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362" name="Rectangle 361"/>
            <p:cNvSpPr/>
            <p:nvPr/>
          </p:nvSpPr>
          <p:spPr>
            <a:xfrm>
              <a:off x="8647433" y="3601914"/>
              <a:ext cx="1212643" cy="266856"/>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Cortana</a:t>
              </a:r>
            </a:p>
          </p:txBody>
        </p:sp>
        <p:grpSp>
          <p:nvGrpSpPr>
            <p:cNvPr id="363" name="Group 362"/>
            <p:cNvGrpSpPr/>
            <p:nvPr/>
          </p:nvGrpSpPr>
          <p:grpSpPr>
            <a:xfrm>
              <a:off x="8269003" y="3574270"/>
              <a:ext cx="301767" cy="301767"/>
              <a:chOff x="3236100" y="589298"/>
              <a:chExt cx="5641200" cy="5641200"/>
            </a:xfrm>
          </p:grpSpPr>
          <p:sp>
            <p:nvSpPr>
              <p:cNvPr id="364" name="Freeform 36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sp>
            <p:nvSpPr>
              <p:cNvPr id="365" name="Freeform 36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grpSp>
        <p:sp>
          <p:nvSpPr>
            <p:cNvPr id="366" name="Rectangle 365"/>
            <p:cNvSpPr/>
            <p:nvPr/>
          </p:nvSpPr>
          <p:spPr>
            <a:xfrm>
              <a:off x="3208175" y="3601914"/>
              <a:ext cx="1214695" cy="265009"/>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367" name="Rectangle 366"/>
            <p:cNvSpPr/>
            <p:nvPr/>
          </p:nvSpPr>
          <p:spPr>
            <a:xfrm>
              <a:off x="6831635" y="3440138"/>
              <a:ext cx="1212643" cy="612198"/>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HDInsight </a:t>
              </a:r>
            </a:p>
            <a:p>
              <a:pPr defTabSz="896386"/>
              <a:r>
                <a:rPr lang="en-US" sz="1100" kern="0" dirty="0">
                  <a:solidFill>
                    <a:sysClr val="windowText" lastClr="000000"/>
                  </a:solidFill>
                  <a:cs typeface="Segoe UI Semilight" panose="020B0402040204020203" pitchFamily="34" charset="0"/>
                </a:rPr>
                <a:t>(Hadoop and Spark)</a:t>
              </a:r>
            </a:p>
          </p:txBody>
        </p:sp>
        <p:sp>
          <p:nvSpPr>
            <p:cNvPr id="368" name="Rectangle 367"/>
            <p:cNvSpPr/>
            <p:nvPr/>
          </p:nvSpPr>
          <p:spPr>
            <a:xfrm>
              <a:off x="6831635" y="4394523"/>
              <a:ext cx="866839" cy="43952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Stream Analytics</a:t>
              </a:r>
            </a:p>
          </p:txBody>
        </p:sp>
        <p:sp>
          <p:nvSpPr>
            <p:cNvPr id="369" name="Rectangle 368"/>
            <p:cNvSpPr/>
            <p:nvPr/>
          </p:nvSpPr>
          <p:spPr>
            <a:xfrm>
              <a:off x="2169343" y="5843791"/>
              <a:ext cx="892227" cy="306913"/>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Data</a:t>
              </a:r>
            </a:p>
          </p:txBody>
        </p:sp>
        <p:sp>
          <p:nvSpPr>
            <p:cNvPr id="370" name="Rectangle 369"/>
            <p:cNvSpPr/>
            <p:nvPr/>
          </p:nvSpPr>
          <p:spPr>
            <a:xfrm>
              <a:off x="5439672" y="5808879"/>
              <a:ext cx="1484714" cy="376738"/>
            </a:xfrm>
            <a:prstGeom prst="rect">
              <a:avLst/>
            </a:prstGeom>
          </p:spPr>
          <p:txBody>
            <a:bodyPr wrap="none" lIns="0" tIns="0" rIns="0" bIns="0" anchor="ctr">
              <a:spAutoFit/>
            </a:bodyPr>
            <a:lstStyle/>
            <a:p>
              <a:pPr algn="ctr" defTabSz="724873">
                <a:spcBef>
                  <a:spcPct val="0"/>
                </a:spcBef>
                <a:spcAft>
                  <a:spcPct val="35000"/>
                </a:spcAft>
              </a:pPr>
              <a:r>
                <a:rPr lang="en-US" sz="2400" kern="0" dirty="0">
                  <a:solidFill>
                    <a:schemeClr val="bg2"/>
                  </a:solidFill>
                  <a:latin typeface="+mj-lt"/>
                </a:rPr>
                <a:t>Intelligence</a:t>
              </a:r>
              <a:endParaRPr lang="en-US" b="1" kern="0" spc="-30" dirty="0">
                <a:solidFill>
                  <a:schemeClr val="bg2"/>
                </a:solidFill>
                <a:latin typeface="Segoe UI Semilight" panose="020B0402040204020203" pitchFamily="34" charset="0"/>
                <a:cs typeface="Segoe UI Semilight" panose="020B0402040204020203" pitchFamily="34" charset="0"/>
              </a:endParaRPr>
            </a:p>
          </p:txBody>
        </p:sp>
        <p:cxnSp>
          <p:nvCxnSpPr>
            <p:cNvPr id="371" name="Straight Connector 370"/>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3500000">
              <a:off x="4602109" y="5911816"/>
              <a:ext cx="173455" cy="170863"/>
              <a:chOff x="402446" y="5872915"/>
              <a:chExt cx="292608" cy="288235"/>
            </a:xfrm>
            <a:solidFill>
              <a:schemeClr val="tx1">
                <a:lumMod val="85000"/>
              </a:schemeClr>
            </a:solidFill>
          </p:grpSpPr>
          <p:cxnSp>
            <p:nvCxnSpPr>
              <p:cNvPr id="373" name="Straight Connector 372"/>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0" name="Freeform 379"/>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407" name="Rectangle 406"/>
            <p:cNvSpPr/>
            <p:nvPr/>
          </p:nvSpPr>
          <p:spPr>
            <a:xfrm>
              <a:off x="8647433" y="2728901"/>
              <a:ext cx="1212643" cy="439527"/>
            </a:xfrm>
            <a:prstGeom prst="rect">
              <a:avLst/>
            </a:prstGeom>
          </p:spPr>
          <p:txBody>
            <a:bodyPr wrap="square" anchor="ctr">
              <a:spAutoFit/>
            </a:bodyPr>
            <a:lstStyle/>
            <a:p>
              <a:pPr defTabSz="896386"/>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408" name="Rectangle 407"/>
            <p:cNvSpPr/>
            <p:nvPr/>
          </p:nvSpPr>
          <p:spPr>
            <a:xfrm>
              <a:off x="4944592" y="2742767"/>
              <a:ext cx="1214695" cy="43952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SQL Data </a:t>
              </a:r>
            </a:p>
            <a:p>
              <a:pPr defTabSz="896386"/>
              <a:r>
                <a:rPr lang="en-US" sz="1100" kern="0" dirty="0">
                  <a:solidFill>
                    <a:sysClr val="windowText" lastClr="000000"/>
                  </a:solidFill>
                  <a:cs typeface="Segoe UI Semilight" panose="020B0402040204020203" pitchFamily="34" charset="0"/>
                </a:rPr>
                <a:t>Warehouse</a:t>
              </a:r>
            </a:p>
          </p:txBody>
        </p:sp>
        <p:sp>
          <p:nvSpPr>
            <p:cNvPr id="409" name="Rectangle 408"/>
            <p:cNvSpPr/>
            <p:nvPr/>
          </p:nvSpPr>
          <p:spPr>
            <a:xfrm>
              <a:off x="3208175" y="2843937"/>
              <a:ext cx="1214695" cy="266856"/>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Catalog</a:t>
              </a:r>
            </a:p>
          </p:txBody>
        </p:sp>
        <p:grpSp>
          <p:nvGrpSpPr>
            <p:cNvPr id="410" name="Group 409"/>
            <p:cNvGrpSpPr/>
            <p:nvPr/>
          </p:nvGrpSpPr>
          <p:grpSpPr>
            <a:xfrm>
              <a:off x="2907222" y="2803374"/>
              <a:ext cx="262811" cy="279564"/>
              <a:chOff x="3232150" y="382588"/>
              <a:chExt cx="5727700" cy="6092825"/>
            </a:xfrm>
            <a:solidFill>
              <a:schemeClr val="tx1"/>
            </a:solidFill>
          </p:grpSpPr>
          <p:sp>
            <p:nvSpPr>
              <p:cNvPr id="41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1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1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414" name="Rectangle 413"/>
            <p:cNvSpPr/>
            <p:nvPr/>
          </p:nvSpPr>
          <p:spPr>
            <a:xfrm>
              <a:off x="6831635" y="2742767"/>
              <a:ext cx="1212643" cy="43952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Lake Analytics</a:t>
              </a:r>
            </a:p>
          </p:txBody>
        </p:sp>
        <p:grpSp>
          <p:nvGrpSpPr>
            <p:cNvPr id="415" name="Group 414"/>
            <p:cNvGrpSpPr/>
            <p:nvPr/>
          </p:nvGrpSpPr>
          <p:grpSpPr>
            <a:xfrm>
              <a:off x="6477230" y="2822135"/>
              <a:ext cx="210864" cy="275835"/>
              <a:chOff x="3473450" y="4579938"/>
              <a:chExt cx="1741488" cy="2278062"/>
            </a:xfrm>
            <a:solidFill>
              <a:schemeClr val="tx1"/>
            </a:solidFill>
          </p:grpSpPr>
          <p:sp>
            <p:nvSpPr>
              <p:cNvPr id="4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419" name="Rectangle 418"/>
            <p:cNvSpPr/>
            <p:nvPr/>
          </p:nvSpPr>
          <p:spPr>
            <a:xfrm>
              <a:off x="3208175" y="2045424"/>
              <a:ext cx="1214695" cy="266856"/>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420" name="Rectangle 419"/>
            <p:cNvSpPr/>
            <p:nvPr/>
          </p:nvSpPr>
          <p:spPr>
            <a:xfrm>
              <a:off x="6831635" y="1964537"/>
              <a:ext cx="1212643" cy="43952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Machine Learning</a:t>
              </a:r>
            </a:p>
          </p:txBody>
        </p:sp>
        <p:sp>
          <p:nvSpPr>
            <p:cNvPr id="421" name="Rectangle 420"/>
            <p:cNvSpPr/>
            <p:nvPr/>
          </p:nvSpPr>
          <p:spPr>
            <a:xfrm>
              <a:off x="4931386" y="2045424"/>
              <a:ext cx="1214695" cy="266856"/>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Data Lake Store</a:t>
              </a:r>
            </a:p>
          </p:txBody>
        </p:sp>
        <p:grpSp>
          <p:nvGrpSpPr>
            <p:cNvPr id="422" name="Group 421"/>
            <p:cNvGrpSpPr/>
            <p:nvPr/>
          </p:nvGrpSpPr>
          <p:grpSpPr>
            <a:xfrm>
              <a:off x="4636526" y="2050402"/>
              <a:ext cx="240061" cy="240061"/>
              <a:chOff x="4068192" y="3363795"/>
              <a:chExt cx="324957" cy="324957"/>
            </a:xfrm>
          </p:grpSpPr>
          <p:sp>
            <p:nvSpPr>
              <p:cNvPr id="423" name="Rounded Rectangle 422"/>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ectangle 423"/>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Rectangle 424"/>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Oval 425"/>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Oval 426"/>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8" name="Rectangle 427"/>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Rectangle 428"/>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Oval 430"/>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2" name="Rectangle 431"/>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Rectangle 432"/>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Oval 434"/>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Rectangle 435"/>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Rectangle 436"/>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0" name="Rectangle 439"/>
            <p:cNvSpPr/>
            <p:nvPr/>
          </p:nvSpPr>
          <p:spPr>
            <a:xfrm>
              <a:off x="8647433" y="1964537"/>
              <a:ext cx="1212643" cy="439527"/>
            </a:xfrm>
            <a:prstGeom prst="rect">
              <a:avLst/>
            </a:prstGeom>
          </p:spPr>
          <p:txBody>
            <a:bodyPr wrap="square">
              <a:spAutoFit/>
            </a:bodyPr>
            <a:lstStyle/>
            <a:p>
              <a:pPr defTabSz="896386"/>
              <a:r>
                <a:rPr lang="en-US" sz="1100" kern="0" dirty="0">
                  <a:solidFill>
                    <a:sysClr val="windowText" lastClr="000000"/>
                  </a:solidFill>
                  <a:cs typeface="Segoe UI Semilight" panose="020B0402040204020203" pitchFamily="34" charset="0"/>
                </a:rPr>
                <a:t>Cognitive Services</a:t>
              </a:r>
            </a:p>
          </p:txBody>
        </p:sp>
        <p:grpSp>
          <p:nvGrpSpPr>
            <p:cNvPr id="441" name="Group 440"/>
            <p:cNvGrpSpPr/>
            <p:nvPr/>
          </p:nvGrpSpPr>
          <p:grpSpPr>
            <a:xfrm>
              <a:off x="8215641" y="2039467"/>
              <a:ext cx="408490" cy="261932"/>
              <a:chOff x="7822816" y="2717080"/>
              <a:chExt cx="427431" cy="274077"/>
            </a:xfrm>
          </p:grpSpPr>
          <p:sp>
            <p:nvSpPr>
              <p:cNvPr id="442" name="Freeform 44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44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451" name="Freeform 450"/>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452" name="Group 451"/>
            <p:cNvGrpSpPr/>
            <p:nvPr/>
          </p:nvGrpSpPr>
          <p:grpSpPr>
            <a:xfrm>
              <a:off x="6416331" y="4396740"/>
              <a:ext cx="337028" cy="258901"/>
              <a:chOff x="1260022" y="5196402"/>
              <a:chExt cx="3273425" cy="2514600"/>
            </a:xfrm>
            <a:solidFill>
              <a:schemeClr val="tx1"/>
            </a:solidFill>
          </p:grpSpPr>
          <p:sp>
            <p:nvSpPr>
              <p:cNvPr id="453" name="Freeform 45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454" name="Freeform 45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455" name="Freeform 45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456" name="Freeform 45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457" name="Freeform 456"/>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sp>
          <p:nvSpPr>
            <p:cNvPr id="458" name="Freeform 457"/>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459" name="Freeform 458"/>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460" name="Freeform 459"/>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461" name="Group 460"/>
            <p:cNvGrpSpPr/>
            <p:nvPr/>
          </p:nvGrpSpPr>
          <p:grpSpPr>
            <a:xfrm>
              <a:off x="4637144" y="2803373"/>
              <a:ext cx="237255" cy="290582"/>
              <a:chOff x="-3084513" y="3390510"/>
              <a:chExt cx="2716213" cy="3363913"/>
            </a:xfrm>
            <a:solidFill>
              <a:schemeClr val="tx1"/>
            </a:solidFill>
          </p:grpSpPr>
          <p:sp>
            <p:nvSpPr>
              <p:cNvPr id="4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464" name="TextBox 463"/>
            <p:cNvSpPr txBox="1"/>
            <p:nvPr/>
          </p:nvSpPr>
          <p:spPr>
            <a:xfrm>
              <a:off x="1680530" y="1737796"/>
              <a:ext cx="495460" cy="323105"/>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465" name="TextBox 464"/>
            <p:cNvSpPr txBox="1"/>
            <p:nvPr/>
          </p:nvSpPr>
          <p:spPr>
            <a:xfrm>
              <a:off x="1680530" y="3047844"/>
              <a:ext cx="495460" cy="161553"/>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466" name="TextBox 465"/>
            <p:cNvSpPr txBox="1"/>
            <p:nvPr/>
          </p:nvSpPr>
          <p:spPr>
            <a:xfrm>
              <a:off x="1680530" y="4290429"/>
              <a:ext cx="689402" cy="48465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467" name="TextBox 466"/>
            <p:cNvSpPr txBox="1"/>
            <p:nvPr/>
          </p:nvSpPr>
          <p:spPr>
            <a:xfrm>
              <a:off x="1329314" y="5212590"/>
              <a:ext cx="475828" cy="27705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468" name="Straight Connector 467"/>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9" name="Picture 4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470" name="Picture 4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471" name="Picture 4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spTree>
    <p:extLst>
      <p:ext uri="{BB962C8B-B14F-4D97-AF65-F5344CB8AC3E}">
        <p14:creationId xmlns:p14="http://schemas.microsoft.com/office/powerpoint/2010/main" val="200383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833E-6 -3.44076E-6 L -0.64348 -3.44076E-6 " pathEditMode="relative" rAng="0" ptsTypes="AA">
                                      <p:cBhvr>
                                        <p:cTn id="6" dur="2000" fill="hold"/>
                                        <p:tgtEl>
                                          <p:spTgt spid="4"/>
                                        </p:tgtEl>
                                        <p:attrNameLst>
                                          <p:attrName>ppt_x</p:attrName>
                                          <p:attrName>ppt_y</p:attrName>
                                        </p:attrNameLst>
                                      </p:cBhvr>
                                      <p:rCtr x="-32180" y="0"/>
                                    </p:animMotion>
                                  </p:childTnLst>
                                </p:cTn>
                              </p:par>
                              <p:par>
                                <p:cTn id="7" presetID="35" presetClass="path" presetSubtype="0" accel="50000" decel="50000" fill="hold" nodeType="withEffect">
                                  <p:stCondLst>
                                    <p:cond delay="0"/>
                                  </p:stCondLst>
                                  <p:childTnLst>
                                    <p:animMotion origin="layout" path="M -9.67577E-7 -1.20291E-6 L -0.64335 -1.20291E-6 " pathEditMode="relative" rAng="0" ptsTypes="AA">
                                      <p:cBhvr>
                                        <p:cTn id="8" dur="2000" fill="hold"/>
                                        <p:tgtEl>
                                          <p:spTgt spid="5"/>
                                        </p:tgtEl>
                                        <p:attrNameLst>
                                          <p:attrName>ppt_x</p:attrName>
                                          <p:attrName>ppt_y</p:attrName>
                                        </p:attrNameLst>
                                      </p:cBhvr>
                                      <p:rCtr x="-32167" y="0"/>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2084172"/>
            <a:ext cx="11653523" cy="1158793"/>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7058" b="0" i="0" u="none" strike="noStrike" kern="1200" cap="none" spc="-98" normalizeH="0" baseline="0" noProof="0" dirty="0">
                <a:ln w="3175">
                  <a:noFill/>
                </a:ln>
                <a:gradFill>
                  <a:gsLst>
                    <a:gs pos="0">
                      <a:schemeClr val="tx1"/>
                    </a:gs>
                    <a:gs pos="100000">
                      <a:schemeClr val="tx1"/>
                    </a:gs>
                  </a:gsLst>
                  <a:lin ang="5400000" scaled="0"/>
                </a:gradFill>
                <a:effectLst/>
                <a:uLnTx/>
                <a:uFillTx/>
                <a:latin typeface="+mj-lt"/>
                <a:ea typeface="+mn-ea"/>
                <a:cs typeface="Segoe UI" pitchFamily="34" charset="0"/>
              </a:rPr>
              <a:t>Q&amp;A</a:t>
            </a:r>
          </a:p>
        </p:txBody>
      </p:sp>
    </p:spTree>
    <p:extLst>
      <p:ext uri="{BB962C8B-B14F-4D97-AF65-F5344CB8AC3E}">
        <p14:creationId xmlns:p14="http://schemas.microsoft.com/office/powerpoint/2010/main" val="164996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69240" y="5805350"/>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chemeClr val="bg1"/>
                </a:solidFill>
                <a:effectLst/>
                <a:uLnTx/>
                <a:uFillTx/>
                <a:cs typeface="Segoe UI" pitchFamily="34" charset="0"/>
              </a:rPr>
              <a:t>© 2016 Microsoft Corporation. All rights reserved.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592582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276998161"/>
      </p:ext>
    </p:extLst>
  </p:cSld>
  <p:clrMapOvr>
    <a:masterClrMapping/>
  </p:clrMapOvr>
  <p:transition>
    <p:fade/>
  </p:transition>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0.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1.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Data_Science_Conference_Spring_2015_Template.potx" id="{922E597F-2412-41D9-B203-26BA5B01F4C9}" vid="{680AC16D-4CE4-41AC-BBA6-F5CBDB9D607C}"/>
    </a:ext>
  </a:extLst>
</a:theme>
</file>

<file path=ppt/theme/theme13.xml><?xml version="1.0" encoding="utf-8"?>
<a:theme xmlns:a="http://schemas.openxmlformats.org/drawingml/2006/main" name="3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15.xml><?xml version="1.0" encoding="utf-8"?>
<a:theme xmlns:a="http://schemas.openxmlformats.org/drawingml/2006/main" name="2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6.xml><?xml version="1.0" encoding="utf-8"?>
<a:theme xmlns:a="http://schemas.openxmlformats.org/drawingml/2006/main" name="MSVID_SMSGR_template_Light_16-9">
  <a:themeElements>
    <a:clrScheme name="Custom 14">
      <a:dk1>
        <a:srgbClr val="3C3D3E"/>
      </a:dk1>
      <a:lt1>
        <a:srgbClr val="FFFFFF"/>
      </a:lt1>
      <a:dk2>
        <a:srgbClr val="3C3D3E"/>
      </a:dk2>
      <a:lt2>
        <a:srgbClr val="FFFFFF"/>
      </a:lt2>
      <a:accent1>
        <a:srgbClr val="DC3C00"/>
      </a:accent1>
      <a:accent2>
        <a:srgbClr val="DC3C00"/>
      </a:accent2>
      <a:accent3>
        <a:srgbClr val="DC3C00"/>
      </a:accent3>
      <a:accent4>
        <a:srgbClr val="DC3C00"/>
      </a:accent4>
      <a:accent5>
        <a:srgbClr val="DC3C00"/>
      </a:accent5>
      <a:accent6>
        <a:srgbClr val="FFFFFF"/>
      </a:accent6>
      <a:hlink>
        <a:srgbClr val="BC3A24"/>
      </a:hlink>
      <a:folHlink>
        <a:srgbClr val="BC3A2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39598"/>
        </a:solidFill>
        <a:ln>
          <a:noFill/>
        </a:ln>
        <a:extLst>
          <a:ext uri="{91240B29-F687-4F45-9708-019B960494DF}">
            <a14:hiddenLine xmlns:a14="http://schemas.microsoft.com/office/drawing/2010/main" w="9525">
              <a:solidFill>
                <a:srgbClr val="000000"/>
              </a:solidFill>
              <a:round/>
              <a:headEnd/>
              <a:tailEnd/>
            </a14:hiddenLine>
          </a:ext>
        </a:extLst>
      </a:spPr>
      <a:bodyPr vert="horz" wrap="square" lIns="91440" tIns="45720" rIns="91440" bIns="45720" numCol="1" anchor="t" anchorCtr="0" compatLnSpc="1">
        <a:prstTxWarp prst="textNoShape">
          <a:avLst/>
        </a:prstTxWarp>
      </a:bodyPr>
      <a:lstStyle>
        <a:defPPr>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17.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18.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9.xml><?xml version="1.0" encoding="utf-8"?>
<a:theme xmlns:a="http://schemas.openxmlformats.org/drawingml/2006/main" name="2_Office Theme">
  <a:themeElements>
    <a:clrScheme name="Custom 6">
      <a:dk1>
        <a:srgbClr val="505050"/>
      </a:dk1>
      <a:lt1>
        <a:sysClr val="window" lastClr="FFFFFF"/>
      </a:lt1>
      <a:dk2>
        <a:srgbClr val="E81123"/>
      </a:dk2>
      <a:lt2>
        <a:srgbClr val="D2D2D2"/>
      </a:lt2>
      <a:accent1>
        <a:srgbClr val="E81123"/>
      </a:accent1>
      <a:accent2>
        <a:srgbClr val="BA141A"/>
      </a:accent2>
      <a:accent3>
        <a:srgbClr val="DD5900"/>
      </a:accent3>
      <a:accent4>
        <a:srgbClr val="00BCF2"/>
      </a:accent4>
      <a:accent5>
        <a:srgbClr val="6DC2E9"/>
      </a:accent5>
      <a:accent6>
        <a:srgbClr val="BAD80A"/>
      </a:accent6>
      <a:hlink>
        <a:srgbClr val="0070C0"/>
      </a:hlink>
      <a:folHlink>
        <a:srgbClr val="007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5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docProps/app.xml><?xml version="1.0" encoding="utf-8"?>
<Properties xmlns="http://schemas.openxmlformats.org/officeDocument/2006/extended-properties" xmlns:vt="http://schemas.openxmlformats.org/officeDocument/2006/docPropsVTypes">
  <TotalTime>0</TotalTime>
  <Words>3686</Words>
  <Application>Microsoft Office PowerPoint</Application>
  <PresentationFormat>Widescreen</PresentationFormat>
  <Paragraphs>858</Paragraphs>
  <Slides>93</Slides>
  <Notes>92</Notes>
  <HiddenSlides>0</HiddenSlides>
  <MMClips>2</MMClips>
  <ScaleCrop>false</ScaleCrop>
  <HeadingPairs>
    <vt:vector size="6" baseType="variant">
      <vt:variant>
        <vt:lpstr>Fonts Used</vt:lpstr>
      </vt:variant>
      <vt:variant>
        <vt:i4>11</vt:i4>
      </vt:variant>
      <vt:variant>
        <vt:lpstr>Theme</vt:lpstr>
      </vt:variant>
      <vt:variant>
        <vt:i4>20</vt:i4>
      </vt:variant>
      <vt:variant>
        <vt:lpstr>Slide Titles</vt:lpstr>
      </vt:variant>
      <vt:variant>
        <vt:i4>93</vt:i4>
      </vt:variant>
    </vt:vector>
  </HeadingPairs>
  <TitlesOfParts>
    <vt:vector size="124" baseType="lpstr">
      <vt:lpstr>等线</vt:lpstr>
      <vt:lpstr>Arial</vt:lpstr>
      <vt:lpstr>Calibri</vt:lpstr>
      <vt:lpstr>Consolas</vt:lpstr>
      <vt:lpstr>Segoe UI</vt:lpstr>
      <vt:lpstr>Segoe UI Black</vt:lpstr>
      <vt:lpstr>Segoe UI Light</vt:lpstr>
      <vt:lpstr>Segoe UI Semibold</vt:lpstr>
      <vt:lpstr>Segoe UI Semilight</vt:lpstr>
      <vt:lpstr>wf_segoe-ui_normal</vt:lpstr>
      <vt:lpstr>Wingdings</vt:lpstr>
      <vt:lpstr>COLOR TEMPLATE</vt:lpstr>
      <vt:lpstr>1_Office Theme</vt:lpstr>
      <vt:lpstr>2_Windows Server</vt:lpstr>
      <vt:lpstr>Windows Azure</vt:lpstr>
      <vt:lpstr>KEEP_WHITE TEMPLATE</vt:lpstr>
      <vt:lpstr>1_KEEP_WHITE TEMPLATE</vt:lpstr>
      <vt:lpstr>LIGHT COLOR TEMPLATE</vt:lpstr>
      <vt:lpstr>1_5-30721_Build_2016_Template_Light</vt:lpstr>
      <vt:lpstr>1_5-30711_TR22_BO_CT_Template</vt:lpstr>
      <vt:lpstr>2_COLOR TEMPLATE</vt:lpstr>
      <vt:lpstr>1_COLOR TEMPLATE</vt:lpstr>
      <vt:lpstr>5-30659_Machine_Learning_Data_Science_Conference_Spring_2015_Template</vt:lpstr>
      <vt:lpstr>3_COLOR TEMPLATE</vt:lpstr>
      <vt:lpstr>HEERON</vt:lpstr>
      <vt:lpstr>2_Data Insights</vt:lpstr>
      <vt:lpstr>MSVID_SMSGR_template_Light_16-9</vt:lpstr>
      <vt:lpstr>STB Product Families 2015</vt:lpstr>
      <vt:lpstr>4_COLOR TEMPLATE</vt:lpstr>
      <vt:lpstr>2_Office Theme</vt:lpstr>
      <vt:lpstr>5_COLOR TEMPLATE</vt:lpstr>
      <vt:lpstr>Cortana  Intelligence Suite</vt:lpstr>
      <vt:lpstr>Azure PPE Technical Training</vt:lpstr>
      <vt:lpstr>Big data analytics made easy</vt:lpstr>
      <vt:lpstr>PowerPoint Presentation</vt:lpstr>
      <vt:lpstr>Key benefits of ADL Analytics</vt:lpstr>
      <vt:lpstr>Develop big data applications</vt:lpstr>
      <vt:lpstr>Work across all your cloud data</vt:lpstr>
      <vt:lpstr>Simplified management and administration</vt:lpstr>
      <vt:lpstr>PowerPoint Presentation</vt:lpstr>
      <vt:lpstr>U-SQL fundamentals</vt:lpstr>
      <vt:lpstr>U-SQL queries: General pattern</vt:lpstr>
      <vt:lpstr>.NET integration and extensibility</vt:lpstr>
      <vt:lpstr>Query across Azure data sources</vt:lpstr>
      <vt:lpstr>Visual Studio and U-SQL integration</vt:lpstr>
      <vt:lpstr>Read the input, write it directly to output  (just a simple copy)</vt:lpstr>
      <vt:lpstr>Call intrinsic methods on .NET types</vt:lpstr>
      <vt:lpstr>Use your own C# methods</vt:lpstr>
      <vt:lpstr>Use U-SQL Data Definition Language (DDL) to create tables for high performance</vt:lpstr>
      <vt:lpstr>Logical plan is converted to a physical plan</vt:lpstr>
      <vt:lpstr>Compatible Visual Studio versions</vt:lpstr>
      <vt:lpstr>Available project types</vt:lpstr>
      <vt:lpstr>Integration with Solution Explorer</vt:lpstr>
      <vt:lpstr>Integration with Server Explorer</vt:lpstr>
      <vt:lpstr>Authoring U-SQL queries</vt:lpstr>
      <vt:lpstr>Code-behind files</vt:lpstr>
      <vt:lpstr>Submitting jobs</vt:lpstr>
      <vt:lpstr>Job execution graph </vt:lpstr>
      <vt:lpstr>Job execution “progress” playback (video)</vt:lpstr>
      <vt:lpstr>Managing performance</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Comprehensive set of managed Apache big data projects</vt:lpstr>
      <vt:lpstr>Real-time stream processing in the cloud</vt:lpstr>
      <vt:lpstr>Intelligence</vt:lpstr>
      <vt:lpstr>Build applications that understand people</vt:lpstr>
      <vt:lpstr>PowerPoint Presentation</vt:lpstr>
      <vt:lpstr>PowerPoint Presentation</vt:lpstr>
      <vt:lpstr>Analyze image </vt:lpstr>
      <vt:lpstr>OCR</vt:lpstr>
      <vt:lpstr>Smart thumbnail </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Voice recognition</vt:lpstr>
      <vt:lpstr>Voice recognition</vt:lpstr>
      <vt:lpstr>Voice output</vt:lpstr>
      <vt:lpstr>PowerPoint Presentation</vt:lpstr>
      <vt:lpstr>Custom Recognition Intelligent Service</vt:lpstr>
      <vt:lpstr>PowerPoint Presentation</vt:lpstr>
      <vt:lpstr>Speaker recognition APIs</vt:lpstr>
      <vt:lpstr>PowerPoint Presentation</vt:lpstr>
      <vt:lpstr>PowerPoint Presentation</vt:lpstr>
      <vt:lpstr>Bing spell check APIs</vt:lpstr>
      <vt:lpstr>PowerPoint Presentation</vt:lpstr>
      <vt:lpstr>Language understanding intelligent service</vt:lpstr>
      <vt:lpstr>Language understanding models</vt:lpstr>
      <vt:lpstr>PowerPoint Presentation</vt:lpstr>
      <vt:lpstr>PowerPoint Presentation</vt:lpstr>
      <vt:lpstr>Linguistic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Your bots – wherever your users converse</vt:lpstr>
      <vt:lpstr>Get things done in more helpful, proactive and natural ways </vt:lpstr>
      <vt:lpstr>Dashboards &amp; Visualizations</vt:lpstr>
      <vt:lpstr>PowerPoint Presentation</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2016-10-11T12:43:37Z</dcterms:created>
  <dcterms:modified xsi:type="dcterms:W3CDTF">2016-10-11T12:43:58Z</dcterms:modified>
</cp:coreProperties>
</file>